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1" r:id="rId3"/>
    <p:sldId id="262" r:id="rId4"/>
    <p:sldId id="272" r:id="rId5"/>
    <p:sldId id="275" r:id="rId6"/>
    <p:sldId id="276" r:id="rId7"/>
    <p:sldId id="277" r:id="rId8"/>
    <p:sldId id="278" r:id="rId9"/>
    <p:sldId id="288" r:id="rId10"/>
    <p:sldId id="287" r:id="rId11"/>
    <p:sldId id="286" r:id="rId12"/>
    <p:sldId id="285" r:id="rId13"/>
    <p:sldId id="283" r:id="rId14"/>
    <p:sldId id="269" r:id="rId15"/>
    <p:sldId id="284" r:id="rId16"/>
    <p:sldId id="295" r:id="rId17"/>
    <p:sldId id="290" r:id="rId18"/>
    <p:sldId id="292" r:id="rId19"/>
    <p:sldId id="291" r:id="rId20"/>
    <p:sldId id="293" r:id="rId21"/>
    <p:sldId id="294" r:id="rId22"/>
    <p:sldId id="270" r:id="rId23"/>
    <p:sldId id="274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3" d="100"/>
          <a:sy n="103" d="100"/>
        </p:scale>
        <p:origin x="-474" y="-9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698" y="-4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F44A4164-FA97-4914-BA8C-2B4C08F8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>
                <a:latin typeface="Times New Roman" pitchFamily="18" charset="0"/>
              </a:defRPr>
            </a:lvl1pPr>
          </a:lstStyle>
          <a:p>
            <a:pPr>
              <a:defRPr/>
            </a:pPr>
            <a:fld id="{B0BDA73E-8464-4565-999B-9379398CE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536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536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536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smtClean="0"/>
          </a:p>
        </p:txBody>
      </p:sp>
      <p:sp>
        <p:nvSpPr>
          <p:cNvPr id="15364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9E87BC-38DD-44A7-A7E1-EE86C29D24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279E8-1D31-4818-A161-12A23353F4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3654C0-87AD-43E0-9429-F767EFA84C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F76D1-7791-4934-B73C-D67C5203A9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FA2C6-F7B1-492F-9923-E6C1FBD7C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D7EAD-B4DE-444E-A298-8CB8CC91B3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0AF29-2360-4C03-A04E-0015547958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22984-E8A4-41A3-90DA-AFEF00AB8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82ADF-9446-44F0-886A-E62818223B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773C1487-AA2D-4111-AAE2-737E2365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86D1BADE-DA3C-406D-9427-E8B45745E7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 Transformations for Obfuscating Object-Oriented Programs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28875" y="5072063"/>
            <a:ext cx="6400800" cy="1357312"/>
          </a:xfrm>
        </p:spPr>
        <p:txBody>
          <a:bodyPr/>
          <a:lstStyle/>
          <a:p>
            <a:pPr algn="r" eaLnBrk="1" hangingPunct="1"/>
            <a:r>
              <a:rPr lang="en-US" sz="2800" smtClean="0"/>
              <a:t>Name:      Hao Yuan</a:t>
            </a:r>
          </a:p>
          <a:p>
            <a:pPr algn="r" eaLnBrk="1" hangingPunct="1"/>
            <a:r>
              <a:rPr lang="en-AU" sz="2800" smtClean="0"/>
              <a:t>Supervisor:   Len Hamey</a:t>
            </a:r>
            <a:endParaRPr lang="en-US" sz="2800" smtClean="0"/>
          </a:p>
        </p:txBody>
      </p:sp>
      <p:sp>
        <p:nvSpPr>
          <p:cNvPr id="307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ITEC810 Project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3E0DB7-1354-41A9-8B94-1BEDFF441ADB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Level Transformations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 addressing the methods and the control flow of programs</a:t>
            </a:r>
          </a:p>
          <a:p>
            <a:r>
              <a:rPr lang="en-US" b="1" dirty="0" smtClean="0"/>
              <a:t>Method Interleaving</a:t>
            </a:r>
          </a:p>
          <a:p>
            <a:r>
              <a:rPr lang="en-US" b="1" dirty="0" smtClean="0"/>
              <a:t>Method Splitting</a:t>
            </a:r>
          </a:p>
          <a:p>
            <a:r>
              <a:rPr lang="en-US" b="1" dirty="0" smtClean="0"/>
              <a:t>Loop transformation</a:t>
            </a:r>
          </a:p>
          <a:p>
            <a:r>
              <a:rPr lang="en-US" b="1" dirty="0" smtClean="0"/>
              <a:t>Add irrelevant code</a:t>
            </a:r>
            <a:endParaRPr lang="en-AU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Method Interleave"/>
          <p:cNvPicPr/>
          <p:nvPr/>
        </p:nvPicPr>
        <p:blipFill>
          <a:blip r:embed="rId2" cstate="print"/>
          <a:srcRect t="5155" b="6186"/>
          <a:stretch>
            <a:fillRect/>
          </a:stretch>
        </p:blipFill>
        <p:spPr bwMode="auto">
          <a:xfrm>
            <a:off x="500034" y="3357562"/>
            <a:ext cx="56436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:\2009 semester 2\ITEC810\UXF and JPG\Method spli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57562"/>
            <a:ext cx="4929222" cy="3000396"/>
          </a:xfrm>
          <a:prstGeom prst="rect">
            <a:avLst/>
          </a:prstGeom>
          <a:noFill/>
        </p:spPr>
      </p:pic>
      <p:pic>
        <p:nvPicPr>
          <p:cNvPr id="9" name="Picture 8" descr="H:\2009 semester 2\ITEC810\UXF and JPG\Method Loop234.jpg"/>
          <p:cNvPicPr/>
          <p:nvPr/>
        </p:nvPicPr>
        <p:blipFill>
          <a:blip r:embed="rId4" cstate="print"/>
          <a:srcRect t="2749" b="2593"/>
          <a:stretch>
            <a:fillRect/>
          </a:stretch>
        </p:blipFill>
        <p:spPr bwMode="auto">
          <a:xfrm>
            <a:off x="3604092" y="1357298"/>
            <a:ext cx="5539908" cy="524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 cstate="print"/>
          <a:srcRect l="17875" t="24122" r="19161" b="30865"/>
          <a:stretch>
            <a:fillRect/>
          </a:stretch>
        </p:blipFill>
        <p:spPr bwMode="auto">
          <a:xfrm>
            <a:off x="2000232" y="3429000"/>
            <a:ext cx="6885323" cy="287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Method add fingerprint"/>
          <p:cNvPicPr/>
          <p:nvPr/>
        </p:nvPicPr>
        <p:blipFill>
          <a:blip r:embed="rId6" cstate="print"/>
          <a:srcRect t="3396" b="3774"/>
          <a:stretch>
            <a:fillRect/>
          </a:stretch>
        </p:blipFill>
        <p:spPr bwMode="auto">
          <a:xfrm>
            <a:off x="3071802" y="2285992"/>
            <a:ext cx="5613999" cy="409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Method add variables"/>
          <p:cNvPicPr/>
          <p:nvPr/>
        </p:nvPicPr>
        <p:blipFill>
          <a:blip r:embed="rId7" cstate="print"/>
          <a:srcRect t="8621" b="8984"/>
          <a:stretch>
            <a:fillRect/>
          </a:stretch>
        </p:blipFill>
        <p:spPr bwMode="auto">
          <a:xfrm>
            <a:off x="3143240" y="4357694"/>
            <a:ext cx="5666199" cy="196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Level Transformations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Operate on the data structures</a:t>
            </a:r>
          </a:p>
          <a:p>
            <a:r>
              <a:rPr lang="en-US" b="1" dirty="0" smtClean="0"/>
              <a:t>Change Encoding</a:t>
            </a:r>
          </a:p>
          <a:p>
            <a:r>
              <a:rPr lang="en-US" b="1" dirty="0" smtClean="0"/>
              <a:t>Variable promotion</a:t>
            </a:r>
          </a:p>
          <a:p>
            <a:pPr lvl="1"/>
            <a:r>
              <a:rPr lang="en-US" dirty="0" smtClean="0"/>
              <a:t>Variable to object</a:t>
            </a:r>
          </a:p>
          <a:p>
            <a:pPr lvl="1"/>
            <a:r>
              <a:rPr lang="en-US" dirty="0" smtClean="0"/>
              <a:t>Local variable to global variable</a:t>
            </a:r>
          </a:p>
          <a:p>
            <a:r>
              <a:rPr lang="en-US" b="1" dirty="0" smtClean="0"/>
              <a:t>Variable splitting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 descr="Data Simple"/>
          <p:cNvPicPr/>
          <p:nvPr/>
        </p:nvPicPr>
        <p:blipFill>
          <a:blip r:embed="rId2" cstate="print"/>
          <a:srcRect t="10843" b="11446"/>
          <a:stretch>
            <a:fillRect/>
          </a:stretch>
        </p:blipFill>
        <p:spPr bwMode="auto">
          <a:xfrm>
            <a:off x="3500430" y="2928934"/>
            <a:ext cx="50720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ata Promote1"/>
          <p:cNvPicPr/>
          <p:nvPr/>
        </p:nvPicPr>
        <p:blipFill>
          <a:blip r:embed="rId3" cstate="print"/>
          <a:srcRect t="6969" b="7317"/>
          <a:stretch>
            <a:fillRect/>
          </a:stretch>
        </p:blipFill>
        <p:spPr bwMode="auto">
          <a:xfrm>
            <a:off x="3643306" y="3929066"/>
            <a:ext cx="485778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ata Promote2"/>
          <p:cNvPicPr/>
          <p:nvPr/>
        </p:nvPicPr>
        <p:blipFill>
          <a:blip r:embed="rId4" cstate="print"/>
          <a:srcRect t="5923" b="7317"/>
          <a:stretch>
            <a:fillRect/>
          </a:stretch>
        </p:blipFill>
        <p:spPr bwMode="auto">
          <a:xfrm>
            <a:off x="3929058" y="3714752"/>
            <a:ext cx="442915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ata splitting"/>
          <p:cNvPicPr/>
          <p:nvPr/>
        </p:nvPicPr>
        <p:blipFill>
          <a:blip r:embed="rId5" cstate="print"/>
          <a:srcRect t="5705" b="7047"/>
          <a:stretch>
            <a:fillRect/>
          </a:stretch>
        </p:blipFill>
        <p:spPr bwMode="auto">
          <a:xfrm>
            <a:off x="4143372" y="3214686"/>
            <a:ext cx="442915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 cstate="print"/>
          <a:srcRect l="10384" t="24023" r="8961" b="16142"/>
          <a:stretch>
            <a:fillRect/>
          </a:stretch>
        </p:blipFill>
        <p:spPr bwMode="auto">
          <a:xfrm>
            <a:off x="2571736" y="3214686"/>
            <a:ext cx="6572264" cy="313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:\2009 semester 2\ITEC810\UXF and JPG\Data splitting boo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357562"/>
            <a:ext cx="507209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Level Transformations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Typically trivial to perform and reduce the amount of information</a:t>
            </a:r>
            <a:endParaRPr lang="en-AU" dirty="0" smtClean="0"/>
          </a:p>
          <a:p>
            <a:r>
              <a:rPr lang="en-US" b="1" dirty="0" smtClean="0"/>
              <a:t>Layout obfuscation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Affect the comprehensibility of the program</a:t>
            </a:r>
          </a:p>
          <a:p>
            <a:pPr lvl="1"/>
            <a:r>
              <a:rPr lang="en-US" dirty="0" smtClean="0"/>
              <a:t>removing debugging information and comments</a:t>
            </a:r>
          </a:p>
          <a:p>
            <a:pPr lvl="1"/>
            <a:r>
              <a:rPr lang="en-US" dirty="0" smtClean="0"/>
              <a:t>renaming identifiers</a:t>
            </a:r>
          </a:p>
          <a:p>
            <a:r>
              <a:rPr lang="en-US" b="1" dirty="0" smtClean="0"/>
              <a:t>Name overloading</a:t>
            </a:r>
          </a:p>
          <a:p>
            <a:pPr lvl="1"/>
            <a:r>
              <a:rPr lang="en-US" dirty="0" smtClean="0"/>
              <a:t>Same identifier</a:t>
            </a:r>
          </a:p>
          <a:p>
            <a:pPr lvl="1"/>
            <a:r>
              <a:rPr lang="en-US" dirty="0" smtClean="0"/>
              <a:t>Different identifier</a:t>
            </a:r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 descr="H:\2009 semester 2\ITEC810\UXF and JPG\NameSimp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143248"/>
            <a:ext cx="77153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:\2009 semester 2\ITEC810\UXF and JPG\NameOverlodin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86190"/>
            <a:ext cx="66437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:\2009 semester 2\ITEC810\UXF and JPG\NameDifferen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714488"/>
            <a:ext cx="514159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Transformations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102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ITEC810 Project</a:t>
            </a:r>
          </a:p>
        </p:txBody>
      </p:sp>
      <p:sp>
        <p:nvSpPr>
          <p:cNvPr id="410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107C71-A8F9-405A-9099-54A73E4F6903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7046" t="34440" r="39137" b="42738"/>
          <a:stretch>
            <a:fillRect/>
          </a:stretch>
        </p:blipFill>
        <p:spPr bwMode="auto">
          <a:xfrm>
            <a:off x="785786" y="3357562"/>
            <a:ext cx="4058547" cy="17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Discussion</a:t>
            </a:r>
            <a:endParaRPr lang="en-AU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 </a:t>
            </a:r>
            <a:r>
              <a:rPr lang="en-US" dirty="0" smtClean="0"/>
              <a:t>one level’s transformations </a:t>
            </a:r>
          </a:p>
          <a:p>
            <a:pPr lvl="1"/>
            <a:r>
              <a:rPr lang="en-US" dirty="0" smtClean="0"/>
              <a:t>may be not very efficiency</a:t>
            </a:r>
          </a:p>
          <a:p>
            <a:pPr lvl="1"/>
            <a:r>
              <a:rPr lang="en-US" dirty="0" smtClean="0"/>
              <a:t>E.g. name level transformations, potency but not resilience.</a:t>
            </a:r>
            <a:endParaRPr lang="en-AU" dirty="0" smtClean="0"/>
          </a:p>
          <a:p>
            <a:r>
              <a:rPr lang="en-US" dirty="0" smtClean="0"/>
              <a:t>Combine different levels’ transformations </a:t>
            </a:r>
          </a:p>
          <a:p>
            <a:pPr lvl="1"/>
            <a:r>
              <a:rPr lang="en-US" dirty="0" smtClean="0"/>
              <a:t>may perform much better</a:t>
            </a:r>
            <a:endParaRPr lang="en-AU" dirty="0" smtClean="0"/>
          </a:p>
          <a:p>
            <a:pPr lvl="1"/>
            <a:r>
              <a:rPr lang="en-US" dirty="0" smtClean="0"/>
              <a:t>Name level should be applied</a:t>
            </a:r>
          </a:p>
        </p:txBody>
      </p:sp>
      <p:sp>
        <p:nvSpPr>
          <p:cNvPr id="11270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ITEC810 Project</a:t>
            </a:r>
          </a:p>
        </p:txBody>
      </p:sp>
      <p:sp>
        <p:nvSpPr>
          <p:cNvPr id="1126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53A52-817A-41CA-A7C7-60E7FAC7DB8B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Illustration of Implementation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Viewing current month’s calendar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15603" t="55325" r="74696" b="33257"/>
          <a:stretch>
            <a:fillRect/>
          </a:stretch>
        </p:blipFill>
        <p:spPr bwMode="auto">
          <a:xfrm>
            <a:off x="714348" y="4357694"/>
            <a:ext cx="2663765" cy="191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42910" y="2643182"/>
            <a:ext cx="392909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public class </a:t>
            </a:r>
            <a:r>
              <a:rPr lang="en-AU" dirty="0" err="1" smtClean="0"/>
              <a:t>MonthView</a:t>
            </a:r>
            <a:r>
              <a:rPr lang="en-AU" dirty="0" smtClean="0"/>
              <a:t>{</a:t>
            </a:r>
          </a:p>
          <a:p>
            <a:pPr algn="ctr"/>
            <a:r>
              <a:rPr lang="en-AU" dirty="0" smtClean="0"/>
              <a:t>…;}</a:t>
            </a:r>
          </a:p>
        </p:txBody>
      </p:sp>
      <p:pic>
        <p:nvPicPr>
          <p:cNvPr id="12" name="Picture 11" descr="H:\2009 semester 2\ITEC810\UXF and JPG\Discuss.jpg"/>
          <p:cNvPicPr/>
          <p:nvPr/>
        </p:nvPicPr>
        <p:blipFill>
          <a:blip r:embed="rId3"/>
          <a:srcRect l="3272" t="1913" r="3484" b="2044"/>
          <a:stretch>
            <a:fillRect/>
          </a:stretch>
        </p:blipFill>
        <p:spPr bwMode="auto">
          <a:xfrm>
            <a:off x="5572132" y="571480"/>
            <a:ext cx="3344349" cy="59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 rot="7767826">
            <a:off x="4200332" y="1926836"/>
            <a:ext cx="1720788" cy="24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 (cont.)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the variable to object and class splitting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2" name="Picture 11" descr="H:\2009 semester 2\ITEC810\UXF and JPG\Discuss.jpg"/>
          <p:cNvPicPr/>
          <p:nvPr/>
        </p:nvPicPr>
        <p:blipFill>
          <a:blip r:embed="rId2"/>
          <a:srcRect l="3272" t="1913" r="3484" b="70563"/>
          <a:stretch>
            <a:fillRect/>
          </a:stretch>
        </p:blipFill>
        <p:spPr bwMode="auto">
          <a:xfrm>
            <a:off x="214282" y="2786058"/>
            <a:ext cx="334434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/>
          <p:nvPr/>
        </p:nvSpPr>
        <p:spPr>
          <a:xfrm rot="2058697">
            <a:off x="1327678" y="4729726"/>
            <a:ext cx="1143008" cy="247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 descr="H:\2009 semester 2\ITEC810\UXF and JPG\Discuss2.jpg"/>
          <p:cNvPicPr/>
          <p:nvPr/>
        </p:nvPicPr>
        <p:blipFill>
          <a:blip r:embed="rId3" cstate="print"/>
          <a:srcRect l="3156" t="60488" r="3081" b="16925"/>
          <a:stretch>
            <a:fillRect/>
          </a:stretch>
        </p:blipFill>
        <p:spPr bwMode="auto">
          <a:xfrm>
            <a:off x="2357422" y="4500570"/>
            <a:ext cx="32861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19681446">
            <a:off x="5640533" y="4856170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5000628" y="2285992"/>
            <a:ext cx="3714776" cy="2214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smtClean="0"/>
              <a:t>public class </a:t>
            </a:r>
            <a:r>
              <a:rPr lang="en-AU" sz="2000" dirty="0" err="1" smtClean="0"/>
              <a:t>MonthView</a:t>
            </a:r>
            <a:r>
              <a:rPr lang="en-AU" sz="2000" dirty="0" smtClean="0"/>
              <a:t>{</a:t>
            </a:r>
          </a:p>
          <a:p>
            <a:r>
              <a:rPr lang="en-AU" sz="2000" dirty="0" smtClean="0"/>
              <a:t>…;}</a:t>
            </a:r>
          </a:p>
          <a:p>
            <a:r>
              <a:rPr lang="en-AU" sz="2000" dirty="0" smtClean="0"/>
              <a:t>public class </a:t>
            </a:r>
            <a:r>
              <a:rPr lang="en-AU" sz="2000" dirty="0" err="1" smtClean="0"/>
              <a:t>ShowMonth</a:t>
            </a:r>
            <a:r>
              <a:rPr lang="en-AU" sz="2000" dirty="0" smtClean="0"/>
              <a:t> {</a:t>
            </a:r>
          </a:p>
          <a:p>
            <a:r>
              <a:rPr lang="en-AU" sz="2000" dirty="0" smtClean="0"/>
              <a:t>…;}</a:t>
            </a:r>
          </a:p>
          <a:p>
            <a:r>
              <a:rPr lang="en-AU" sz="2000" dirty="0" smtClean="0"/>
              <a:t>public </a:t>
            </a:r>
            <a:r>
              <a:rPr lang="en-AU" sz="2000" dirty="0" smtClean="0"/>
              <a:t>class </a:t>
            </a:r>
            <a:r>
              <a:rPr lang="en-AU" sz="2000" dirty="0" err="1" smtClean="0"/>
              <a:t>MonthNameAndDays</a:t>
            </a:r>
            <a:endParaRPr lang="en-AU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 (cont.)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 splitting and classing splitting techniques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" name="Picture 10" descr="H:\2009 semester 2\ITEC810\UXF and JPG\Discuss2.jpg"/>
          <p:cNvPicPr/>
          <p:nvPr/>
        </p:nvPicPr>
        <p:blipFill>
          <a:blip r:embed="rId2" cstate="print"/>
          <a:srcRect l="3156" t="1698" r="3081" b="1868"/>
          <a:stretch>
            <a:fillRect/>
          </a:stretch>
        </p:blipFill>
        <p:spPr bwMode="auto">
          <a:xfrm>
            <a:off x="214282" y="285728"/>
            <a:ext cx="3286148" cy="640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:\2009 semester 2\ITEC810\UXF and JPG\Discuss3.jpg"/>
          <p:cNvPicPr/>
          <p:nvPr/>
        </p:nvPicPr>
        <p:blipFill>
          <a:blip r:embed="rId3" cstate="print"/>
          <a:srcRect l="3392" t="1442" r="3442" b="1592"/>
          <a:stretch>
            <a:fillRect/>
          </a:stretch>
        </p:blipFill>
        <p:spPr bwMode="auto">
          <a:xfrm>
            <a:off x="5643570" y="214290"/>
            <a:ext cx="328614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1071538" y="3786190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2285984" y="3286124"/>
            <a:ext cx="3286148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800" dirty="0" smtClean="0"/>
              <a:t>public class Print {</a:t>
            </a:r>
          </a:p>
          <a:p>
            <a:r>
              <a:rPr lang="en-AU" sz="1800" dirty="0" smtClean="0"/>
              <a:t>    public static void </a:t>
            </a:r>
            <a:r>
              <a:rPr lang="en-AU" sz="1800" dirty="0" err="1" smtClean="0"/>
              <a:t>prt</a:t>
            </a:r>
            <a:r>
              <a:rPr lang="en-AU" sz="1800" dirty="0" smtClean="0"/>
              <a:t>(String s) {</a:t>
            </a:r>
          </a:p>
          <a:p>
            <a:r>
              <a:rPr lang="en-AU" sz="1800" dirty="0" smtClean="0"/>
              <a:t>        </a:t>
            </a:r>
            <a:r>
              <a:rPr lang="en-AU" sz="1800" dirty="0" err="1" smtClean="0"/>
              <a:t>System.out.println</a:t>
            </a:r>
            <a:r>
              <a:rPr lang="en-AU" sz="1800" dirty="0" smtClean="0"/>
              <a:t>(s);   }</a:t>
            </a:r>
          </a:p>
          <a:p>
            <a:r>
              <a:rPr lang="en-AU" sz="1800" dirty="0" smtClean="0"/>
              <a:t>    public static void prt1(String s){</a:t>
            </a:r>
          </a:p>
          <a:p>
            <a:r>
              <a:rPr lang="en-AU" sz="1800" dirty="0" smtClean="0"/>
              <a:t>      </a:t>
            </a:r>
            <a:r>
              <a:rPr lang="en-AU" sz="1800" dirty="0" err="1" smtClean="0"/>
              <a:t>System.out.print</a:t>
            </a:r>
            <a:r>
              <a:rPr lang="en-AU" sz="1800" dirty="0" smtClean="0"/>
              <a:t>(s);   }</a:t>
            </a:r>
          </a:p>
          <a:p>
            <a:r>
              <a:rPr lang="en-AU" sz="1800" dirty="0" smtClean="0"/>
              <a:t>    public static void </a:t>
            </a:r>
            <a:r>
              <a:rPr lang="en-AU" sz="1800" dirty="0" err="1" smtClean="0"/>
              <a:t>prt</a:t>
            </a:r>
            <a:r>
              <a:rPr lang="en-AU" sz="1800" dirty="0" smtClean="0"/>
              <a:t>(</a:t>
            </a:r>
            <a:r>
              <a:rPr lang="en-AU" sz="1800" dirty="0" err="1" smtClean="0"/>
              <a:t>int</a:t>
            </a:r>
            <a:r>
              <a:rPr lang="en-AU" sz="1800" dirty="0" smtClean="0"/>
              <a:t> </a:t>
            </a:r>
            <a:r>
              <a:rPr lang="en-AU" sz="1800" dirty="0" err="1" smtClean="0"/>
              <a:t>i</a:t>
            </a:r>
            <a:r>
              <a:rPr lang="en-AU" sz="1800" dirty="0" smtClean="0"/>
              <a:t>){</a:t>
            </a:r>
          </a:p>
          <a:p>
            <a:r>
              <a:rPr lang="en-AU" sz="1800" dirty="0" smtClean="0"/>
              <a:t>      </a:t>
            </a:r>
            <a:r>
              <a:rPr lang="en-AU" sz="1800" dirty="0" err="1" smtClean="0"/>
              <a:t>System.out.print</a:t>
            </a:r>
            <a:r>
              <a:rPr lang="en-AU" sz="1800" dirty="0" smtClean="0"/>
              <a:t>(</a:t>
            </a:r>
            <a:r>
              <a:rPr lang="en-AU" sz="1800" dirty="0" err="1" smtClean="0"/>
              <a:t>i</a:t>
            </a:r>
            <a:r>
              <a:rPr lang="en-AU" sz="1800" dirty="0" smtClean="0"/>
              <a:t>);   }</a:t>
            </a:r>
          </a:p>
          <a:p>
            <a:r>
              <a:rPr lang="en-AU" sz="1800" dirty="0" smtClean="0"/>
              <a:t>    public static void </a:t>
            </a:r>
            <a:r>
              <a:rPr lang="en-AU" sz="1800" dirty="0" err="1" smtClean="0"/>
              <a:t>prt</a:t>
            </a:r>
            <a:r>
              <a:rPr lang="en-AU" sz="1800" dirty="0" smtClean="0"/>
              <a:t>() {</a:t>
            </a:r>
          </a:p>
          <a:p>
            <a:r>
              <a:rPr lang="en-AU" sz="1800" dirty="0" smtClean="0"/>
              <a:t>        </a:t>
            </a:r>
            <a:r>
              <a:rPr lang="en-AU" sz="1800" dirty="0" err="1" smtClean="0"/>
              <a:t>System.out.println</a:t>
            </a:r>
            <a:r>
              <a:rPr lang="en-AU" sz="1800" dirty="0" smtClean="0"/>
              <a:t>();   }</a:t>
            </a:r>
          </a:p>
          <a:p>
            <a:r>
              <a:rPr lang="en-AU" sz="1800" dirty="0" smtClean="0"/>
              <a:t>}</a:t>
            </a:r>
            <a:endParaRPr lang="en-A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 (cont.)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Layout obfuscation technique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H:\2009 semester 2\ITEC810\UXF and JPG\Discuss4.jpg"/>
          <p:cNvPicPr/>
          <p:nvPr/>
        </p:nvPicPr>
        <p:blipFill>
          <a:blip r:embed="rId2" cstate="print"/>
          <a:srcRect l="3366" t="1467" r="3630" b="1589"/>
          <a:stretch>
            <a:fillRect/>
          </a:stretch>
        </p:blipFill>
        <p:spPr bwMode="auto">
          <a:xfrm>
            <a:off x="642910" y="142852"/>
            <a:ext cx="3071834" cy="63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857620" y="3214686"/>
            <a:ext cx="11430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143504" y="2857496"/>
            <a:ext cx="3571900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 smtClean="0"/>
              <a:t>public class MV{…;}</a:t>
            </a:r>
          </a:p>
          <a:p>
            <a:r>
              <a:rPr lang="en-AU" dirty="0" smtClean="0"/>
              <a:t>public class P {…;}</a:t>
            </a:r>
          </a:p>
          <a:p>
            <a:r>
              <a:rPr lang="en-AU" dirty="0" smtClean="0"/>
              <a:t>public class MND {</a:t>
            </a:r>
          </a:p>
          <a:p>
            <a:r>
              <a:rPr lang="en-AU" dirty="0" smtClean="0"/>
              <a:t>   String[ ] m; </a:t>
            </a:r>
            <a:r>
              <a:rPr lang="en-AU" dirty="0" err="1" smtClean="0"/>
              <a:t>int</a:t>
            </a:r>
            <a:r>
              <a:rPr lang="en-AU" dirty="0" smtClean="0"/>
              <a:t> d [ ];</a:t>
            </a:r>
          </a:p>
          <a:p>
            <a:r>
              <a:rPr lang="en-AU" dirty="0" smtClean="0"/>
              <a:t>…;}</a:t>
            </a:r>
          </a:p>
          <a:p>
            <a:r>
              <a:rPr lang="en-AU" dirty="0" smtClean="0"/>
              <a:t>public class S {…;}</a:t>
            </a:r>
          </a:p>
          <a:p>
            <a:pPr algn="ctr"/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 (cont.)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splitting and variable promotion</a:t>
            </a:r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H:\2009 semester 2\ITEC810\UXF and JPG\Discuss5.jpg"/>
          <p:cNvPicPr/>
          <p:nvPr/>
        </p:nvPicPr>
        <p:blipFill>
          <a:blip r:embed="rId2" cstate="print"/>
          <a:srcRect l="3187" t="1615" r="3928" b="57279"/>
          <a:stretch>
            <a:fillRect/>
          </a:stretch>
        </p:blipFill>
        <p:spPr bwMode="auto">
          <a:xfrm>
            <a:off x="4786314" y="2285992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857620" y="321468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 descr="H:\2009 semester 2\ITEC810\UXF and JPG\Discuss4.jpg"/>
          <p:cNvPicPr/>
          <p:nvPr/>
        </p:nvPicPr>
        <p:blipFill>
          <a:blip r:embed="rId3" cstate="print"/>
          <a:srcRect l="3366" t="1467" r="3630" b="52390"/>
          <a:stretch>
            <a:fillRect/>
          </a:stretch>
        </p:blipFill>
        <p:spPr bwMode="auto">
          <a:xfrm>
            <a:off x="357158" y="2285992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143636" y="2500306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smtClean="0"/>
              <a:t>public </a:t>
            </a:r>
            <a:r>
              <a:rPr lang="en-AU" sz="2000" dirty="0" err="1" smtClean="0"/>
              <a:t>int</a:t>
            </a:r>
            <a:r>
              <a:rPr lang="en-AU" sz="2000" dirty="0" smtClean="0"/>
              <a:t> </a:t>
            </a:r>
            <a:r>
              <a:rPr lang="en-AU" sz="2000" dirty="0" err="1" smtClean="0"/>
              <a:t>ls</a:t>
            </a:r>
            <a:r>
              <a:rPr lang="en-AU" sz="2000" dirty="0" smtClean="0"/>
              <a:t>=0;</a:t>
            </a:r>
          </a:p>
          <a:p>
            <a:r>
              <a:rPr lang="en-AU" sz="2000" dirty="0" smtClean="0"/>
              <a:t>public </a:t>
            </a:r>
            <a:r>
              <a:rPr lang="en-AU" sz="2000" dirty="0" err="1" smtClean="0"/>
              <a:t>int</a:t>
            </a:r>
            <a:r>
              <a:rPr lang="en-AU" sz="2000" dirty="0" smtClean="0"/>
              <a:t> ls1=1;</a:t>
            </a:r>
            <a:endParaRPr lang="en-A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Transformations</a:t>
            </a:r>
          </a:p>
          <a:p>
            <a:r>
              <a:rPr lang="en-US" dirty="0" smtClean="0"/>
              <a:t>Conclusion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102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ITEC810 Project</a:t>
            </a:r>
          </a:p>
        </p:txBody>
      </p:sp>
      <p:sp>
        <p:nvSpPr>
          <p:cNvPr id="410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107C71-A8F9-405A-9099-54A73E4F6903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16154" t="50405" r="51422" b="20445"/>
          <a:stretch>
            <a:fillRect/>
          </a:stretch>
        </p:blipFill>
        <p:spPr bwMode="auto">
          <a:xfrm>
            <a:off x="857224" y="2428868"/>
            <a:ext cx="34290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876E-6 L -5.55556E-7 0.3331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 (cont.)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variables and fingerprint code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H:\2009 semester 2\ITEC810\UXF and JPG\Discuss5.jpg"/>
          <p:cNvPicPr/>
          <p:nvPr/>
        </p:nvPicPr>
        <p:blipFill>
          <a:blip r:embed="rId2" cstate="print"/>
          <a:srcRect l="3187" t="1615" r="3928" b="57279"/>
          <a:stretch>
            <a:fillRect/>
          </a:stretch>
        </p:blipFill>
        <p:spPr bwMode="auto">
          <a:xfrm>
            <a:off x="214282" y="2285992"/>
            <a:ext cx="35719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3857620" y="3214686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H:\2009 semester 2\ITEC810\UXF and JPG\Discuss6.jpg"/>
          <p:cNvPicPr/>
          <p:nvPr/>
        </p:nvPicPr>
        <p:blipFill>
          <a:blip r:embed="rId3" cstate="print"/>
          <a:srcRect l="3359" t="1307" r="3605" b="43737"/>
          <a:stretch>
            <a:fillRect/>
          </a:stretch>
        </p:blipFill>
        <p:spPr bwMode="auto">
          <a:xfrm>
            <a:off x="4857752" y="2285992"/>
            <a:ext cx="34290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286512" y="2285992"/>
            <a:ext cx="228601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smtClean="0"/>
              <a:t>public double </a:t>
            </a:r>
            <a:r>
              <a:rPr lang="en-AU" sz="2000" dirty="0" err="1" smtClean="0"/>
              <a:t>ls</a:t>
            </a:r>
            <a:r>
              <a:rPr lang="en-AU" sz="2000" dirty="0" smtClean="0"/>
              <a:t>;</a:t>
            </a:r>
          </a:p>
          <a:p>
            <a:r>
              <a:rPr lang="en-AU" sz="2000" dirty="0" smtClean="0"/>
              <a:t>public </a:t>
            </a:r>
            <a:r>
              <a:rPr lang="en-AU" sz="2000" dirty="0" err="1" smtClean="0"/>
              <a:t>int</a:t>
            </a:r>
            <a:r>
              <a:rPr lang="en-AU" sz="2000" dirty="0" smtClean="0"/>
              <a:t> ls1;</a:t>
            </a:r>
          </a:p>
          <a:p>
            <a:r>
              <a:rPr lang="en-AU" sz="2000" dirty="0" smtClean="0"/>
              <a:t>private double x</a:t>
            </a:r>
          </a:p>
          <a:p>
            <a:r>
              <a:rPr lang="en-AU" sz="2000" dirty="0" smtClean="0"/>
              <a:t>private double y</a:t>
            </a:r>
            <a:endParaRPr lang="en-AU" sz="2000" dirty="0"/>
          </a:p>
        </p:txBody>
      </p:sp>
      <p:sp>
        <p:nvSpPr>
          <p:cNvPr id="13" name="Rectangle 12"/>
          <p:cNvSpPr/>
          <p:nvPr/>
        </p:nvSpPr>
        <p:spPr>
          <a:xfrm>
            <a:off x="6429388" y="5286388"/>
            <a:ext cx="214314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000" dirty="0" smtClean="0"/>
              <a:t>private static void </a:t>
            </a:r>
            <a:r>
              <a:rPr lang="en-AU" sz="2000" dirty="0" err="1" smtClean="0"/>
              <a:t>check_std</a:t>
            </a:r>
            <a:r>
              <a:rPr lang="en-AU" sz="2000" dirty="0" smtClean="0"/>
              <a:t>(</a:t>
            </a:r>
            <a:r>
              <a:rPr lang="en-AU" sz="2000" dirty="0" err="1" smtClean="0"/>
              <a:t>int</a:t>
            </a:r>
            <a:r>
              <a:rPr lang="en-AU" sz="2000" dirty="0" smtClean="0"/>
              <a:t> k) {</a:t>
            </a:r>
          </a:p>
          <a:p>
            <a:r>
              <a:rPr lang="en-AU" sz="2000" dirty="0" smtClean="0"/>
              <a:t>…;}</a:t>
            </a:r>
            <a:endParaRPr lang="en-A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Implementation (cont.)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level obfuscation transformation</a:t>
            </a:r>
          </a:p>
          <a:p>
            <a:pPr lvl="1"/>
            <a:r>
              <a:rPr lang="en-US" dirty="0" smtClean="0"/>
              <a:t>Same identifier </a:t>
            </a:r>
          </a:p>
          <a:p>
            <a:pPr lvl="1"/>
            <a:r>
              <a:rPr lang="en-US" dirty="0" smtClean="0"/>
              <a:t>Remove the layer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 descr="C:\Users\Toba\Desktop\810\UXF and JPG\Discuss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77153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Conclusion</a:t>
            </a:r>
            <a:endParaRPr lang="en-AU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Four level transformations</a:t>
            </a:r>
          </a:p>
          <a:p>
            <a:pPr lvl="1"/>
            <a:r>
              <a:rPr lang="en-AU" dirty="0" smtClean="0"/>
              <a:t>Class level</a:t>
            </a:r>
          </a:p>
          <a:p>
            <a:pPr lvl="1"/>
            <a:r>
              <a:rPr lang="en-AU" dirty="0" smtClean="0"/>
              <a:t>Method level</a:t>
            </a:r>
          </a:p>
          <a:p>
            <a:pPr lvl="1"/>
            <a:r>
              <a:rPr lang="en-AU" dirty="0" smtClean="0"/>
              <a:t>Variable level</a:t>
            </a:r>
          </a:p>
          <a:p>
            <a:pPr lvl="1"/>
            <a:r>
              <a:rPr lang="en-AU" dirty="0" smtClean="0"/>
              <a:t>Name level</a:t>
            </a:r>
          </a:p>
          <a:p>
            <a:r>
              <a:rPr lang="en-US" dirty="0" smtClean="0"/>
              <a:t>Most of them seem to produce acceptable substitutes for original source code</a:t>
            </a:r>
          </a:p>
          <a:p>
            <a:r>
              <a:rPr lang="en-US" dirty="0" smtClean="0"/>
              <a:t>Original and obfuscated codes produce identical behavior</a:t>
            </a:r>
            <a:endParaRPr lang="en-AU" dirty="0" smtClean="0"/>
          </a:p>
        </p:txBody>
      </p:sp>
      <p:sp>
        <p:nvSpPr>
          <p:cNvPr id="12294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ITEC810 Project</a:t>
            </a:r>
          </a:p>
        </p:txBody>
      </p:sp>
      <p:sp>
        <p:nvSpPr>
          <p:cNvPr id="12293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1F7A59-DD78-40CA-AD04-234605763353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Future recommendation</a:t>
            </a:r>
            <a:endParaRPr lang="en-AU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New obfuscating transformations</a:t>
            </a:r>
          </a:p>
          <a:p>
            <a:pPr lvl="0"/>
            <a:r>
              <a:rPr lang="en-US" dirty="0" smtClean="0"/>
              <a:t>Quality of obfuscation</a:t>
            </a:r>
          </a:p>
          <a:p>
            <a:pPr lvl="1"/>
            <a:r>
              <a:rPr lang="en-US" dirty="0" smtClean="0"/>
              <a:t>Study of measuring potency, resilience and cost</a:t>
            </a:r>
            <a:endParaRPr lang="en-AU" dirty="0" smtClean="0"/>
          </a:p>
          <a:p>
            <a:pPr lvl="0"/>
            <a:r>
              <a:rPr lang="en-US" dirty="0" smtClean="0"/>
              <a:t>Does the order matter:</a:t>
            </a:r>
          </a:p>
          <a:p>
            <a:pPr lvl="1"/>
            <a:r>
              <a:rPr lang="en-US" dirty="0" smtClean="0"/>
              <a:t>effects of composing obfuscations together </a:t>
            </a:r>
          </a:p>
          <a:p>
            <a:pPr lvl="1"/>
            <a:r>
              <a:rPr lang="en-US" dirty="0" smtClean="0"/>
              <a:t>interaction and ordering between different transformations</a:t>
            </a:r>
            <a:endParaRPr lang="en-AU" dirty="0" smtClean="0"/>
          </a:p>
        </p:txBody>
      </p:sp>
      <p:sp>
        <p:nvSpPr>
          <p:cNvPr id="13318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ITEC810 Project</a:t>
            </a:r>
          </a:p>
        </p:txBody>
      </p:sp>
      <p:sp>
        <p:nvSpPr>
          <p:cNvPr id="1331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E4435-D116-4967-A502-2F63D2F5FF2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Question?</a:t>
            </a:r>
            <a:endParaRPr lang="en-AU" dirty="0"/>
          </a:p>
        </p:txBody>
      </p:sp>
      <p:sp>
        <p:nvSpPr>
          <p:cNvPr id="4102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ITEC810 Project</a:t>
            </a:r>
          </a:p>
        </p:txBody>
      </p:sp>
      <p:sp>
        <p:nvSpPr>
          <p:cNvPr id="410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107C71-A8F9-405A-9099-54A73E4F6903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646" t="12594" r="17055" b="4842"/>
          <a:stretch>
            <a:fillRect/>
          </a:stretch>
        </p:blipFill>
        <p:spPr bwMode="auto">
          <a:xfrm>
            <a:off x="2714612" y="1857364"/>
            <a:ext cx="3564953" cy="414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Programmers </a:t>
            </a:r>
          </a:p>
          <a:p>
            <a:pPr lvl="1"/>
            <a:r>
              <a:rPr lang="en-US" dirty="0" smtClean="0"/>
              <a:t>Protected</a:t>
            </a:r>
          </a:p>
          <a:p>
            <a:pPr lvl="1"/>
            <a:r>
              <a:rPr lang="en-US" dirty="0" smtClean="0"/>
              <a:t>Secured</a:t>
            </a:r>
          </a:p>
          <a:p>
            <a:r>
              <a:rPr lang="en-US" dirty="0" smtClean="0"/>
              <a:t>Reverse engineers</a:t>
            </a:r>
          </a:p>
          <a:p>
            <a:pPr lvl="1"/>
            <a:r>
              <a:rPr lang="en-US" dirty="0" smtClean="0"/>
              <a:t>Decompile the code</a:t>
            </a:r>
          </a:p>
          <a:p>
            <a:r>
              <a:rPr lang="en-US" dirty="0" smtClean="0"/>
              <a:t>Opposite goals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5126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ITEC810 Project</a:t>
            </a:r>
          </a:p>
        </p:txBody>
      </p:sp>
      <p:sp>
        <p:nvSpPr>
          <p:cNvPr id="51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6C86B4-1C92-459E-B970-9CD63635023C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Aim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ways to transform the object-oriented programs</a:t>
            </a:r>
            <a:r>
              <a:rPr lang="en-US" sz="16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Hard to understanding (confuse human reader)</a:t>
            </a:r>
            <a:endParaRPr lang="en-AU" dirty="0" smtClean="0"/>
          </a:p>
          <a:p>
            <a:pPr lvl="1"/>
            <a:r>
              <a:rPr lang="en-US" dirty="0" smtClean="0"/>
              <a:t>Difficult to reverse engineer (confuse machine)</a:t>
            </a:r>
          </a:p>
          <a:p>
            <a:r>
              <a:rPr lang="en-AU" dirty="0" smtClean="0"/>
              <a:t>Obfuscation examples</a:t>
            </a:r>
            <a:endParaRPr lang="en-AU" dirty="0" smtClean="0"/>
          </a:p>
        </p:txBody>
      </p:sp>
      <p:sp>
        <p:nvSpPr>
          <p:cNvPr id="6150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ITEC810 Project</a:t>
            </a:r>
          </a:p>
        </p:txBody>
      </p:sp>
      <p:sp>
        <p:nvSpPr>
          <p:cNvPr id="614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21682C-755E-4385-8B0F-C0CE2530C94E}" type="slidenum">
              <a:rPr lang="en-US" smtClean="0"/>
              <a:pPr/>
              <a:t>4</a:t>
            </a:fld>
            <a:endParaRPr lang="en-US" smtClean="0"/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714348" y="4429132"/>
            <a:ext cx="4214839" cy="1428750"/>
            <a:chOff x="1000080" y="4286256"/>
            <a:chExt cx="4000517" cy="1428760"/>
          </a:xfrm>
        </p:grpSpPr>
        <p:sp>
          <p:nvSpPr>
            <p:cNvPr id="8" name="Rectangle 7"/>
            <p:cNvSpPr txBox="1">
              <a:spLocks noChangeArrowheads="1"/>
            </p:cNvSpPr>
            <p:nvPr/>
          </p:nvSpPr>
          <p:spPr bwMode="auto">
            <a:xfrm>
              <a:off x="1000080" y="4286256"/>
              <a:ext cx="4000517" cy="14287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defRPr/>
              </a:pPr>
              <a:r>
                <a:rPr kumimoji="0" lang="en-US" kern="0" dirty="0"/>
                <a:t> if </a:t>
              </a:r>
              <a:r>
                <a:rPr kumimoji="0" lang="en-US" kern="0" dirty="0" smtClean="0"/>
                <a:t>(true){</a:t>
              </a:r>
              <a:r>
                <a:rPr kumimoji="0" lang="en-US" kern="0" dirty="0"/>
                <a:t>	</a:t>
              </a:r>
              <a:r>
                <a:rPr kumimoji="0" lang="en-US" kern="0" dirty="0" smtClean="0"/>
                <a:t>   if (!true){</a:t>
              </a:r>
              <a:endParaRPr kumimoji="0" lang="en-US" kern="0" dirty="0"/>
            </a:p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defRPr/>
              </a:pPr>
              <a:r>
                <a:rPr kumimoji="0" lang="en-US" kern="0" dirty="0" smtClean="0"/>
                <a:t>   execute;}               exit;}</a:t>
              </a:r>
              <a:endParaRPr kumimoji="0" lang="en-US" kern="0" dirty="0"/>
            </a:p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defRPr/>
              </a:pPr>
              <a:r>
                <a:rPr kumimoji="0" lang="en-US" kern="0" dirty="0"/>
                <a:t> </a:t>
              </a:r>
              <a:r>
                <a:rPr kumimoji="0" lang="en-US" kern="0" dirty="0" smtClean="0"/>
                <a:t>else{exit;}        else{execute;}</a:t>
              </a:r>
              <a:endParaRPr kumimoji="0" lang="en-US" kern="0" dirty="0"/>
            </a:p>
          </p:txBody>
        </p:sp>
        <p:sp>
          <p:nvSpPr>
            <p:cNvPr id="9" name="Right Arrow 6"/>
            <p:cNvSpPr>
              <a:spLocks noChangeArrowheads="1"/>
            </p:cNvSpPr>
            <p:nvPr/>
          </p:nvSpPr>
          <p:spPr bwMode="auto">
            <a:xfrm>
              <a:off x="2571713" y="4786333"/>
              <a:ext cx="500065" cy="357191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0" name="Group 11"/>
          <p:cNvGrpSpPr>
            <a:grpSpLocks/>
          </p:cNvGrpSpPr>
          <p:nvPr/>
        </p:nvGrpSpPr>
        <p:grpSpPr bwMode="auto">
          <a:xfrm>
            <a:off x="4786314" y="4929198"/>
            <a:ext cx="3786188" cy="1357313"/>
            <a:chOff x="5143504" y="5143512"/>
            <a:chExt cx="3786214" cy="1357322"/>
          </a:xfrm>
        </p:grpSpPr>
        <p:sp>
          <p:nvSpPr>
            <p:cNvPr id="11" name="Rectangle 7"/>
            <p:cNvSpPr txBox="1">
              <a:spLocks noChangeArrowheads="1"/>
            </p:cNvSpPr>
            <p:nvPr/>
          </p:nvSpPr>
          <p:spPr bwMode="auto">
            <a:xfrm>
              <a:off x="5143504" y="5143512"/>
              <a:ext cx="3786214" cy="135732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defRPr/>
              </a:pPr>
              <a:r>
                <a:rPr kumimoji="0" lang="en-US" kern="0" dirty="0" err="1"/>
                <a:t>int</a:t>
              </a:r>
              <a:r>
                <a:rPr kumimoji="0" lang="en-US" kern="0" dirty="0"/>
                <a:t> A=3;      </a:t>
              </a:r>
            </a:p>
            <a:p>
              <a:pPr marL="1714500" lvl="3" indent="-342900">
                <a:spcBef>
                  <a:spcPct val="20000"/>
                </a:spcBef>
                <a:buClr>
                  <a:schemeClr val="tx2"/>
                </a:buClr>
                <a:buSzPct val="90000"/>
                <a:defRPr/>
              </a:pPr>
              <a:r>
                <a:rPr kumimoji="0" lang="en-US" kern="0" dirty="0"/>
                <a:t>	</a:t>
              </a:r>
              <a:r>
                <a:rPr kumimoji="0" lang="en-US" kern="0" dirty="0" err="1"/>
                <a:t>int</a:t>
              </a:r>
              <a:r>
                <a:rPr kumimoji="0" lang="en-US" kern="0" dirty="0"/>
                <a:t> a1=1;</a:t>
              </a:r>
            </a:p>
            <a:p>
              <a:pPr marL="1714500" lvl="3" indent="-342900">
                <a:spcBef>
                  <a:spcPct val="20000"/>
                </a:spcBef>
                <a:buClr>
                  <a:schemeClr val="tx2"/>
                </a:buClr>
                <a:buSzPct val="90000"/>
                <a:defRPr/>
              </a:pPr>
              <a:r>
                <a:rPr kumimoji="0" lang="en-US" kern="0" dirty="0"/>
                <a:t>	</a:t>
              </a:r>
              <a:r>
                <a:rPr kumimoji="0" lang="en-US" kern="0" dirty="0" err="1"/>
                <a:t>int</a:t>
              </a:r>
              <a:r>
                <a:rPr kumimoji="0" lang="en-US" kern="0" dirty="0"/>
                <a:t> a2=2;</a:t>
              </a:r>
            </a:p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defRPr/>
              </a:pPr>
              <a:r>
                <a:rPr kumimoji="0" lang="en-US" kern="0" dirty="0"/>
                <a:t>		</a:t>
              </a:r>
            </a:p>
            <a:p>
              <a:pPr marL="342900" indent="-342900">
                <a:spcBef>
                  <a:spcPct val="20000"/>
                </a:spcBef>
                <a:buClr>
                  <a:schemeClr val="tx2"/>
                </a:buClr>
                <a:buSzPct val="90000"/>
                <a:defRPr/>
              </a:pPr>
              <a:endParaRPr kumimoji="0" lang="en-US" sz="2500" kern="0" dirty="0"/>
            </a:p>
          </p:txBody>
        </p:sp>
        <p:sp>
          <p:nvSpPr>
            <p:cNvPr id="12" name="Bent Arrow 11"/>
            <p:cNvSpPr/>
            <p:nvPr/>
          </p:nvSpPr>
          <p:spPr bwMode="auto">
            <a:xfrm flipV="1">
              <a:off x="5715008" y="5572140"/>
              <a:ext cx="1000132" cy="71438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Significance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codes are easily stolen and modified </a:t>
            </a:r>
          </a:p>
          <a:p>
            <a:pPr lvl="1"/>
            <a:r>
              <a:rPr lang="en-US" dirty="0" smtClean="0"/>
              <a:t>Nolan’s Decompiling Java</a:t>
            </a:r>
          </a:p>
          <a:p>
            <a:pPr lvl="1"/>
            <a:r>
              <a:rPr lang="en-US" dirty="0" smtClean="0"/>
              <a:t>Reuse, misuse, attack</a:t>
            </a:r>
          </a:p>
          <a:p>
            <a:r>
              <a:rPr lang="en-US" dirty="0" smtClean="0"/>
              <a:t>Protect source code and prevent automated reverse engineering</a:t>
            </a:r>
            <a:r>
              <a:rPr lang="en-US" sz="2000" dirty="0" smtClean="0"/>
              <a:t> </a:t>
            </a:r>
            <a:endParaRPr lang="en-AU" sz="2000" dirty="0" smtClean="0"/>
          </a:p>
          <a:p>
            <a:pPr lvl="1"/>
            <a:r>
              <a:rPr lang="en-US" dirty="0" smtClean="0"/>
              <a:t>Watermarking, obfuscation, tamper-resistance </a:t>
            </a:r>
          </a:p>
          <a:p>
            <a:pPr lvl="1"/>
            <a:r>
              <a:rPr lang="en-US" dirty="0" smtClean="0"/>
              <a:t>Obfuscation is  the most effective method</a:t>
            </a:r>
          </a:p>
          <a:p>
            <a:pPr lvl="2"/>
            <a:r>
              <a:rPr lang="en-US" sz="2200" dirty="0" smtClean="0"/>
              <a:t>protect software against malicious reverse engineering</a:t>
            </a:r>
          </a:p>
          <a:p>
            <a:pPr lvl="2"/>
            <a:r>
              <a:rPr lang="en-US" sz="2200" dirty="0" smtClean="0"/>
              <a:t>make the code more complex and confusing</a:t>
            </a:r>
            <a:endParaRPr lang="en-US" sz="26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Been Achieved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Obfuscating tools</a:t>
            </a:r>
          </a:p>
          <a:p>
            <a:pPr lvl="1"/>
            <a:r>
              <a:rPr lang="en-US" sz="2600" dirty="0" err="1" smtClean="0"/>
              <a:t>Allatori</a:t>
            </a:r>
            <a:endParaRPr lang="en-US" sz="2600" dirty="0" smtClean="0"/>
          </a:p>
          <a:p>
            <a:pPr lvl="1"/>
            <a:r>
              <a:rPr lang="en-US" sz="2600" dirty="0" smtClean="0"/>
              <a:t>Dash-O-Pro</a:t>
            </a:r>
          </a:p>
          <a:p>
            <a:pPr lvl="1"/>
            <a:r>
              <a:rPr lang="en-US" sz="2600" dirty="0" err="1" smtClean="0"/>
              <a:t>Proguard</a:t>
            </a:r>
            <a:endParaRPr lang="en-US" sz="2600" dirty="0" smtClean="0"/>
          </a:p>
          <a:p>
            <a:pPr lvl="1"/>
            <a:r>
              <a:rPr lang="en-US" sz="2600" dirty="0" err="1" smtClean="0"/>
              <a:t>RetroGuard</a:t>
            </a:r>
            <a:endParaRPr lang="en-US" sz="2600" dirty="0" smtClean="0"/>
          </a:p>
          <a:p>
            <a:pPr lvl="1"/>
            <a:r>
              <a:rPr lang="en-US" sz="2600" dirty="0" err="1" smtClean="0"/>
              <a:t>yGuard</a:t>
            </a:r>
            <a:r>
              <a:rPr lang="en-US" sz="2600" dirty="0" smtClean="0"/>
              <a:t> (Free)</a:t>
            </a:r>
          </a:p>
          <a:p>
            <a:pPr lvl="1"/>
            <a:r>
              <a:rPr lang="en-US" sz="2600" dirty="0" err="1" smtClean="0"/>
              <a:t>Zelix</a:t>
            </a:r>
            <a:r>
              <a:rPr lang="en-US" sz="2600" dirty="0" smtClean="0"/>
              <a:t> </a:t>
            </a:r>
            <a:r>
              <a:rPr lang="en-US" sz="2600" dirty="0" err="1" smtClean="0"/>
              <a:t>Klassmanster</a:t>
            </a:r>
            <a:endParaRPr lang="en-US" sz="2600" dirty="0" smtClean="0"/>
          </a:p>
          <a:p>
            <a:r>
              <a:rPr lang="en-US" dirty="0" smtClean="0"/>
              <a:t>No guarantee</a:t>
            </a:r>
          </a:p>
          <a:p>
            <a:pPr lvl="1"/>
            <a:r>
              <a:rPr lang="en-US" dirty="0" smtClean="0"/>
              <a:t>Perfect obfuscator</a:t>
            </a:r>
            <a:endParaRPr lang="en-AU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Obfuscation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Strength can be measured by:</a:t>
            </a:r>
          </a:p>
          <a:p>
            <a:r>
              <a:rPr lang="en-AU" dirty="0" smtClean="0"/>
              <a:t>Potency</a:t>
            </a:r>
          </a:p>
          <a:p>
            <a:pPr lvl="1"/>
            <a:r>
              <a:rPr lang="en-AU" dirty="0" smtClean="0"/>
              <a:t>E(P’)/E(P)-1</a:t>
            </a:r>
          </a:p>
          <a:p>
            <a:pPr lvl="1"/>
            <a:r>
              <a:rPr lang="en-AU" dirty="0" smtClean="0"/>
              <a:t>Confuse human reader</a:t>
            </a:r>
          </a:p>
          <a:p>
            <a:r>
              <a:rPr lang="en-AU" dirty="0" smtClean="0"/>
              <a:t>Resilience</a:t>
            </a:r>
          </a:p>
          <a:p>
            <a:pPr lvl="1"/>
            <a:r>
              <a:rPr lang="en-US" dirty="0" smtClean="0"/>
              <a:t>Trivial, weak, strong, full, one-way</a:t>
            </a:r>
          </a:p>
          <a:p>
            <a:pPr lvl="1"/>
            <a:r>
              <a:rPr lang="en-US" dirty="0" smtClean="0"/>
              <a:t>Confuse automated reverse engineering</a:t>
            </a:r>
          </a:p>
          <a:p>
            <a:r>
              <a:rPr lang="en-AU" dirty="0" smtClean="0"/>
              <a:t>Cost</a:t>
            </a:r>
          </a:p>
          <a:p>
            <a:pPr lvl="1"/>
            <a:r>
              <a:rPr lang="en-AU" dirty="0" smtClean="0"/>
              <a:t>Free, cheap, costly, expensive</a:t>
            </a:r>
          </a:p>
          <a:p>
            <a:pPr lvl="1"/>
            <a:r>
              <a:rPr lang="en-US" dirty="0" smtClean="0"/>
              <a:t>Creation, execute time</a:t>
            </a:r>
            <a:endParaRPr lang="en-AU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Transformations</a:t>
            </a:r>
          </a:p>
          <a:p>
            <a:r>
              <a:rPr lang="en-US" dirty="0" smtClean="0"/>
              <a:t>Conclusion</a:t>
            </a:r>
          </a:p>
        </p:txBody>
      </p:sp>
      <p:sp>
        <p:nvSpPr>
          <p:cNvPr id="4102" name="Date Placeholder 7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/>
              <a:t>ITEC810 Project</a:t>
            </a:r>
          </a:p>
        </p:txBody>
      </p:sp>
      <p:sp>
        <p:nvSpPr>
          <p:cNvPr id="410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AU"/>
              <a:t>Transformations for Obfuscating Object-Oriented Programs</a:t>
            </a:r>
            <a:endParaRPr 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107C71-A8F9-405A-9099-54A73E4F6903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24902" t="41449" r="49396" b="35453"/>
          <a:stretch>
            <a:fillRect/>
          </a:stretch>
        </p:blipFill>
        <p:spPr bwMode="auto">
          <a:xfrm>
            <a:off x="571472" y="2857496"/>
            <a:ext cx="37862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 ptsTypes="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Level Transformations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Relocate the frame of program</a:t>
            </a:r>
          </a:p>
          <a:p>
            <a:r>
              <a:rPr lang="en-US" b="1" dirty="0" smtClean="0"/>
              <a:t>Class combination</a:t>
            </a:r>
          </a:p>
          <a:p>
            <a:pPr lvl="1"/>
            <a:r>
              <a:rPr lang="en-US" dirty="0" smtClean="0"/>
              <a:t>Simple combination</a:t>
            </a:r>
          </a:p>
          <a:p>
            <a:pPr lvl="1"/>
            <a:r>
              <a:rPr lang="en-US" dirty="0" smtClean="0"/>
              <a:t>Complex combination</a:t>
            </a:r>
          </a:p>
          <a:p>
            <a:r>
              <a:rPr lang="en-US" b="1" dirty="0" smtClean="0"/>
              <a:t>Class promotion</a:t>
            </a:r>
          </a:p>
          <a:p>
            <a:r>
              <a:rPr lang="en-US" b="1" dirty="0" smtClean="0"/>
              <a:t>Class splitting</a:t>
            </a:r>
            <a:endParaRPr lang="en-AU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ITEC810 Project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Transformations for Obfuscating Object-Oriented Programs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56FA-B199-4E94-AC26-8B999CAF13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 descr="Class simple"/>
          <p:cNvPicPr/>
          <p:nvPr/>
        </p:nvPicPr>
        <p:blipFill>
          <a:blip r:embed="rId2" cstate="print"/>
          <a:srcRect t="3131" b="3912"/>
          <a:stretch>
            <a:fillRect/>
          </a:stretch>
        </p:blipFill>
        <p:spPr bwMode="auto">
          <a:xfrm>
            <a:off x="2786050" y="2214554"/>
            <a:ext cx="62151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:\2009 semester 2\ITEC810\UXF and JPG\Class promotion.jpg"/>
          <p:cNvPicPr/>
          <p:nvPr/>
        </p:nvPicPr>
        <p:blipFill>
          <a:blip r:embed="rId3" cstate="print"/>
          <a:srcRect t="4118" b="4109"/>
          <a:stretch>
            <a:fillRect/>
          </a:stretch>
        </p:blipFill>
        <p:spPr bwMode="auto">
          <a:xfrm>
            <a:off x="4286248" y="2786058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:\2009 semester 2\ITEC810\UXF and JPG\Class illustration.jpg"/>
          <p:cNvPicPr/>
          <p:nvPr/>
        </p:nvPicPr>
        <p:blipFill>
          <a:blip r:embed="rId4" cstate="print"/>
          <a:srcRect t="2569" b="3162"/>
          <a:stretch>
            <a:fillRect/>
          </a:stretch>
        </p:blipFill>
        <p:spPr bwMode="auto">
          <a:xfrm>
            <a:off x="3214678" y="2214554"/>
            <a:ext cx="578647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:\2009 semester 2\ITEC810\UXF and JPG\Class splitting.jpg"/>
          <p:cNvPicPr/>
          <p:nvPr/>
        </p:nvPicPr>
        <p:blipFill>
          <a:blip r:embed="rId5" cstate="print"/>
          <a:srcRect t="2096" b="2052"/>
          <a:stretch>
            <a:fillRect/>
          </a:stretch>
        </p:blipFill>
        <p:spPr bwMode="auto">
          <a:xfrm>
            <a:off x="4714876" y="1071546"/>
            <a:ext cx="4300244" cy="552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1572</TotalTime>
  <Words>784</Words>
  <Application>Microsoft Office PowerPoint</Application>
  <PresentationFormat>On-screen Show (4:3)</PresentationFormat>
  <Paragraphs>239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Module</vt:lpstr>
      <vt:lpstr> Transformations for Obfuscating Object-Oriented Programs</vt:lpstr>
      <vt:lpstr>Agenda</vt:lpstr>
      <vt:lpstr>Problem</vt:lpstr>
      <vt:lpstr>Aim</vt:lpstr>
      <vt:lpstr>Significance</vt:lpstr>
      <vt:lpstr>What Has Been Achieved</vt:lpstr>
      <vt:lpstr>Evaluation of Obfuscation</vt:lpstr>
      <vt:lpstr>Agenda</vt:lpstr>
      <vt:lpstr>Class Level Transformations</vt:lpstr>
      <vt:lpstr>Method Level Transformations</vt:lpstr>
      <vt:lpstr>Variable Level Transformations</vt:lpstr>
      <vt:lpstr>Name Level Transformations</vt:lpstr>
      <vt:lpstr>Agenda</vt:lpstr>
      <vt:lpstr>Discussion</vt:lpstr>
      <vt:lpstr>Illustration of Implementation </vt:lpstr>
      <vt:lpstr>Implementation (cont.)</vt:lpstr>
      <vt:lpstr>Implementation (cont.)</vt:lpstr>
      <vt:lpstr>Implementation (cont.)</vt:lpstr>
      <vt:lpstr>Implementation (cont.)</vt:lpstr>
      <vt:lpstr>Implementation (cont.)</vt:lpstr>
      <vt:lpstr>Implementation (cont.)</vt:lpstr>
      <vt:lpstr>Conclusion</vt:lpstr>
      <vt:lpstr>Future recommendation</vt:lpstr>
      <vt:lpstr>Question?</vt:lpstr>
    </vt:vector>
  </TitlesOfParts>
  <Company>Macquarie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[Project Name] Post-Mortem</dc:title>
  <dc:creator>41088018</dc:creator>
  <cp:lastModifiedBy>s4108801</cp:lastModifiedBy>
  <cp:revision>136</cp:revision>
  <cp:lastPrinted>1601-01-01T00:00:00Z</cp:lastPrinted>
  <dcterms:created xsi:type="dcterms:W3CDTF">2009-08-10T04:52:08Z</dcterms:created>
  <dcterms:modified xsi:type="dcterms:W3CDTF">2009-11-13T02:20:57Z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