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9" r:id="rId14"/>
    <p:sldId id="269" r:id="rId15"/>
    <p:sldId id="280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1386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1232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99421-F77C-BA49-BCC1-D2017E4777D4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24F7F-6FD8-964D-BD0A-96C7C442F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EA8E0-9279-3549-B9DB-D45A1A40F053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80C81-F49E-824F-A8B9-E9988F043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80C81-F49E-824F-A8B9-E9988F0434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80C81-F49E-824F-A8B9-E9988F0434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80C81-F49E-824F-A8B9-E9988F0434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5346-E1FD-DB41-BAA1-193CACA5421A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3075C-B755-C043-A2CF-F348F72AADCB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C5C-5057-EE48-93F8-F35F467481BE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7559-AC7F-1449-963E-006883920CBB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B42B-3210-834E-8294-9F1844215D67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4405-D489-164F-A4FF-BF2232BD50BE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E765-FECA-1E4E-8E63-6D942FAEE16F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ACB8-64C5-354A-AFE1-FC52CEA61708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21AC-26EA-4440-8DD8-29E6D08E37B2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126AF-D05B-F240-93FB-04CA779D26CA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B31D-7744-AE49-85CD-A6654D1EED08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15F8F-C07F-F141-9506-56D02735ACDE}" type="datetime1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E34B-56A9-184A-87B3-22A95A4104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Document1!OLE_LINK2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9440"/>
            <a:ext cx="7772400" cy="11642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Multicasting in Mobile Ad-Hoc </a:t>
            </a:r>
            <a:r>
              <a:rPr lang="en-US" dirty="0" smtClean="0"/>
              <a:t>Networks (MANET)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</a:rPr>
              <a:t>Project Supervisor:</a:t>
            </a:r>
            <a:r>
              <a:rPr lang="en-US" dirty="0" smtClean="0">
                <a:solidFill>
                  <a:srgbClr val="000000"/>
                </a:solidFill>
              </a:rPr>
              <a:t> Michael </a:t>
            </a:r>
            <a:r>
              <a:rPr lang="en-US" dirty="0" err="1" smtClean="0">
                <a:solidFill>
                  <a:srgbClr val="000000"/>
                </a:solidFill>
              </a:rPr>
              <a:t>Hitchins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</a:rPr>
              <a:t>Student Id:</a:t>
            </a:r>
            <a:r>
              <a:rPr lang="en-US" dirty="0" smtClean="0">
                <a:solidFill>
                  <a:srgbClr val="000000"/>
                </a:solidFill>
              </a:rPr>
              <a:t> 41543491</a:t>
            </a:r>
          </a:p>
          <a:p>
            <a:pPr>
              <a:lnSpc>
                <a:spcPct val="80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RajKumar</a:t>
            </a:r>
            <a:r>
              <a:rPr lang="en-US" dirty="0" smtClean="0">
                <a:solidFill>
                  <a:srgbClr val="000000"/>
                </a:solidFill>
              </a:rPr>
              <a:t> Sood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4477" y="65884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of Multicasting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Mesh Based Protocols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Mesh based Mechanism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Multiple paths between the source and destination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Uses JOIN MESH and JOIN REQUEST messages for mesh construction</a:t>
            </a:r>
          </a:p>
          <a:p>
            <a:pPr marL="0" lvl="1" indent="0">
              <a:buNone/>
            </a:pPr>
            <a:endParaRPr lang="en-US" sz="2000" dirty="0" smtClean="0"/>
          </a:p>
          <a:p>
            <a:pPr marL="0" lvl="1" indent="0">
              <a:buFont typeface="Arial"/>
              <a:buChar char="•"/>
            </a:pPr>
            <a:r>
              <a:rPr lang="en-US" dirty="0" smtClean="0"/>
              <a:t> 	</a:t>
            </a:r>
            <a:r>
              <a:rPr lang="en-US" b="1" dirty="0"/>
              <a:t>Hybrid</a:t>
            </a:r>
            <a:r>
              <a:rPr lang="en-US" dirty="0" smtClean="0"/>
              <a:t> </a:t>
            </a:r>
            <a:r>
              <a:rPr lang="en-US" b="1" dirty="0"/>
              <a:t>Protocols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 Combination </a:t>
            </a:r>
            <a:r>
              <a:rPr lang="en-US" sz="2000" dirty="0"/>
              <a:t>of tree and mesh based protocols</a:t>
            </a:r>
            <a:endParaRPr lang="en-US" sz="2000" dirty="0" smtClean="0"/>
          </a:p>
          <a:p>
            <a:pPr lvl="1">
              <a:buFont typeface="Arial"/>
              <a:buChar char="•"/>
            </a:pPr>
            <a:r>
              <a:rPr lang="en-US" sz="2000" dirty="0" smtClean="0"/>
              <a:t> Multiple </a:t>
            </a:r>
            <a:r>
              <a:rPr lang="en-US" sz="2000" dirty="0"/>
              <a:t>routing </a:t>
            </a:r>
            <a:r>
              <a:rPr lang="en-US" sz="2000" dirty="0" smtClean="0"/>
              <a:t>paths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Create non optimal tress due to node mobility</a:t>
            </a:r>
          </a:p>
          <a:p>
            <a:pPr lvl="1">
              <a:buFont typeface="Arial"/>
              <a:buChar char="•"/>
            </a:pPr>
            <a:endParaRPr lang="en-US" sz="2000" dirty="0" smtClean="0"/>
          </a:p>
          <a:p>
            <a:pPr lvl="1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 smtClean="0"/>
          </a:p>
          <a:p>
            <a:pPr marL="0" lvl="1" indent="0">
              <a:buNone/>
            </a:pPr>
            <a:endParaRPr lang="en-US" sz="2000" dirty="0" smtClean="0"/>
          </a:p>
          <a:p>
            <a:pPr lvl="1">
              <a:buFont typeface="Arial"/>
              <a:buChar char="•"/>
            </a:pPr>
            <a:endParaRPr lang="en-US" sz="2000" dirty="0" smtClean="0"/>
          </a:p>
          <a:p>
            <a:pPr lvl="1">
              <a:buFont typeface="Arial"/>
              <a:buChar char="•"/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Mesh</a:t>
            </a:r>
            <a:endParaRPr lang="en-US" dirty="0"/>
          </a:p>
        </p:txBody>
      </p:sp>
      <p:pic>
        <p:nvPicPr>
          <p:cNvPr id="5" name="Content Placeholder 4" descr="Screen shot 2009-11-13 at 3.51.55 AM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621" b="-7621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Multicast Ad Hoc On Demand Distance Vector Routing Protocol (MAODV)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4024"/>
            <a:ext cx="8229600" cy="43521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027" dirty="0" smtClean="0"/>
              <a:t>On Demand tree based protocol</a:t>
            </a:r>
          </a:p>
          <a:p>
            <a:pPr>
              <a:lnSpc>
                <a:spcPct val="150000"/>
              </a:lnSpc>
            </a:pPr>
            <a:r>
              <a:rPr lang="en-US" sz="3027" dirty="0" smtClean="0"/>
              <a:t>Discovers multicast route on demand</a:t>
            </a:r>
          </a:p>
          <a:p>
            <a:pPr>
              <a:lnSpc>
                <a:spcPct val="150000"/>
              </a:lnSpc>
            </a:pPr>
            <a:r>
              <a:rPr lang="en-US" sz="3027" dirty="0" smtClean="0"/>
              <a:t>Involves different stages ,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400" dirty="0" smtClean="0"/>
              <a:t> </a:t>
            </a:r>
            <a:r>
              <a:rPr lang="en-US" sz="2162" dirty="0" smtClean="0"/>
              <a:t>Multicast Route Discovery (RREQ messages)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162" dirty="0" smtClean="0"/>
              <a:t> Reverse Path Setup (RREQ messages)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162" dirty="0" smtClean="0"/>
              <a:t> Forward Path Setup (RREP messages)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162" dirty="0" smtClean="0"/>
              <a:t> Multicast Route Activation (MACT messages) 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162" dirty="0" smtClean="0"/>
              <a:t>Group Hello Messages (GRPH messages)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chemeClr val="tx1"/>
                </a:solidFill>
              </a:rPr>
              <a:pPr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Raaj Leopard:Users:RKS:Screen Capture:Screen shot 2009-11-13 at 12.26.55 PM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199" y="1600200"/>
            <a:ext cx="3894880" cy="1905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Screen shot 2009-10-28 at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75384" y="1600200"/>
            <a:ext cx="3911416" cy="1905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creen shot 2009-10-28 at 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199" y="3985131"/>
            <a:ext cx="3894881" cy="2141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creen shot 2009-10-28 at 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75385" y="3985132"/>
            <a:ext cx="3911416" cy="2141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058256" y="3505898"/>
            <a:ext cx="2738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Multicast Route Discovery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41043" y="3479990"/>
            <a:ext cx="2235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Reverse path Setup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58256" y="6356350"/>
            <a:ext cx="2513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Forward Path Setup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76479" y="6356350"/>
            <a:ext cx="293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Multicast Route Activation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 Demand Multicast Routing Protocol (ODMRP)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2088"/>
            <a:ext cx="8229600" cy="41840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On Demand Mesh Based Protocol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Uses the concept of ‘forwarding group’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Floods JOIN QUERY packets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JOIN REPLY packets establish multicast routes &amp; forwarding members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Stages for ODMRP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Screen shot 2009-10-28 at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3578644" cy="183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Screen shot 2009-10-28 at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1525" y="1600199"/>
            <a:ext cx="3845275" cy="183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creen shot 2009-10-28 at 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85134" y="4048320"/>
            <a:ext cx="4572000" cy="207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77311" y="3434843"/>
            <a:ext cx="2103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Mesh creation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01358" y="3434843"/>
            <a:ext cx="271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Query Process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80596" y="6171684"/>
            <a:ext cx="23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Reply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Qualitative Comparison of MAODV and ODMRP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Content Placeholder 6" descr="Screen shot 2009-11-13 at 4.22.15 A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2896" r="-2289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Based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Simulation Parameters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981177" y="2581310"/>
          <a:ext cx="5816600" cy="3124200"/>
        </p:xfrm>
        <a:graphic>
          <a:graphicData uri="http://schemas.openxmlformats.org/presentationml/2006/ole">
            <p:oleObj spid="_x0000_s33795" name="Document" r:id="rId3" imgW="5816600" imgH="31242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based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Network Parameters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Number of Senders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Multicast Group Size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Mobility</a:t>
            </a:r>
          </a:p>
          <a:p>
            <a:pPr marL="0" lvl="1" indent="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 	</a:t>
            </a:r>
            <a:r>
              <a:rPr lang="en-US" b="1" dirty="0" smtClean="0"/>
              <a:t>Metrics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1600" dirty="0" smtClean="0"/>
              <a:t> </a:t>
            </a:r>
            <a:r>
              <a:rPr lang="en-US" sz="2000" dirty="0" smtClean="0"/>
              <a:t>  Packet Delivery Ratio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 Control Overhead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 Packet Transmission Ratio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 Control and Data packets delivered per Data </a:t>
            </a:r>
            <a:r>
              <a:rPr lang="en-US" sz="2000" dirty="0"/>
              <a:t>P</a:t>
            </a:r>
            <a:r>
              <a:rPr lang="en-US" sz="2000" dirty="0" smtClean="0"/>
              <a:t>acket delivered</a:t>
            </a:r>
          </a:p>
          <a:p>
            <a:pPr marL="400050" lvl="2" indent="0">
              <a:buFont typeface="Wingdings" charset="2"/>
              <a:buChar char="Ø"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Senders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Screen shot 2009-11-02 at 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3520685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creen shot 2009-11-02 at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4943" y="1600200"/>
            <a:ext cx="331950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creen shot 2009-11-02 at 1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955712"/>
            <a:ext cx="3520685" cy="200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Screen shot 2009-11-02 at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4943" y="3955711"/>
            <a:ext cx="3319503" cy="200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Agenda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Introduction</a:t>
            </a:r>
          </a:p>
          <a:p>
            <a:r>
              <a:rPr lang="en-US" sz="2800" dirty="0" smtClean="0"/>
              <a:t>Issues and Challenges in Multicasting for MANET</a:t>
            </a:r>
          </a:p>
          <a:p>
            <a:r>
              <a:rPr lang="en-US" sz="2800" dirty="0" smtClean="0"/>
              <a:t>Classification of Multicasting Protocols</a:t>
            </a:r>
          </a:p>
          <a:p>
            <a:r>
              <a:rPr lang="en-US" sz="2800" dirty="0" smtClean="0"/>
              <a:t>Simulation Based Comparison</a:t>
            </a:r>
          </a:p>
          <a:p>
            <a:r>
              <a:rPr lang="en-US" sz="2800" dirty="0" smtClean="0"/>
              <a:t>Security Threats and Challenges in MANET</a:t>
            </a:r>
          </a:p>
          <a:p>
            <a:r>
              <a:rPr lang="en-US" sz="2800" dirty="0" smtClean="0"/>
              <a:t>Conclusion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Screen shot 2009-11-09 at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457" y="1600200"/>
            <a:ext cx="3464659" cy="1742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creen shot 2009-11-06 at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5872" y="1600200"/>
            <a:ext cx="3870928" cy="1742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creen shot 2009-11-06 at 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946769"/>
            <a:ext cx="3498915" cy="217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Screen shot 2009-11-06 at 3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5873" y="3946769"/>
            <a:ext cx="3870927" cy="2179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Group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chemeClr val="tx1"/>
                </a:solidFill>
              </a:rPr>
              <a:pPr/>
              <a:t>21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Screen shot 2009-11-06 at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17638"/>
            <a:ext cx="3531919" cy="216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creen shot 2009-11-06 at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4176" y="1438472"/>
            <a:ext cx="4022823" cy="2134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creen shot 2009-11-06 at 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953089"/>
            <a:ext cx="3531919" cy="217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Screen shot 2009-11-06 at 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94175" y="3953089"/>
            <a:ext cx="4092625" cy="217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ODMRP has a better packet delivery ratio than MAODV</a:t>
            </a:r>
          </a:p>
          <a:p>
            <a:r>
              <a:rPr lang="en-US" sz="2800" dirty="0" smtClean="0"/>
              <a:t>ODMRP is more robust than MAODV due to minimal packet </a:t>
            </a:r>
            <a:r>
              <a:rPr lang="en-US" sz="2800" dirty="0" smtClean="0"/>
              <a:t>loss and availability of multiple routes</a:t>
            </a:r>
          </a:p>
          <a:p>
            <a:r>
              <a:rPr lang="en-US" sz="2800" dirty="0" smtClean="0"/>
              <a:t>ODMRP is less scalable compared to MAODV as the number of senders or multicast group size is increased</a:t>
            </a:r>
          </a:p>
          <a:p>
            <a:r>
              <a:rPr lang="en-US" sz="2800" dirty="0" smtClean="0"/>
              <a:t>MAODV has minimal control overhead as compared with ODMRP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chemeClr val="tx1"/>
                </a:solidFill>
              </a:rPr>
              <a:pPr/>
              <a:t>22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 and Challenges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Types of Attacks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Routing Attacks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Packet Filtering Attacks</a:t>
            </a:r>
          </a:p>
          <a:p>
            <a:pPr marL="0" lvl="1" indent="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    </a:t>
            </a:r>
            <a:r>
              <a:rPr lang="en-US" b="1" dirty="0" smtClean="0"/>
              <a:t>Challenges for Security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 Peer-to-peer Architecture</a:t>
            </a:r>
          </a:p>
          <a:p>
            <a:pPr marL="400050" lvl="2" indent="0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Scarce Availability of resources</a:t>
            </a:r>
          </a:p>
          <a:p>
            <a:pPr marL="709613" lvl="2" indent="-309563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Node mobility and wireless channels demand more  Dynamics in MANET</a:t>
            </a:r>
          </a:p>
          <a:p>
            <a:pPr lvl="1">
              <a:buFont typeface="Wingdings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chemeClr val="tx1"/>
                </a:solidFill>
              </a:rPr>
              <a:pPr/>
              <a:t>23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Multicasting plays a very important role in supporting a variety of applications characterized by close degree of collaboration for </a:t>
            </a:r>
            <a:r>
              <a:rPr lang="en-US" sz="2400" dirty="0" smtClean="0"/>
              <a:t>MANETS</a:t>
            </a:r>
          </a:p>
          <a:p>
            <a:r>
              <a:rPr lang="en-US" sz="2400" dirty="0" smtClean="0"/>
              <a:t>Mesh </a:t>
            </a:r>
            <a:r>
              <a:rPr lang="en-US" sz="2400" dirty="0" smtClean="0"/>
              <a:t>based protocols outperform tree based protocols as they are more robust</a:t>
            </a:r>
            <a:endParaRPr lang="en-US" sz="2400" dirty="0" smtClean="0"/>
          </a:p>
          <a:p>
            <a:r>
              <a:rPr lang="en-US" sz="2400" dirty="0" smtClean="0"/>
              <a:t>Usefulness </a:t>
            </a:r>
            <a:r>
              <a:rPr lang="en-US" sz="2400" dirty="0" smtClean="0"/>
              <a:t>of different protocols depends on the application </a:t>
            </a:r>
            <a:r>
              <a:rPr lang="en-US" sz="2400" dirty="0" smtClean="0"/>
              <a:t>environment</a:t>
            </a:r>
          </a:p>
          <a:p>
            <a:r>
              <a:rPr lang="en-US" sz="2400" dirty="0" smtClean="0"/>
              <a:t>Multicasting protocols for MANET are in early stages and need further </a:t>
            </a:r>
            <a:r>
              <a:rPr lang="en-US" sz="2400" dirty="0" smtClean="0"/>
              <a:t>research</a:t>
            </a:r>
            <a:endParaRPr lang="en-US" sz="2400" dirty="0" smtClean="0"/>
          </a:p>
          <a:p>
            <a:r>
              <a:rPr lang="en-US" sz="2400" dirty="0" smtClean="0"/>
              <a:t>Issues like </a:t>
            </a:r>
            <a:r>
              <a:rPr lang="en-US" sz="2400" dirty="0" err="1" smtClean="0"/>
              <a:t>QoS</a:t>
            </a:r>
            <a:r>
              <a:rPr lang="en-US" sz="2400" dirty="0" smtClean="0"/>
              <a:t>, reliability, security needs to be further </a:t>
            </a:r>
            <a:r>
              <a:rPr lang="en-US" sz="2400" dirty="0" smtClean="0"/>
              <a:t>investigated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chemeClr val="tx1"/>
                </a:solidFill>
              </a:rPr>
              <a:pPr/>
              <a:t>24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is Mobile Ad Hoc Network (MANET)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9436"/>
            <a:ext cx="8229600" cy="4146727"/>
          </a:xfrm>
        </p:spPr>
        <p:txBody>
          <a:bodyPr/>
          <a:lstStyle/>
          <a:p>
            <a:r>
              <a:rPr lang="en-US" sz="2800" dirty="0" smtClean="0"/>
              <a:t>Definition</a:t>
            </a:r>
          </a:p>
          <a:p>
            <a:pPr marL="447675" indent="-447675">
              <a:buNone/>
            </a:pPr>
            <a:r>
              <a:rPr lang="en-US" dirty="0" smtClean="0"/>
              <a:t>		</a:t>
            </a:r>
            <a:r>
              <a:rPr lang="en-US" sz="2400" dirty="0" smtClean="0"/>
              <a:t>A system of Mobile</a:t>
            </a:r>
            <a:r>
              <a:rPr lang="en-US" sz="2400" dirty="0" smtClean="0"/>
              <a:t> nodes </a:t>
            </a:r>
            <a:r>
              <a:rPr lang="en-US" sz="2400" dirty="0" smtClean="0"/>
              <a:t>connected with each other via wireless medium without infrastructure support</a:t>
            </a:r>
          </a:p>
          <a:p>
            <a:pPr marL="447675" indent="-447675">
              <a:buNone/>
            </a:pPr>
            <a:endParaRPr lang="en-US" sz="2400" dirty="0" smtClean="0"/>
          </a:p>
          <a:p>
            <a:r>
              <a:rPr lang="en-US" sz="2800" dirty="0" smtClean="0"/>
              <a:t> Applications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 Military battlefield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Emergency rescue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Conferences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Outdoor Internet access on campuses</a:t>
            </a: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choose Mobile Ad Hoc Network 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Easy Deployment</a:t>
            </a:r>
          </a:p>
          <a:p>
            <a:pPr marL="542925" indent="-93663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Cost Effective</a:t>
            </a:r>
          </a:p>
          <a:p>
            <a:pPr marL="447675" indent="200025">
              <a:lnSpc>
                <a:spcPct val="150000"/>
              </a:lnSpc>
              <a:buFont typeface="Wingdings" charset="2"/>
              <a:buChar char="Ø"/>
            </a:pPr>
            <a:r>
              <a:rPr lang="en-US" sz="2000" dirty="0" smtClean="0"/>
              <a:t>  Time Effective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 Better reachability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Wider accessibility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Network of the Future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Immature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Flow and congestion problems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Security issues</a:t>
            </a:r>
          </a:p>
          <a:p>
            <a:pPr lvl="1">
              <a:lnSpc>
                <a:spcPct val="150000"/>
              </a:lnSpc>
              <a:buFont typeface="Wingdings" charset="2"/>
              <a:buChar char="Ø"/>
            </a:pPr>
            <a:r>
              <a:rPr lang="en-US" dirty="0" smtClean="0"/>
              <a:t>Interoperability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Multicasting 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Definition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/>
              <a:t>Multicasting is efficient mean of providing data from a single source to a group of receivers simultaneously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800" b="1" dirty="0" smtClean="0"/>
              <a:t>Benefits </a:t>
            </a:r>
            <a:r>
              <a:rPr lang="en-US" sz="2800" b="1" dirty="0" smtClean="0"/>
              <a:t>for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MANETs</a:t>
            </a:r>
            <a:endParaRPr lang="en-US" sz="2800" b="1" dirty="0" smtClean="0"/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Bandwidth Efficiency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Lower network </a:t>
            </a:r>
            <a:r>
              <a:rPr lang="en-US" sz="2000" dirty="0" smtClean="0"/>
              <a:t>overhead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Lower energy consumption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Reduce </a:t>
            </a:r>
            <a:r>
              <a:rPr lang="en-US" sz="2000" smtClean="0"/>
              <a:t>communication cost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1819"/>
          </a:xfrm>
        </p:spPr>
        <p:txBody>
          <a:bodyPr/>
          <a:lstStyle/>
          <a:p>
            <a:r>
              <a:rPr lang="en-US" dirty="0" smtClean="0"/>
              <a:t>Issues and Challenges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92500" lnSpcReduction="20000"/>
          </a:bodyPr>
          <a:lstStyle/>
          <a:p>
            <a:r>
              <a:rPr lang="en-US" sz="3027" b="1" dirty="0" smtClean="0"/>
              <a:t>Dynamic multi hop topology</a:t>
            </a:r>
          </a:p>
          <a:p>
            <a:pPr lvl="1">
              <a:buFont typeface="Wingdings" charset="2"/>
              <a:buChar char="Ø"/>
            </a:pPr>
            <a:r>
              <a:rPr lang="en-US" sz="2162" dirty="0" smtClean="0"/>
              <a:t>Constant node movement</a:t>
            </a:r>
          </a:p>
          <a:p>
            <a:pPr marL="0" lvl="1" indent="0">
              <a:buClr>
                <a:schemeClr val="tx1"/>
              </a:buClr>
              <a:buFont typeface="Arial"/>
              <a:buChar char="•"/>
            </a:pPr>
            <a:r>
              <a:rPr lang="en-US" sz="3027" b="1" dirty="0" smtClean="0"/>
              <a:t>   Network </a:t>
            </a:r>
            <a:r>
              <a:rPr lang="en-US" sz="3027" b="1" dirty="0"/>
              <a:t>Resource Usage Efficiency</a:t>
            </a:r>
          </a:p>
          <a:p>
            <a:pPr marL="400050" lvl="2" indent="0">
              <a:buClr>
                <a:schemeClr val="tx1"/>
              </a:buClr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sz="2162" dirty="0" smtClean="0"/>
              <a:t>Scarce bandwidth availability</a:t>
            </a:r>
          </a:p>
          <a:p>
            <a:pPr marL="342900" lvl="1" indent="-342900">
              <a:buClr>
                <a:schemeClr val="tx1"/>
              </a:buClr>
              <a:buFont typeface="Arial"/>
              <a:buChar char="•"/>
            </a:pPr>
            <a:r>
              <a:rPr lang="en-US" sz="3027" b="1" dirty="0"/>
              <a:t>Power Consumption</a:t>
            </a:r>
          </a:p>
          <a:p>
            <a:pPr marL="400050" lvl="2" indent="0">
              <a:buClr>
                <a:schemeClr val="tx1"/>
              </a:buClr>
              <a:buFont typeface="Wingdings" charset="2"/>
              <a:buChar char="Ø"/>
            </a:pPr>
            <a:r>
              <a:rPr lang="en-US" sz="2162" dirty="0" smtClean="0"/>
              <a:t> Limited power supply in hand held devices</a:t>
            </a:r>
          </a:p>
          <a:p>
            <a:pPr marL="0" lvl="1" indent="0">
              <a:buClr>
                <a:schemeClr val="tx1"/>
              </a:buClr>
              <a:buFont typeface="Arial"/>
              <a:buChar char="•"/>
            </a:pPr>
            <a:r>
              <a:rPr lang="en-US" sz="3027" b="1" dirty="0" smtClean="0"/>
              <a:t>   Reliability and Security</a:t>
            </a:r>
          </a:p>
          <a:p>
            <a:pPr marL="400050" lvl="2" indent="0">
              <a:buClr>
                <a:schemeClr val="tx1"/>
              </a:buClr>
              <a:buFont typeface="Wingdings" charset="2"/>
              <a:buChar char="Ø"/>
            </a:pPr>
            <a:r>
              <a:rPr lang="en-US" sz="2162" dirty="0" smtClean="0"/>
              <a:t> Transmission over wireless medium</a:t>
            </a:r>
          </a:p>
          <a:p>
            <a:pPr marL="0" lvl="1" indent="0">
              <a:buClr>
                <a:schemeClr val="tx1"/>
              </a:buClr>
              <a:buFont typeface="Arial"/>
              <a:buChar char="•"/>
            </a:pPr>
            <a:r>
              <a:rPr lang="en-US" dirty="0" smtClean="0"/>
              <a:t>   </a:t>
            </a:r>
            <a:r>
              <a:rPr lang="en-US" sz="3027" b="1" dirty="0" smtClean="0"/>
              <a:t>Quality of Service</a:t>
            </a:r>
          </a:p>
          <a:p>
            <a:pPr marL="400050" lvl="2" indent="0">
              <a:buClr>
                <a:schemeClr val="tx1"/>
              </a:buClr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sz="2162" dirty="0" smtClean="0"/>
              <a:t>Reserve network resources to prevent jitter, packet loss</a:t>
            </a:r>
          </a:p>
          <a:p>
            <a:pPr marL="0" lvl="1" indent="0">
              <a:buClr>
                <a:schemeClr val="tx1"/>
              </a:buClr>
              <a:buFont typeface="Arial"/>
              <a:buChar char="•"/>
            </a:pPr>
            <a:r>
              <a:rPr lang="en-US" sz="3027" b="1" dirty="0" smtClean="0"/>
              <a:t>   Mobility</a:t>
            </a:r>
          </a:p>
          <a:p>
            <a:pPr marL="363538" lvl="2" indent="271463" defTabSz="635000">
              <a:buClr>
                <a:schemeClr val="tx1"/>
              </a:buClr>
              <a:buFont typeface="Wingdings" charset="2"/>
              <a:buChar char="Ø"/>
            </a:pPr>
            <a:r>
              <a:rPr lang="en-US" dirty="0" smtClean="0"/>
              <a:t> leads to construction of trees and meshes that are not efficient   leading to packet loss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of Multicasting Protocols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Proactive Multicast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Table Driven</a:t>
            </a:r>
          </a:p>
          <a:p>
            <a:r>
              <a:rPr lang="en-US" sz="2000" dirty="0" smtClean="0"/>
              <a:t>Every node maintains up to date information</a:t>
            </a:r>
          </a:p>
          <a:p>
            <a:r>
              <a:rPr lang="en-US" sz="2000" dirty="0" smtClean="0"/>
              <a:t>Pros</a:t>
            </a:r>
          </a:p>
          <a:p>
            <a:pPr lvl="1"/>
            <a:r>
              <a:rPr lang="en-US" dirty="0" smtClean="0"/>
              <a:t>Low Route acquisition latency</a:t>
            </a:r>
          </a:p>
          <a:p>
            <a:pPr marL="0" lvl="1" indent="0">
              <a:buFont typeface="Arial"/>
              <a:buChar char="•"/>
            </a:pPr>
            <a:r>
              <a:rPr lang="en-US" dirty="0" smtClean="0"/>
              <a:t>   Cons</a:t>
            </a:r>
          </a:p>
          <a:p>
            <a:pPr marL="400050" lvl="2" indent="0">
              <a:buFont typeface="Lucida Grande"/>
              <a:buChar char="-"/>
            </a:pPr>
            <a:r>
              <a:rPr lang="en-US" sz="2000" dirty="0" smtClean="0"/>
              <a:t>   High Control Overhead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Reactive Multicast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On demand</a:t>
            </a:r>
          </a:p>
          <a:p>
            <a:r>
              <a:rPr lang="en-US" sz="2000" dirty="0" smtClean="0"/>
              <a:t>Routes are created on demand</a:t>
            </a:r>
          </a:p>
          <a:p>
            <a:r>
              <a:rPr lang="en-US" sz="2000" dirty="0" smtClean="0"/>
              <a:t>Pros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L</a:t>
            </a:r>
            <a:r>
              <a:rPr lang="en-US" dirty="0" smtClean="0"/>
              <a:t>ess </a:t>
            </a:r>
            <a:r>
              <a:rPr lang="en-US" dirty="0"/>
              <a:t>C</a:t>
            </a:r>
            <a:r>
              <a:rPr lang="en-US" dirty="0" smtClean="0"/>
              <a:t>ontrol </a:t>
            </a:r>
            <a:r>
              <a:rPr lang="en-US" dirty="0"/>
              <a:t>O</a:t>
            </a:r>
            <a:r>
              <a:rPr lang="en-US" dirty="0" smtClean="0"/>
              <a:t>verhead</a:t>
            </a:r>
          </a:p>
          <a:p>
            <a:r>
              <a:rPr lang="en-US" sz="2000" dirty="0" smtClean="0"/>
              <a:t>Cons</a:t>
            </a:r>
          </a:p>
          <a:p>
            <a:pPr lvl="1"/>
            <a:r>
              <a:rPr lang="en-US" dirty="0" smtClean="0"/>
              <a:t>High Route acquisition latency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of Multicasting Protocols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Tree Based Multicast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Tree based Mechanism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Single Path between the source and destination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Uses JOIN TREE messages to construct a tree</a:t>
            </a:r>
          </a:p>
          <a:p>
            <a:pPr marL="285750" lvl="1">
              <a:buFont typeface="Arial"/>
              <a:buChar char="•"/>
            </a:pPr>
            <a:r>
              <a:rPr lang="en-US" sz="3200" dirty="0" smtClean="0"/>
              <a:t> </a:t>
            </a:r>
            <a:r>
              <a:rPr lang="en-US" b="1" dirty="0" smtClean="0"/>
              <a:t>Source Tree </a:t>
            </a:r>
            <a:r>
              <a:rPr lang="en-US" b="1" dirty="0"/>
              <a:t>B</a:t>
            </a:r>
            <a:r>
              <a:rPr lang="en-US" b="1" dirty="0" smtClean="0"/>
              <a:t>ased</a:t>
            </a:r>
          </a:p>
          <a:p>
            <a:pPr marL="685800" lvl="2"/>
            <a:r>
              <a:rPr lang="en-US" sz="2000" dirty="0" smtClean="0"/>
              <a:t>Tree created by each source</a:t>
            </a:r>
          </a:p>
          <a:p>
            <a:pPr marL="685800" lvl="2"/>
            <a:r>
              <a:rPr lang="en-US" sz="2000" dirty="0" smtClean="0"/>
              <a:t>As many number of trees as source</a:t>
            </a:r>
          </a:p>
          <a:p>
            <a:pPr marL="0" lvl="2" indent="0"/>
            <a:r>
              <a:rPr lang="en-US" sz="2800" dirty="0" smtClean="0"/>
              <a:t> 	</a:t>
            </a:r>
            <a:r>
              <a:rPr lang="en-US" sz="2800" b="1" dirty="0" smtClean="0"/>
              <a:t>Shared Tree </a:t>
            </a:r>
            <a:r>
              <a:rPr lang="en-US" sz="2800" b="1" dirty="0"/>
              <a:t>B</a:t>
            </a:r>
            <a:r>
              <a:rPr lang="en-US" sz="2800" b="1" dirty="0" smtClean="0"/>
              <a:t>ased</a:t>
            </a:r>
          </a:p>
          <a:p>
            <a:pPr marL="457200" lvl="3" indent="0">
              <a:buFont typeface="Arial"/>
              <a:buChar char="•"/>
            </a:pPr>
            <a:r>
              <a:rPr lang="en-US" dirty="0" smtClean="0"/>
              <a:t>   Single multicast tree for all sources</a:t>
            </a:r>
          </a:p>
          <a:p>
            <a:pPr marL="457200" lvl="3" indent="0">
              <a:buFont typeface="Arial"/>
              <a:buChar char="•"/>
            </a:pPr>
            <a:r>
              <a:rPr lang="en-US" dirty="0" smtClean="0"/>
              <a:t>   Single tree includes all source nodes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Tree</a:t>
            </a:r>
            <a:endParaRPr lang="en-US" dirty="0"/>
          </a:p>
        </p:txBody>
      </p:sp>
      <p:pic>
        <p:nvPicPr>
          <p:cNvPr id="8" name="Content Placeholder 7" descr="Screen shot 2009-11-13 at 3.24.05 AM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852" b="-2852"/>
          <a:stretch>
            <a:fillRect/>
          </a:stretch>
        </p:blipFill>
        <p:spPr>
          <a:xfrm>
            <a:off x="1166869" y="1600201"/>
            <a:ext cx="6938305" cy="3983303"/>
          </a:xfr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E34B-56A9-184A-87B3-22A95A4104B0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751</Words>
  <Application>Microsoft Macintosh PowerPoint</Application>
  <PresentationFormat>On-screen Show (4:3)</PresentationFormat>
  <Paragraphs>182</Paragraphs>
  <Slides>24</Slides>
  <Notes>3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Document1!OLE_LINK2</vt:lpstr>
      <vt:lpstr>Multicasting in Mobile Ad-Hoc Networks (MANET)</vt:lpstr>
      <vt:lpstr>Agenda</vt:lpstr>
      <vt:lpstr>What is Mobile Ad Hoc Network (MANET) ?</vt:lpstr>
      <vt:lpstr>Why choose Mobile Ad Hoc Network ?</vt:lpstr>
      <vt:lpstr>What is Multicasting ?</vt:lpstr>
      <vt:lpstr>Issues and Challenges</vt:lpstr>
      <vt:lpstr>Classification of Multicasting Protocols</vt:lpstr>
      <vt:lpstr>Classification of Multicasting Protocols</vt:lpstr>
      <vt:lpstr>Multicast Tree</vt:lpstr>
      <vt:lpstr>Classification of Multicasting Protocols</vt:lpstr>
      <vt:lpstr>Multicast Mesh</vt:lpstr>
      <vt:lpstr>Multicast Ad Hoc On Demand Distance Vector Routing Protocol (MAODV)</vt:lpstr>
      <vt:lpstr>Different Stages</vt:lpstr>
      <vt:lpstr>On Demand Multicast Routing Protocol (ODMRP)</vt:lpstr>
      <vt:lpstr>Different Stages for ODMRP</vt:lpstr>
      <vt:lpstr>Qualitative Comparison of MAODV and ODMRP</vt:lpstr>
      <vt:lpstr>Simulation Based Comparison</vt:lpstr>
      <vt:lpstr>Simulation based Comparison</vt:lpstr>
      <vt:lpstr>Number Of Senders</vt:lpstr>
      <vt:lpstr>Mobility</vt:lpstr>
      <vt:lpstr>Multicast Group Size</vt:lpstr>
      <vt:lpstr>Protocol Analysis</vt:lpstr>
      <vt:lpstr>Security Threats and Challenges 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Multicasting in Mobile Ad-Hoc Networks</dc:title>
  <dc:creator>raj aus</dc:creator>
  <cp:lastModifiedBy>raj aus</cp:lastModifiedBy>
  <cp:revision>42</cp:revision>
  <dcterms:created xsi:type="dcterms:W3CDTF">2009-11-13T02:14:39Z</dcterms:created>
  <dcterms:modified xsi:type="dcterms:W3CDTF">2009-11-13T02:39:52Z</dcterms:modified>
</cp:coreProperties>
</file>