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3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70" r:id="rId9"/>
    <p:sldId id="271" r:id="rId10"/>
    <p:sldId id="272" r:id="rId11"/>
    <p:sldId id="273" r:id="rId12"/>
    <p:sldId id="274" r:id="rId13"/>
    <p:sldId id="275" r:id="rId14"/>
    <p:sldId id="266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5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735" autoAdjust="0"/>
    <p:restoredTop sz="87901" autoAdjust="0"/>
  </p:normalViewPr>
  <p:slideViewPr>
    <p:cSldViewPr>
      <p:cViewPr>
        <p:scale>
          <a:sx n="50" d="100"/>
          <a:sy n="50" d="100"/>
        </p:scale>
        <p:origin x="-2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63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6F6F-3108-4B4D-9479-B7BA011A33BB}" type="datetimeFigureOut">
              <a:rPr lang="en-US" smtClean="0"/>
              <a:t>11/13/2009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22BBB-1B9F-473B-8516-C1231A1B501C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AU" sz="1200" dirty="0" smtClean="0"/>
              <a:t>All the methodologies are still required to</a:t>
            </a:r>
            <a:r>
              <a:rPr lang="en-AU" sz="1200" baseline="0" dirty="0" smtClean="0"/>
              <a:t> be tested by independent research organisations.</a:t>
            </a:r>
          </a:p>
          <a:p>
            <a:pPr marL="228600" indent="-228600">
              <a:buAutoNum type="arabicPeriod"/>
            </a:pPr>
            <a:endParaRPr lang="en-AU" sz="1200" baseline="0" dirty="0" smtClean="0"/>
          </a:p>
          <a:p>
            <a:pPr marL="228600" indent="-228600">
              <a:buAutoNum type="arabicPeriod"/>
            </a:pPr>
            <a:r>
              <a:rPr lang="en-AU" sz="1200" baseline="0" dirty="0" smtClean="0"/>
              <a:t>Only after proper investigation, they shall be deployed in software systems to be used in the context of social and P2P networks.</a:t>
            </a:r>
          </a:p>
          <a:p>
            <a:pPr marL="228600" indent="-228600">
              <a:buAutoNum type="arabicPeriod"/>
            </a:pPr>
            <a:endParaRPr lang="en-AU" sz="1200" dirty="0" smtClean="0"/>
          </a:p>
          <a:p>
            <a:pPr marL="228600" indent="-228600">
              <a:buNone/>
            </a:pPr>
            <a:endParaRPr lang="en-AU" sz="1200" dirty="0" smtClean="0"/>
          </a:p>
          <a:p>
            <a:pPr marL="228600" indent="-228600">
              <a:buNone/>
            </a:pPr>
            <a:r>
              <a:rPr lang="en-US" dirty="0" smtClean="0"/>
              <a:t>    </a:t>
            </a:r>
          </a:p>
          <a:p>
            <a:pPr marL="228600" indent="-228600"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AU" sz="1200" dirty="0" smtClean="0"/>
              <a:t>Inferring trust using </a:t>
            </a:r>
            <a:r>
              <a:rPr lang="en-AU" sz="1200" dirty="0" err="1" smtClean="0"/>
              <a:t>TidalTrust</a:t>
            </a:r>
            <a:r>
              <a:rPr lang="en-AU" sz="1200" dirty="0" smtClean="0"/>
              <a:t> as a trust inference algorithm</a:t>
            </a:r>
          </a:p>
          <a:p>
            <a:pPr marL="228600" indent="-228600">
              <a:buNone/>
            </a:pPr>
            <a:endParaRPr lang="en-AU" sz="1200" dirty="0" smtClean="0"/>
          </a:p>
          <a:p>
            <a:pPr marL="228600" indent="-228600">
              <a:buNone/>
            </a:pPr>
            <a:r>
              <a:rPr lang="en-AU" sz="1200" dirty="0" smtClean="0"/>
              <a:t>	T</a:t>
            </a:r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methodology has been used for a Movie recommendation system using trust in web-based social networks</a:t>
            </a:r>
            <a:b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AU" sz="1200" dirty="0" smtClean="0"/>
          </a:p>
          <a:p>
            <a:pPr marL="228600" indent="-228600">
              <a:buNone/>
            </a:pPr>
            <a:endParaRPr lang="en-AU" sz="1200" dirty="0" smtClean="0"/>
          </a:p>
          <a:p>
            <a:pPr marL="228600" indent="-228600">
              <a:buNone/>
            </a:pPr>
            <a:r>
              <a:rPr lang="en-US" dirty="0" smtClean="0"/>
              <a:t>    </a:t>
            </a:r>
          </a:p>
          <a:p>
            <a:pPr marL="228600" indent="-228600"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1. </a:t>
            </a:r>
            <a:r>
              <a:rPr lang="en-AU" sz="1200" dirty="0" smtClean="0"/>
              <a:t>Inferring trust using </a:t>
            </a:r>
            <a:r>
              <a:rPr lang="en-AU" sz="1200" dirty="0" err="1" smtClean="0"/>
              <a:t>TidalTrust</a:t>
            </a:r>
            <a:r>
              <a:rPr lang="en-AU" sz="1200" dirty="0" smtClean="0"/>
              <a:t> as a trust inference algorithm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 algn="ctr"/>
            <a:fld id="{34B5008E-D0A2-4D52-90CF-0B5856CA781D}" type="datetime8">
              <a:rPr lang="en-US" smtClean="0"/>
              <a:t>11/13/2009 12:21 PM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AC53DF-4216-466D-99A7-94400E6C2A25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4143-3657-410C-A582-7720A2DE0F67}" type="datetime8">
              <a:rPr lang="en-US" smtClean="0">
                <a:solidFill>
                  <a:schemeClr val="tx2"/>
                </a:solidFill>
              </a:rPr>
              <a:t>11/13/2009 12:21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7C7B-A914-425E-B5B8-49803DF8A2F2}" type="datetime8">
              <a:rPr lang="en-US" smtClean="0">
                <a:solidFill>
                  <a:schemeClr val="tx2"/>
                </a:solidFill>
              </a:rPr>
              <a:t>11/13/2009 12:21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C07F3A-C3DB-4801-BA81-35E49C9B66FD}" type="datetime8">
              <a:rPr lang="en-US" smtClean="0"/>
              <a:t>11/13/2009 12:21 PM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16132B2-3305-4DD0-9BB7-09F8B27BE4B2}" type="datetime8">
              <a:rPr lang="en-US" smtClean="0"/>
              <a:t>11/13/2009 12:21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E5DC-E78C-4FF0-B273-F5181E12009D}" type="datetime8">
              <a:rPr lang="en-US" smtClean="0"/>
              <a:t>11/13/2009 12:21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FAD06-17A2-4263-B89A-8BD3CB4C1CF6}" type="datetime8">
              <a:rPr lang="en-US" smtClean="0"/>
              <a:t>11/13/2009 12:21 PM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CE7D84-4156-48BD-B522-ABC472367F7F}" type="datetime8">
              <a:rPr lang="en-US" smtClean="0"/>
              <a:t>11/13/2009 12:21 PM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B1F5-9F22-4BE0-B92E-328B0F12BF72}" type="datetime8">
              <a:rPr lang="en-US" smtClean="0"/>
              <a:t>11/13/2009 12:21 PM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3FFE38B-479F-4ADF-A9DF-CB331D4374F4}" type="datetime8">
              <a:rPr lang="en-US" smtClean="0"/>
              <a:t>11/13/2009 12:21 PM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28EEB0-7CDF-49EF-B949-8555F907593D}" type="datetime8">
              <a:rPr lang="en-US" smtClean="0"/>
              <a:t>11/13/2009 12:21 PM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800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386622-E39F-45E5-AFE3-BC5C3545845B}" type="datetime8">
              <a:rPr lang="en-US" smtClean="0">
                <a:solidFill>
                  <a:schemeClr val="tx2"/>
                </a:solidFill>
              </a:rPr>
              <a:t>11/13/2009 12:21 PM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A Survey of </a:t>
            </a:r>
            <a:r>
              <a:rPr lang="en-US" dirty="0" smtClean="0"/>
              <a:t>TRUST </a:t>
            </a:r>
            <a:r>
              <a:rPr lang="en-US" dirty="0" smtClean="0"/>
              <a:t>MANAGEMENT AND ITS APPLICATIONS</a:t>
            </a:r>
            <a:br>
              <a:rPr lang="en-US" dirty="0" smtClean="0"/>
            </a:br>
            <a:r>
              <a:rPr lang="en-US" sz="2400" dirty="0" smtClean="0"/>
              <a:t>Supervised by: </a:t>
            </a:r>
            <a:r>
              <a:rPr lang="en-US" sz="2400" dirty="0" smtClean="0"/>
              <a:t>Dr. Yan Wang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Ravendra</a:t>
            </a:r>
            <a:r>
              <a:rPr lang="en-US" dirty="0" smtClean="0"/>
              <a:t> Singh</a:t>
            </a:r>
          </a:p>
          <a:p>
            <a:r>
              <a:rPr lang="en-US" dirty="0" smtClean="0"/>
              <a:t>Student-id: 41446461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mtClean="0"/>
              <a:pPr/>
              <a:t>1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Outcomes of the project (Contd.)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/>
          </a:bodyPr>
          <a:lstStyle/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10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2910" y="1071546"/>
            <a:ext cx="81439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None/>
            </a:pPr>
            <a:r>
              <a:rPr lang="en-AU" dirty="0" smtClean="0"/>
              <a:t>The second methodology studied in context of social networks pertains to a trust-based recommendation system using collaborative filtering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dirty="0" smtClean="0"/>
              <a:t>It works on the premise that agents use their social network to reach information and trust relationships to filter the information.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dirty="0" smtClean="0"/>
              <a:t>It  looks into how the dynamics of trust among different agents affect the system’s performance when comparing the methodology with a frequency based recommendation system.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dirty="0" smtClean="0"/>
              <a:t>It functions in an automated and distributed manner and has the ability to filter information for people based on their social network and trust relationships.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dirty="0" smtClean="0"/>
              <a:t>The model is found as robust and reliable against random, selfish and malicious agents on the social network.</a:t>
            </a: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Outcomes of the project (Contd.)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/>
          </a:bodyPr>
          <a:lstStyle/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028342"/>
            <a:ext cx="81439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dirty="0" smtClean="0"/>
              <a:t>The third methodology based on Random walk model studied in context of social networks combines trust-based and item-based recommendations.</a:t>
            </a:r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It considers the ratings of similar items along with the ratings of the target items</a:t>
            </a:r>
            <a:r>
              <a:rPr lang="en-AU" sz="2000" dirty="0" smtClean="0"/>
              <a:t>.</a:t>
            </a:r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Taking </a:t>
            </a:r>
            <a:r>
              <a:rPr lang="en-AU" sz="2000" dirty="0" smtClean="0"/>
              <a:t>the similar items’ rating is done to avoid considering the ratings of far neighbours in the network.</a:t>
            </a:r>
          </a:p>
          <a:p>
            <a:pPr lvl="0"/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The </a:t>
            </a:r>
            <a:r>
              <a:rPr lang="en-AU" sz="2000" dirty="0" smtClean="0"/>
              <a:t>methodology works on the premise that the reliability of far neighbours in the chain of trust-based relationships becomes weak and cannot be relied upon. </a:t>
            </a:r>
            <a:endParaRPr lang="en-AU" sz="2000" dirty="0" smtClean="0"/>
          </a:p>
          <a:p>
            <a:pPr lvl="0"/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The model computes confidence in its prediction of recommendations which is not done by other models.</a:t>
            </a: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Outcomes of the project (Contd.)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/>
          </a:bodyPr>
          <a:lstStyle/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028342"/>
            <a:ext cx="814393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dirty="0" smtClean="0"/>
              <a:t>The </a:t>
            </a:r>
            <a:r>
              <a:rPr lang="en-AU" sz="2000" dirty="0" smtClean="0"/>
              <a:t>first methodology is  </a:t>
            </a:r>
            <a:r>
              <a:rPr lang="en-AU" sz="2000" dirty="0" smtClean="0"/>
              <a:t>based on </a:t>
            </a:r>
            <a:r>
              <a:rPr lang="en-AU" sz="2000" dirty="0" smtClean="0"/>
              <a:t>similarity based recommendation filtering algorithm.</a:t>
            </a:r>
          </a:p>
          <a:p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 It takes a community based reputations approach for estimating</a:t>
            </a:r>
          </a:p>
          <a:p>
            <a:pPr lvl="0"/>
            <a:r>
              <a:rPr lang="en-AU" sz="2000" dirty="0" smtClean="0"/>
              <a:t> </a:t>
            </a:r>
            <a:r>
              <a:rPr lang="en-AU" sz="2000" dirty="0" smtClean="0"/>
              <a:t>   the trustworthiness of peers.</a:t>
            </a:r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 A simplified algorithm method is used to compute the similarity</a:t>
            </a:r>
          </a:p>
          <a:p>
            <a:pPr lvl="0"/>
            <a:r>
              <a:rPr lang="en-AU" sz="2000" dirty="0" smtClean="0"/>
              <a:t> </a:t>
            </a:r>
            <a:r>
              <a:rPr lang="en-AU" sz="2000" dirty="0" smtClean="0"/>
              <a:t>   between peers.</a:t>
            </a:r>
            <a:endParaRPr lang="en-AU" sz="2000" dirty="0" smtClean="0"/>
          </a:p>
          <a:p>
            <a:pPr lvl="0"/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 The algorithm proves to be robust to thwart attempts from group</a:t>
            </a:r>
          </a:p>
          <a:p>
            <a:pPr lvl="0"/>
            <a:r>
              <a:rPr lang="en-AU" sz="2000" dirty="0" smtClean="0"/>
              <a:t>    of peers who co-operate deliberately amongst themselves to </a:t>
            </a:r>
          </a:p>
          <a:p>
            <a:pPr lvl="0"/>
            <a:r>
              <a:rPr lang="en-AU" sz="2000" dirty="0" smtClean="0"/>
              <a:t> </a:t>
            </a:r>
            <a:r>
              <a:rPr lang="en-AU" sz="2000" dirty="0" smtClean="0"/>
              <a:t>   subvert the system. </a:t>
            </a:r>
          </a:p>
          <a:p>
            <a:pPr lvl="0"/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 The algorithm tags the community of malicious peers and biases</a:t>
            </a:r>
          </a:p>
          <a:p>
            <a:pPr lvl="0"/>
            <a:r>
              <a:rPr lang="en-AU" sz="2000" dirty="0" smtClean="0"/>
              <a:t> </a:t>
            </a:r>
            <a:r>
              <a:rPr lang="en-AU" sz="2000" dirty="0" smtClean="0"/>
              <a:t>   the downloads preventing inauthentic downloads.</a:t>
            </a:r>
          </a:p>
          <a:p>
            <a:pPr lvl="0"/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Outcomes of the project (Contd.)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/>
          </a:bodyPr>
          <a:lstStyle/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472" y="1028342"/>
            <a:ext cx="81439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dirty="0" smtClean="0"/>
              <a:t>The </a:t>
            </a:r>
            <a:r>
              <a:rPr lang="en-AU" sz="2000" dirty="0" smtClean="0"/>
              <a:t>second t methodology on P2P networks is  </a:t>
            </a:r>
            <a:r>
              <a:rPr lang="en-AU" sz="2000" dirty="0" smtClean="0"/>
              <a:t>based on </a:t>
            </a:r>
            <a:r>
              <a:rPr lang="en-AU" sz="2000" dirty="0" smtClean="0"/>
              <a:t>trust based search model</a:t>
            </a:r>
          </a:p>
          <a:p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 It combines the search and trust systems to reduce the costs of executing them separately.</a:t>
            </a:r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 In the evaluation scheme, it does not calculate and store the</a:t>
            </a:r>
          </a:p>
          <a:p>
            <a:pPr lvl="0"/>
            <a:r>
              <a:rPr lang="en-AU" sz="2000" dirty="0" smtClean="0"/>
              <a:t> </a:t>
            </a:r>
            <a:r>
              <a:rPr lang="en-AU" sz="2000" dirty="0" smtClean="0"/>
              <a:t>   global reputation values.</a:t>
            </a:r>
          </a:p>
          <a:p>
            <a:pPr lvl="0"/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2000" dirty="0" smtClean="0"/>
              <a:t> It obtains an estimate of global reputation values.</a:t>
            </a:r>
          </a:p>
          <a:p>
            <a:pPr lvl="0"/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/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CONCLUSION</a:t>
            </a:r>
            <a:br>
              <a:rPr lang="en-AU" dirty="0" smtClean="0"/>
            </a:b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15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71472" y="285728"/>
            <a:ext cx="7467600" cy="1143000"/>
          </a:xfrm>
        </p:spPr>
        <p:txBody>
          <a:bodyPr>
            <a:normAutofit/>
          </a:bodyPr>
          <a:lstStyle/>
          <a:p>
            <a:r>
              <a:rPr lang="en-AU" dirty="0" smtClean="0"/>
              <a:t>Questions?</a:t>
            </a:r>
            <a:br>
              <a:rPr lang="en-AU" dirty="0" smtClean="0"/>
            </a:b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TRUST?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AU" dirty="0" smtClean="0"/>
              <a:t>Trust can mean having belief or confidence in the honesty, goodness, skill or safety of a person, organisation or a thing. </a:t>
            </a:r>
          </a:p>
          <a:p>
            <a:pPr>
              <a:buFont typeface="Wingdings" pitchFamily="2" charset="2"/>
              <a:buChar char="Ø"/>
            </a:pPr>
            <a:r>
              <a:rPr lang="en-AU" dirty="0" smtClean="0"/>
              <a:t>In simple terms, Trust can mean to have confidence or faith in a person or a piece of information. </a:t>
            </a:r>
          </a:p>
          <a:p>
            <a:pPr>
              <a:buFont typeface="Wingdings" pitchFamily="2" charset="2"/>
              <a:buChar char="Ø"/>
            </a:pPr>
            <a:r>
              <a:rPr lang="en-AU" dirty="0" smtClean="0"/>
              <a:t>Trust is inferred differently in different contexts, for example on social networks, peer-to-peer networks or for e-commerce transactions.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2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Specification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Too much information is available over the internet in terms of selection of goods and services.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Very </a:t>
            </a:r>
            <a:r>
              <a:rPr lang="en-US" sz="2400" dirty="0" smtClean="0"/>
              <a:t>difficult to ascertain the trustworthiness or the reliability of the available </a:t>
            </a:r>
            <a:r>
              <a:rPr lang="en-US" sz="2400" dirty="0" smtClean="0"/>
              <a:t>information.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How is trust </a:t>
            </a:r>
            <a:r>
              <a:rPr lang="en-US" sz="2400" dirty="0" smtClean="0"/>
              <a:t>inferred </a:t>
            </a:r>
            <a:r>
              <a:rPr lang="en-US" sz="2400" dirty="0" smtClean="0"/>
              <a:t>and applied in </a:t>
            </a:r>
            <a:r>
              <a:rPr lang="en-US" sz="2400" dirty="0" smtClean="0"/>
              <a:t>terms of ratings or feedback on </a:t>
            </a:r>
            <a:r>
              <a:rPr lang="en-US" sz="2400" dirty="0" smtClean="0"/>
              <a:t>online social networks?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How do reputation-based and trust based filtering methodologies work in peer-to-peer networks?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Comparison of the methodologies </a:t>
            </a:r>
            <a:r>
              <a:rPr lang="en-US" sz="2400" dirty="0" smtClean="0"/>
              <a:t>to </a:t>
            </a:r>
            <a:r>
              <a:rPr lang="en-US" sz="2400" dirty="0" smtClean="0"/>
              <a:t>highlight their merits and drawbacks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Suggest future </a:t>
            </a:r>
            <a:r>
              <a:rPr lang="en-US" sz="2400" dirty="0" smtClean="0"/>
              <a:t>studies 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endParaRPr lang="en-US" sz="2200" dirty="0" smtClean="0"/>
          </a:p>
          <a:p>
            <a:endParaRPr lang="en-US" sz="2200" dirty="0" smtClean="0"/>
          </a:p>
          <a:p>
            <a:endParaRPr lang="en-US" sz="6200" dirty="0" smtClean="0"/>
          </a:p>
          <a:p>
            <a:endParaRPr lang="en-US" sz="6200" dirty="0" smtClean="0"/>
          </a:p>
          <a:p>
            <a:endParaRPr lang="en-US" sz="7400" dirty="0" smtClean="0"/>
          </a:p>
          <a:p>
            <a:endParaRPr lang="en-US" sz="7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3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 and significance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153400" cy="4495800"/>
          </a:xfrm>
        </p:spPr>
        <p:txBody>
          <a:bodyPr>
            <a:normAutofit fontScale="25000" lnSpcReduction="20000"/>
          </a:bodyPr>
          <a:lstStyle/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r>
              <a:rPr lang="en-AU" sz="9600" dirty="0" smtClean="0"/>
              <a:t>Advent of online social and peer-to-peer networks has led to the emergence of a trust based approach to recommendations.</a:t>
            </a:r>
          </a:p>
          <a:p>
            <a:pPr lvl="0">
              <a:buFont typeface="Wingdings" pitchFamily="2" charset="2"/>
              <a:buChar char="Ø"/>
            </a:pPr>
            <a:endParaRPr lang="en-AU" sz="9600" dirty="0" smtClean="0"/>
          </a:p>
          <a:p>
            <a:pPr lvl="0">
              <a:buFont typeface="Wingdings" pitchFamily="2" charset="2"/>
              <a:buChar char="Ø"/>
            </a:pPr>
            <a:r>
              <a:rPr lang="en-AU" sz="9600" dirty="0" smtClean="0"/>
              <a:t>Different recommender systems using trust inference algorithms have been formulated.</a:t>
            </a:r>
          </a:p>
          <a:p>
            <a:pPr lvl="0">
              <a:buFont typeface="Wingdings" pitchFamily="2" charset="2"/>
              <a:buChar char="Ø"/>
            </a:pPr>
            <a:endParaRPr lang="en-AU" sz="9600" dirty="0" smtClean="0"/>
          </a:p>
          <a:p>
            <a:pPr>
              <a:buFont typeface="Wingdings" pitchFamily="2" charset="2"/>
              <a:buChar char="Ø"/>
            </a:pPr>
            <a:r>
              <a:rPr lang="en-AU" sz="9600" dirty="0" smtClean="0"/>
              <a:t>The methodologies used have to be studied and compared for their effective deployment in the real world applications.</a:t>
            </a:r>
          </a:p>
          <a:p>
            <a:pPr>
              <a:buFont typeface="Wingdings" pitchFamily="2" charset="2"/>
              <a:buChar char="Ø"/>
            </a:pPr>
            <a:endParaRPr lang="en-AU" sz="9600" dirty="0" smtClean="0"/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None/>
            </a:pPr>
            <a:r>
              <a:rPr lang="en-AU" sz="2000" dirty="0" smtClean="0"/>
              <a:t> </a:t>
            </a:r>
            <a:endParaRPr lang="en-AU" sz="2000" dirty="0" smtClean="0"/>
          </a:p>
          <a:p>
            <a:pPr>
              <a:buFont typeface="Wingdings" pitchFamily="2" charset="2"/>
              <a:buChar char="Ø"/>
            </a:pPr>
            <a:endParaRPr lang="en-AU" sz="2000" dirty="0" smtClean="0"/>
          </a:p>
          <a:p>
            <a:pPr>
              <a:buFont typeface="Wingdings" pitchFamily="2" charset="2"/>
              <a:buChar char="Ø"/>
            </a:pPr>
            <a:endParaRPr lang="en-AU" sz="2000" dirty="0" smtClean="0"/>
          </a:p>
          <a:p>
            <a:pPr lvl="0">
              <a:buNone/>
            </a:pPr>
            <a:endParaRPr lang="en-AU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4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Aims and significance </a:t>
            </a:r>
            <a:r>
              <a:rPr lang="en-AU" dirty="0" smtClean="0"/>
              <a:t>(Contd.)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AU" sz="2800" dirty="0" smtClean="0"/>
              <a:t> </a:t>
            </a:r>
            <a:r>
              <a:rPr lang="en-AU" dirty="0" smtClean="0"/>
              <a:t>In peer-to-peer networks, there is a widespread prevalence of malicious </a:t>
            </a:r>
            <a:r>
              <a:rPr lang="en-AU" dirty="0" smtClean="0"/>
              <a:t>peers.</a:t>
            </a:r>
          </a:p>
          <a:p>
            <a:pPr>
              <a:buFont typeface="Wingdings" pitchFamily="2" charset="2"/>
              <a:buChar char="Ø"/>
            </a:pPr>
            <a:endParaRPr lang="en-AU" dirty="0" smtClean="0"/>
          </a:p>
          <a:p>
            <a:pPr>
              <a:buFont typeface="Wingdings" pitchFamily="2" charset="2"/>
              <a:buChar char="Ø"/>
            </a:pPr>
            <a:r>
              <a:rPr lang="en-AU" dirty="0" smtClean="0"/>
              <a:t> The malicious peers provide </a:t>
            </a:r>
            <a:r>
              <a:rPr lang="en-AU" dirty="0" smtClean="0"/>
              <a:t>fake resources with the same name as a real resource peer which the user may be looking for.</a:t>
            </a:r>
          </a:p>
          <a:p>
            <a:pPr>
              <a:buFont typeface="Wingdings" pitchFamily="2" charset="2"/>
              <a:buChar char="Ø"/>
            </a:pPr>
            <a:endParaRPr lang="en-AU" dirty="0" smtClean="0"/>
          </a:p>
          <a:p>
            <a:pPr>
              <a:buFont typeface="Wingdings" pitchFamily="2" charset="2"/>
              <a:buChar char="Ø"/>
            </a:pPr>
            <a:r>
              <a:rPr lang="en-AU" dirty="0" smtClean="0"/>
              <a:t>Similarity and trust based filtering algorithm mechanisms have been formulated to check the menace and provide authenticity to the trustworthy resources</a:t>
            </a:r>
            <a:r>
              <a:rPr lang="en-AU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AU" sz="2200" dirty="0" smtClean="0"/>
          </a:p>
          <a:p>
            <a:pPr>
              <a:buFont typeface="Wingdings" pitchFamily="2" charset="2"/>
              <a:buChar char="Ø"/>
            </a:pPr>
            <a:endParaRPr lang="en-AU" sz="2200" dirty="0" smtClean="0"/>
          </a:p>
          <a:p>
            <a:pPr>
              <a:buFont typeface="Wingdings" pitchFamily="2" charset="2"/>
              <a:buChar char="Ø"/>
            </a:pPr>
            <a:endParaRPr lang="en-AU" sz="2800" dirty="0" smtClean="0"/>
          </a:p>
          <a:p>
            <a:pPr>
              <a:buFont typeface="Wingdings" pitchFamily="2" charset="2"/>
              <a:buChar char="Ø"/>
            </a:pPr>
            <a:endParaRPr lang="en-AU" sz="800" dirty="0" smtClean="0"/>
          </a:p>
          <a:p>
            <a:pPr>
              <a:buNone/>
            </a:pPr>
            <a:endParaRPr lang="en-AU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5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Scope of work and sources used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sz="2000" dirty="0" smtClean="0"/>
              <a:t>Study and compare different trust inferring methodologies and it’s applications in context of Social networks: </a:t>
            </a:r>
            <a:r>
              <a:rPr lang="en-AU" sz="2000" dirty="0" smtClean="0"/>
              <a:t/>
            </a:r>
            <a:br>
              <a:rPr lang="en-AU" sz="2000" dirty="0" smtClean="0"/>
            </a:br>
            <a:endParaRPr lang="en-AU" sz="2000" dirty="0" smtClean="0"/>
          </a:p>
          <a:p>
            <a:pPr>
              <a:buFont typeface="Wingdings" pitchFamily="2" charset="2"/>
              <a:buChar char="Ø"/>
            </a:pPr>
            <a:r>
              <a:rPr lang="en-AU" sz="2000" dirty="0" smtClean="0"/>
              <a:t>Inferring trust using </a:t>
            </a:r>
            <a:r>
              <a:rPr lang="en-AU" sz="2000" dirty="0" err="1" smtClean="0"/>
              <a:t>TidalTrust</a:t>
            </a:r>
            <a:r>
              <a:rPr lang="en-AU" sz="2000" dirty="0" smtClean="0"/>
              <a:t> as a trust inference algorithm (</a:t>
            </a:r>
            <a:r>
              <a:rPr lang="en-AU" sz="2000" dirty="0" err="1" smtClean="0"/>
              <a:t>Golbeck</a:t>
            </a:r>
            <a:r>
              <a:rPr lang="en-AU" sz="2000" dirty="0" smtClean="0"/>
              <a:t> and </a:t>
            </a:r>
            <a:r>
              <a:rPr lang="en-AU" sz="2000" dirty="0" err="1" smtClean="0"/>
              <a:t>Hendler</a:t>
            </a:r>
            <a:r>
              <a:rPr lang="en-AU" sz="2000" dirty="0" smtClean="0"/>
              <a:t> 2006) </a:t>
            </a:r>
            <a:endParaRPr lang="en-AU" sz="2000" dirty="0" smtClean="0"/>
          </a:p>
          <a:p>
            <a:pPr>
              <a:buFont typeface="Wingdings" pitchFamily="2" charset="2"/>
              <a:buChar char="Ø"/>
            </a:pPr>
            <a:endParaRPr lang="en-AU" sz="2000" dirty="0" smtClean="0"/>
          </a:p>
          <a:p>
            <a:pPr>
              <a:buFont typeface="Wingdings" pitchFamily="2" charset="2"/>
              <a:buChar char="Ø"/>
            </a:pPr>
            <a:r>
              <a:rPr lang="en-AU" sz="2000" dirty="0" smtClean="0"/>
              <a:t>Trust-based recommendation system on a social network using collaborative filtering method (Walter, </a:t>
            </a:r>
            <a:r>
              <a:rPr lang="en-AU" sz="2000" dirty="0" err="1" smtClean="0"/>
              <a:t>Battiston</a:t>
            </a:r>
            <a:r>
              <a:rPr lang="en-AU" sz="2000" dirty="0" smtClean="0"/>
              <a:t> et al. 2008</a:t>
            </a:r>
            <a:r>
              <a:rPr lang="en-AU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endParaRPr lang="en-AU" sz="2400" dirty="0" smtClean="0"/>
          </a:p>
          <a:p>
            <a:pPr>
              <a:buFont typeface="Wingdings" pitchFamily="2" charset="2"/>
              <a:buChar char="Ø"/>
            </a:pPr>
            <a:r>
              <a:rPr lang="en-AU" sz="2000" dirty="0" smtClean="0"/>
              <a:t>Random Walk model for combining trust-based and item based recommendation (</a:t>
            </a:r>
            <a:r>
              <a:rPr lang="en-AU" sz="2000" dirty="0" err="1" smtClean="0"/>
              <a:t>Mohsen</a:t>
            </a:r>
            <a:r>
              <a:rPr lang="en-AU" sz="2000" dirty="0" smtClean="0"/>
              <a:t> and Martin 2009)</a:t>
            </a:r>
            <a:endParaRPr lang="en-AU" sz="2000" dirty="0" smtClean="0"/>
          </a:p>
          <a:p>
            <a:pPr>
              <a:buNone/>
            </a:pPr>
            <a:endParaRPr lang="en-A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6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r>
              <a:rPr lang="en-AU" dirty="0" smtClean="0"/>
              <a:t>Scope of work and sources </a:t>
            </a:r>
            <a:r>
              <a:rPr lang="en-AU" dirty="0" smtClean="0"/>
              <a:t>used (contd.)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AU" dirty="0" smtClean="0"/>
              <a:t>Study and compare different trust </a:t>
            </a:r>
            <a:r>
              <a:rPr lang="en-AU" dirty="0" smtClean="0"/>
              <a:t>inferring methodologies </a:t>
            </a:r>
            <a:r>
              <a:rPr lang="en-AU" dirty="0" smtClean="0"/>
              <a:t>and it’s applications in context of </a:t>
            </a:r>
            <a:r>
              <a:rPr lang="en-AU" dirty="0" smtClean="0"/>
              <a:t>P2P networks:</a:t>
            </a:r>
          </a:p>
          <a:p>
            <a:pPr>
              <a:buNone/>
            </a:pPr>
            <a:endParaRPr lang="en-AU" dirty="0" smtClean="0"/>
          </a:p>
          <a:p>
            <a:pPr>
              <a:buFont typeface="Wingdings" pitchFamily="2" charset="2"/>
              <a:buChar char="Ø"/>
            </a:pPr>
            <a:r>
              <a:rPr lang="en-AU" dirty="0" smtClean="0"/>
              <a:t>A Similarity-based recommendation filtering algorithm for establishing reputation based trust (Li, Jing et al. 2005) </a:t>
            </a:r>
            <a:endParaRPr lang="en-AU" dirty="0" smtClean="0"/>
          </a:p>
          <a:p>
            <a:pPr>
              <a:buFont typeface="Wingdings" pitchFamily="2" charset="2"/>
              <a:buChar char="Ø"/>
            </a:pPr>
            <a:endParaRPr lang="en-AU" dirty="0" smtClean="0"/>
          </a:p>
          <a:p>
            <a:pPr>
              <a:buFont typeface="Wingdings" pitchFamily="2" charset="2"/>
              <a:buChar char="Ø"/>
            </a:pPr>
            <a:r>
              <a:rPr lang="en-AU" dirty="0" smtClean="0"/>
              <a:t>Trust based search for unstructured peer-to-peer networks (</a:t>
            </a:r>
            <a:r>
              <a:rPr lang="en-AU" dirty="0" err="1" smtClean="0"/>
              <a:t>Mashayekhi</a:t>
            </a:r>
            <a:r>
              <a:rPr lang="en-AU" dirty="0" smtClean="0"/>
              <a:t>, </a:t>
            </a:r>
            <a:r>
              <a:rPr lang="en-AU" dirty="0" err="1" smtClean="0"/>
              <a:t>Habibi</a:t>
            </a:r>
            <a:r>
              <a:rPr lang="en-AU" dirty="0" smtClean="0"/>
              <a:t> et al. 2008) </a:t>
            </a:r>
            <a:r>
              <a:rPr lang="en-AU" sz="3200" dirty="0" smtClean="0"/>
              <a:t/>
            </a:r>
            <a:br>
              <a:rPr lang="en-AU" sz="3200" dirty="0" smtClean="0"/>
            </a:br>
            <a:endParaRPr lang="en-AU" sz="320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7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r>
              <a:rPr lang="en-AU" dirty="0" smtClean="0"/>
              <a:t>Approach taken to solve the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/>
          </a:bodyPr>
          <a:lstStyle/>
          <a:p>
            <a:pPr marL="228600" indent="-228600">
              <a:buNone/>
            </a:pPr>
            <a:endParaRPr lang="en-AU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dirty="0" smtClean="0"/>
              <a:t>Study and compared the algorithms and the methodologies  used in different models.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dirty="0" smtClean="0"/>
              <a:t>Highlighted the merits and shortcomings found in the used methodologies.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dirty="0" smtClean="0"/>
              <a:t>Proposed issues for future research in certain areas.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8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Outcomes of the project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marL="228600" indent="-228600">
              <a:buNone/>
            </a:pPr>
            <a:r>
              <a:rPr lang="en-AU" sz="1800" dirty="0" smtClean="0"/>
              <a:t>The first methodology studied in context of social networks points out that </a:t>
            </a:r>
            <a:r>
              <a:rPr lang="en-AU" sz="1800" dirty="0" err="1" smtClean="0"/>
              <a:t>TidalTrust</a:t>
            </a:r>
            <a:r>
              <a:rPr lang="en-AU" sz="1800" dirty="0" smtClean="0"/>
              <a:t> has been used as the trust inference algorithm.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sz="1800" dirty="0" smtClean="0"/>
              <a:t>It uses collaborative filtering only for calculating the similarity between users in the network and recommendation items that are liked by users with similar tastes.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sz="1800" dirty="0" smtClean="0"/>
              <a:t>It  works on the premise that recommendations to suggest user’s interest in an item shall be generated.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sz="1800" dirty="0" smtClean="0"/>
              <a:t>It measures how much the item relates to the user’s preference.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sz="1800" dirty="0" smtClean="0"/>
              <a:t>It uses the concept of making predictions on a compact and strong trust neighbourhood.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r>
              <a:rPr lang="en-AU" sz="1800" dirty="0" smtClean="0"/>
              <a:t>Trust ratings within the social network have been taken as the basis for similarity related calculations.</a:t>
            </a:r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18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  <a:p>
            <a:pPr marL="228600" indent="-228600">
              <a:buFont typeface="Wingdings" pitchFamily="2" charset="2"/>
              <a:buChar char="Ø"/>
            </a:pPr>
            <a:endParaRPr lang="en-AU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>
            <a:normAutofit/>
          </a:bodyPr>
          <a:lstStyle/>
          <a:p>
            <a:fld id="{1AD93096-5B34-4342-9326-69289CEAE4C2}" type="slidenum">
              <a:rPr lang="en-US" smtClean="0"/>
              <a:pPr/>
              <a:t>9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994</Words>
  <Application>Microsoft Office PowerPoint</Application>
  <PresentationFormat>On-screen Show (4:3)</PresentationFormat>
  <Paragraphs>201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 A Survey of TRUST MANAGEMENT AND ITS APPLICATIONS Supervised by: Dr. Yan Wang </vt:lpstr>
      <vt:lpstr>WHAT IS TRUST?</vt:lpstr>
      <vt:lpstr>Problem Specification</vt:lpstr>
      <vt:lpstr>Aims and significance</vt:lpstr>
      <vt:lpstr>Aims and significance (Contd.)</vt:lpstr>
      <vt:lpstr>Scope of work and sources used</vt:lpstr>
      <vt:lpstr>Scope of work and sources used (contd.)</vt:lpstr>
      <vt:lpstr>Approach taken to solve the problem</vt:lpstr>
      <vt:lpstr>Outcomes of the project</vt:lpstr>
      <vt:lpstr>Outcomes of the project (Contd.) </vt:lpstr>
      <vt:lpstr>Outcomes of the project (Contd.) </vt:lpstr>
      <vt:lpstr>Outcomes of the project (Contd.) </vt:lpstr>
      <vt:lpstr>Outcomes of the project (Contd.) </vt:lpstr>
      <vt:lpstr>CONCLUSION </vt:lpstr>
      <vt:lpstr>Questions?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2009-08-21T00:54:32Z</dcterms:created>
  <dcterms:modified xsi:type="dcterms:W3CDTF">2009-11-13T03:55:08Z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</Properties>
</file>