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2" r:id="rId1"/>
  </p:sldMasterIdLst>
  <p:notesMasterIdLst>
    <p:notesMasterId r:id="rId21"/>
  </p:notes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66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4622D-42D5-486A-8A5E-084042BB6A74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045DF-6E7B-4B06-B62C-B098B10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045DF-6E7B-4B06-B62C-B098B10874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13 November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87B02C-91E4-4803-A5B2-E10AC26C9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343400"/>
            <a:ext cx="5715000" cy="1371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Name:		Ms. Hinal Shah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Student ID: 	41388577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Supervisor: 	Dr. Peter Busch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Date: 		13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November 2009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838200"/>
            <a:ext cx="6781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Grounded Theory Map of “Innovation Knowledge”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10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11" name="Content Placeholder 10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7400" y="1981200"/>
            <a:ext cx="52292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Steps involved in project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11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2775" y="1697859"/>
            <a:ext cx="8153400" cy="4300481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Network Map of Innovation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12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2300" y="2590800"/>
            <a:ext cx="8134350" cy="365760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Innovation Node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1066800" y="1447800"/>
            <a:ext cx="7010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800" dirty="0" smtClean="0"/>
              <a:t>Types of “Innovation”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3000" dirty="0" smtClean="0"/>
              <a:t>Factors </a:t>
            </a:r>
            <a:r>
              <a:rPr lang="en-US" sz="2800" dirty="0" smtClean="0"/>
              <a:t>that contribute to innovation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13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467600" cy="990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How Organizations play a vital role</a:t>
            </a:r>
            <a:endParaRPr lang="en-US" sz="4000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57400"/>
            <a:ext cx="6096000" cy="3810000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14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Key Factors that affect Innovation</a:t>
            </a:r>
            <a:endParaRPr lang="en-US" sz="4000" dirty="0"/>
          </a:p>
        </p:txBody>
      </p:sp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3810000" cy="2461846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204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24200"/>
            <a:ext cx="3755830" cy="2438400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286000"/>
            <a:ext cx="2095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209800"/>
            <a:ext cx="2000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15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Product and Process Innovation</a:t>
            </a:r>
            <a:endParaRPr lang="en-US" sz="4000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352800" cy="1981199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76600"/>
            <a:ext cx="3505200" cy="1981200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286000"/>
            <a:ext cx="1714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362200"/>
            <a:ext cx="15906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16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Distributed</a:t>
            </a:r>
            <a:r>
              <a:rPr lang="en-US" sz="2600" b="1" dirty="0" smtClean="0"/>
              <a:t> </a:t>
            </a:r>
            <a:r>
              <a:rPr lang="en-US" sz="4000" b="1" dirty="0" smtClean="0"/>
              <a:t>Innovation</a:t>
            </a:r>
            <a:endParaRPr lang="en-US" sz="4000" dirty="0"/>
          </a:p>
        </p:txBody>
      </p:sp>
      <p:pic>
        <p:nvPicPr>
          <p:cNvPr id="10" name="Pictur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674870" cy="2057400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00"/>
            <a:ext cx="3760470" cy="2286000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3455670" cy="2286000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17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60512" y="2262187"/>
            <a:ext cx="6257925" cy="3171825"/>
          </a:xfrm>
          <a:prstGeom prst="rect">
            <a:avLst/>
          </a:prstGeom>
          <a:noFill/>
          <a:ln w="31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7200" y="533400"/>
            <a:ext cx="8686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/>
              <a:t>Breakthrough and Incremental Innovation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18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Innovation knowledge</a:t>
            </a:r>
          </a:p>
          <a:p>
            <a:r>
              <a:rPr lang="en-US" dirty="0" smtClean="0"/>
              <a:t>Grounded theory benefits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Conclusion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19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03637" y="2700337"/>
            <a:ext cx="19716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25146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2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Theory of Knowledge</a:t>
            </a:r>
          </a:p>
          <a:p>
            <a:pPr lvl="1"/>
            <a:r>
              <a:rPr lang="en-US" sz="2800" dirty="0" smtClean="0"/>
              <a:t>Innovation</a:t>
            </a:r>
          </a:p>
          <a:p>
            <a:pPr lvl="1"/>
            <a:r>
              <a:rPr lang="en-US" sz="2800" dirty="0" smtClean="0"/>
              <a:t>Grounded Theory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Application of Grounded Theory on Innovation</a:t>
            </a:r>
          </a:p>
          <a:p>
            <a:pPr lvl="1"/>
            <a:r>
              <a:rPr lang="en-US" sz="2800" dirty="0" smtClean="0"/>
              <a:t>Conclusion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Agenda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3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Definition of Knowledge – acquaintance with facts, truths. Knowledge could be subjective or objective</a:t>
            </a:r>
          </a:p>
          <a:p>
            <a:pPr lvl="1"/>
            <a:r>
              <a:rPr lang="en-US" sz="2800" dirty="0" smtClean="0"/>
              <a:t>Epistemology is a branch of philosophy in the theory of knowledge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Theory of Knowledge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4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Positivism – believe in formulating hypotheses and then testing it for a clearer picture</a:t>
            </a:r>
          </a:p>
          <a:p>
            <a:pPr lvl="1"/>
            <a:r>
              <a:rPr lang="en-US" sz="2800" dirty="0" smtClean="0"/>
              <a:t>Interpretivism - ‘explore’ the data first and then come about with a framework </a:t>
            </a:r>
          </a:p>
          <a:p>
            <a:pPr lvl="1"/>
            <a:r>
              <a:rPr lang="en-US" sz="2800" dirty="0" smtClean="0"/>
              <a:t>Quantitative - is concerned with numeric data</a:t>
            </a:r>
          </a:p>
          <a:p>
            <a:pPr lvl="1"/>
            <a:r>
              <a:rPr lang="en-US" sz="2800" dirty="0" smtClean="0"/>
              <a:t>Qualitative - collecting and analyzing non-numeric data 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Research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5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“The act of introducing something new”</a:t>
            </a:r>
          </a:p>
          <a:p>
            <a:pPr lvl="1"/>
            <a:r>
              <a:rPr lang="en-US" sz="2800" dirty="0" smtClean="0"/>
              <a:t>Innovation </a:t>
            </a:r>
            <a:r>
              <a:rPr lang="en-US" sz="2800" dirty="0" err="1" smtClean="0"/>
              <a:t>vs</a:t>
            </a:r>
            <a:r>
              <a:rPr lang="en-US" sz="2800" dirty="0" smtClean="0"/>
              <a:t> Invention – “The three stages in the process of innovation: invention, translation and commercialization”</a:t>
            </a:r>
          </a:p>
          <a:p>
            <a:pPr lvl="1"/>
            <a:r>
              <a:rPr lang="en-US" sz="2800" dirty="0" smtClean="0"/>
              <a:t>Why – Primary purpose is to bring ‘change’, competitive advantage</a:t>
            </a:r>
          </a:p>
          <a:p>
            <a:pPr lvl="1"/>
            <a:r>
              <a:rPr lang="en-US" sz="2800" dirty="0" smtClean="0"/>
              <a:t>How – Starts with understanding the problem, identifying new ideas, filtering new ideas, design and development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Innovation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6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Innovation in IT</a:t>
            </a:r>
          </a:p>
          <a:p>
            <a:pPr lvl="1"/>
            <a:r>
              <a:rPr lang="en-US" sz="2800" dirty="0" smtClean="0"/>
              <a:t>Generating and Adapting Organizations</a:t>
            </a:r>
          </a:p>
          <a:p>
            <a:pPr lvl="1"/>
            <a:r>
              <a:rPr lang="en-US" sz="2800" dirty="0" smtClean="0"/>
              <a:t>How can innovation be measured – R&amp;D, patents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IT Innovation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7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This theory is developed from the data i.e. data gathering, rather than first creating a hypothesis which is then followed by data collection.</a:t>
            </a:r>
          </a:p>
          <a:p>
            <a:pPr lvl="1"/>
            <a:r>
              <a:rPr lang="en-US" sz="2800" dirty="0" smtClean="0"/>
              <a:t>Qualitative research methodology</a:t>
            </a:r>
          </a:p>
          <a:p>
            <a:pPr lvl="1"/>
            <a:r>
              <a:rPr lang="en-US" sz="2800" dirty="0" smtClean="0"/>
              <a:t>Steps involved</a:t>
            </a:r>
          </a:p>
          <a:p>
            <a:pPr lvl="2"/>
            <a:r>
              <a:rPr lang="en-US" sz="2800" dirty="0" smtClean="0"/>
              <a:t>Data Collection</a:t>
            </a:r>
          </a:p>
          <a:p>
            <a:pPr lvl="2"/>
            <a:r>
              <a:rPr lang="en-US" sz="2800" dirty="0" smtClean="0"/>
              <a:t>Marking Text</a:t>
            </a:r>
          </a:p>
          <a:p>
            <a:pPr lvl="2"/>
            <a:r>
              <a:rPr lang="en-US" sz="2800" dirty="0" smtClean="0"/>
              <a:t>Grouping</a:t>
            </a:r>
          </a:p>
          <a:p>
            <a:pPr lvl="2"/>
            <a:r>
              <a:rPr lang="en-US" sz="2800" dirty="0" smtClean="0"/>
              <a:t>Network Map generation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Grounded</a:t>
            </a:r>
            <a:r>
              <a:rPr lang="en-US" sz="2600" b="1" dirty="0" smtClean="0"/>
              <a:t> </a:t>
            </a:r>
            <a:r>
              <a:rPr lang="en-US" sz="4000" b="1" dirty="0" smtClean="0"/>
              <a:t>Theory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69075"/>
            <a:ext cx="2514600" cy="288925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8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</a:t>
            </a:r>
          </a:p>
          <a:p>
            <a:r>
              <a:rPr lang="en-US" dirty="0" smtClean="0"/>
              <a:t>Coding Techniques</a:t>
            </a:r>
          </a:p>
          <a:p>
            <a:pPr lvl="2"/>
            <a:r>
              <a:rPr lang="en-US" dirty="0" smtClean="0"/>
              <a:t>Open Coding</a:t>
            </a:r>
          </a:p>
          <a:p>
            <a:pPr lvl="2"/>
            <a:r>
              <a:rPr lang="en-US" dirty="0" smtClean="0"/>
              <a:t>Axial Coding</a:t>
            </a:r>
          </a:p>
          <a:p>
            <a:pPr lvl="2"/>
            <a:r>
              <a:rPr lang="en-US" dirty="0" smtClean="0"/>
              <a:t>Selective Coding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Memos and Coding</a:t>
            </a:r>
            <a:r>
              <a:rPr lang="en-US" sz="2600" b="1" dirty="0" smtClean="0"/>
              <a:t> </a:t>
            </a:r>
            <a:r>
              <a:rPr lang="en-US" sz="4000" b="1" dirty="0" smtClean="0"/>
              <a:t>techniques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53201"/>
            <a:ext cx="2819400" cy="304800"/>
          </a:xfrm>
        </p:spPr>
        <p:txBody>
          <a:bodyPr/>
          <a:lstStyle/>
          <a:p>
            <a:r>
              <a:rPr lang="en-US" sz="1200" b="1" smtClean="0">
                <a:solidFill>
                  <a:schemeClr val="tx1"/>
                </a:solidFill>
              </a:rPr>
              <a:t>13 November 2009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5048" y="6614160"/>
            <a:ext cx="758952" cy="243840"/>
          </a:xfrm>
        </p:spPr>
        <p:txBody>
          <a:bodyPr>
            <a:normAutofit fontScale="92500" lnSpcReduction="10000"/>
          </a:bodyPr>
          <a:lstStyle/>
          <a:p>
            <a:fld id="{E087B02C-91E4-4803-A5B2-E10AC26C95E5}" type="slidenum">
              <a:rPr lang="en-US" sz="1200" b="1" smtClean="0">
                <a:solidFill>
                  <a:schemeClr val="tx1"/>
                </a:solidFill>
              </a:rPr>
              <a:pPr/>
              <a:t>9</a:t>
            </a:fld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Manual process</a:t>
            </a:r>
          </a:p>
          <a:p>
            <a:r>
              <a:rPr lang="en-US" sz="2800" dirty="0" smtClean="0"/>
              <a:t>Comparing the software</a:t>
            </a:r>
          </a:p>
          <a:p>
            <a:pPr lvl="1"/>
            <a:r>
              <a:rPr lang="en-US" sz="2800" dirty="0" err="1" smtClean="0"/>
              <a:t>ATLAS.ti</a:t>
            </a:r>
            <a:endParaRPr lang="en-US" sz="2800" dirty="0" smtClean="0"/>
          </a:p>
          <a:p>
            <a:pPr lvl="1"/>
            <a:r>
              <a:rPr lang="en-US" sz="2800" dirty="0" smtClean="0"/>
              <a:t>Nudist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Manual</a:t>
            </a:r>
            <a:r>
              <a:rPr lang="en-US" sz="2600" b="1" dirty="0" smtClean="0"/>
              <a:t> </a:t>
            </a:r>
            <a:r>
              <a:rPr lang="en-US" sz="4000" b="1" dirty="0" smtClean="0"/>
              <a:t>VS</a:t>
            </a:r>
            <a:r>
              <a:rPr lang="en-US" sz="2600" b="1" dirty="0" smtClean="0"/>
              <a:t> </a:t>
            </a:r>
            <a:r>
              <a:rPr lang="en-US" sz="4000" b="1" dirty="0" smtClean="0"/>
              <a:t>Software</a:t>
            </a:r>
            <a:r>
              <a:rPr lang="en-US" sz="2600" b="1" dirty="0" smtClean="0"/>
              <a:t> </a:t>
            </a:r>
            <a:r>
              <a:rPr lang="en-US" sz="4000" b="1" dirty="0" smtClean="0"/>
              <a:t>for</a:t>
            </a:r>
            <a:r>
              <a:rPr lang="en-US" sz="2600" b="1" dirty="0" smtClean="0"/>
              <a:t> </a:t>
            </a:r>
            <a:r>
              <a:rPr lang="en-US" sz="4000" b="1" dirty="0" smtClean="0"/>
              <a:t>GT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820</TotalTime>
  <Words>366</Words>
  <Application>Microsoft Office PowerPoint</Application>
  <PresentationFormat>On-screen Show (4:3)</PresentationFormat>
  <Paragraphs>99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Grounded Theory Map for “Innovation Knowledge” </dc:title>
  <dc:creator>Valued Acer Customer</dc:creator>
  <cp:lastModifiedBy>hinal</cp:lastModifiedBy>
  <cp:revision>45</cp:revision>
  <dcterms:created xsi:type="dcterms:W3CDTF">2009-11-12T11:31:01Z</dcterms:created>
  <dcterms:modified xsi:type="dcterms:W3CDTF">2009-11-13T02:44:30Z</dcterms:modified>
</cp:coreProperties>
</file>