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392" r:id="rId1"/>
  </p:sldMasterIdLst>
  <p:notesMasterIdLst>
    <p:notesMasterId r:id="rId21"/>
  </p:notesMasterIdLst>
  <p:sldIdLst>
    <p:sldId id="256" r:id="rId2"/>
    <p:sldId id="257" r:id="rId3"/>
    <p:sldId id="258" r:id="rId4"/>
    <p:sldId id="275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9" r:id="rId14"/>
    <p:sldId id="270" r:id="rId15"/>
    <p:sldId id="266" r:id="rId16"/>
    <p:sldId id="272" r:id="rId17"/>
    <p:sldId id="273" r:id="rId18"/>
    <p:sldId id="274" r:id="rId19"/>
    <p:sldId id="271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84622D-42D5-486A-8A5E-084042BB6A74}" type="datetimeFigureOut">
              <a:rPr lang="en-US" smtClean="0"/>
              <a:pPr/>
              <a:t>11/13/2009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F045DF-6E7B-4B06-B62C-B098B1087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F045DF-6E7B-4B06-B62C-B098B108741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13 November 2009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087B02C-91E4-4803-A5B2-E10AC26C95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 November 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7B02C-91E4-4803-A5B2-E10AC26C95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r>
              <a:rPr lang="en-US" smtClean="0"/>
              <a:t>13 November 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087B02C-91E4-4803-A5B2-E10AC26C95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 November 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087B02C-91E4-4803-A5B2-E10AC26C95E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 November 2009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087B02C-91E4-4803-A5B2-E10AC26C95E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r>
              <a:rPr lang="en-US" smtClean="0"/>
              <a:t>13 November 2009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087B02C-91E4-4803-A5B2-E10AC26C95E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r>
              <a:rPr lang="en-US" smtClean="0"/>
              <a:t>13 November 2009</a:t>
            </a:r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087B02C-91E4-4803-A5B2-E10AC26C95E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 November 2009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087B02C-91E4-4803-A5B2-E10AC26C95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 November 2009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087B02C-91E4-4803-A5B2-E10AC26C95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 November 2009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087B02C-91E4-4803-A5B2-E10AC26C95E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r>
              <a:rPr lang="en-US" smtClean="0"/>
              <a:t>13 November 2009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087B02C-91E4-4803-A5B2-E10AC26C95E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13 November 2009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087B02C-91E4-4803-A5B2-E10AC26C95E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93" r:id="rId1"/>
    <p:sldLayoutId id="2147484394" r:id="rId2"/>
    <p:sldLayoutId id="2147484395" r:id="rId3"/>
    <p:sldLayoutId id="2147484396" r:id="rId4"/>
    <p:sldLayoutId id="2147484397" r:id="rId5"/>
    <p:sldLayoutId id="2147484398" r:id="rId6"/>
    <p:sldLayoutId id="2147484399" r:id="rId7"/>
    <p:sldLayoutId id="2147484400" r:id="rId8"/>
    <p:sldLayoutId id="2147484401" r:id="rId9"/>
    <p:sldLayoutId id="2147484402" r:id="rId10"/>
    <p:sldLayoutId id="2147484403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4343400"/>
            <a:ext cx="5715000" cy="1371600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b="1" dirty="0" smtClean="0">
                <a:solidFill>
                  <a:schemeClr val="tx1"/>
                </a:solidFill>
              </a:rPr>
              <a:t>Name:		Ms. Hinal Shah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smtClean="0">
                <a:solidFill>
                  <a:schemeClr val="tx1"/>
                </a:solidFill>
              </a:rPr>
              <a:t>Student ID: 	41388577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smtClean="0">
                <a:solidFill>
                  <a:schemeClr val="tx1"/>
                </a:solidFill>
              </a:rPr>
              <a:t>Supervisor: 	Dr. Peter Busch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smtClean="0">
                <a:solidFill>
                  <a:schemeClr val="tx1"/>
                </a:solidFill>
              </a:rPr>
              <a:t>Date: 		13</a:t>
            </a:r>
            <a:r>
              <a:rPr lang="en-US" b="1" baseline="30000" dirty="0" smtClean="0">
                <a:solidFill>
                  <a:schemeClr val="tx1"/>
                </a:solidFill>
              </a:rPr>
              <a:t>th</a:t>
            </a:r>
            <a:r>
              <a:rPr lang="en-US" b="1" dirty="0" smtClean="0">
                <a:solidFill>
                  <a:schemeClr val="tx1"/>
                </a:solidFill>
              </a:rPr>
              <a:t> November 2009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8200" y="838200"/>
            <a:ext cx="6781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/>
              <a:t>Grounded Theory Map of “Innovation Knowledge”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0" y="6569075"/>
            <a:ext cx="2514600" cy="288925"/>
          </a:xfrm>
        </p:spPr>
        <p:txBody>
          <a:bodyPr/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13 November 2009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85048" y="6614160"/>
            <a:ext cx="758952" cy="243840"/>
          </a:xfrm>
        </p:spPr>
        <p:txBody>
          <a:bodyPr>
            <a:normAutofit fontScale="92500" lnSpcReduction="10000"/>
          </a:bodyPr>
          <a:lstStyle/>
          <a:p>
            <a:fld id="{E087B02C-91E4-4803-A5B2-E10AC26C95E5}" type="slidenum">
              <a:rPr lang="en-US" sz="1200" b="1" smtClean="0">
                <a:solidFill>
                  <a:schemeClr val="tx1"/>
                </a:solidFill>
              </a:rPr>
              <a:pPr/>
              <a:t>10</a:t>
            </a:fld>
            <a:endParaRPr lang="en-US" sz="1200" b="1" dirty="0">
              <a:solidFill>
                <a:schemeClr val="tx1"/>
              </a:solidFill>
            </a:endParaRPr>
          </a:p>
        </p:txBody>
      </p:sp>
      <p:pic>
        <p:nvPicPr>
          <p:cNvPr id="11" name="Content Placeholder 10"/>
          <p:cNvPicPr>
            <a:picLocks noGrp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057400" y="1981200"/>
            <a:ext cx="5229225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457200" y="533400"/>
            <a:ext cx="868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/>
              <a:t>Steps involved in project</a:t>
            </a:r>
            <a:endParaRPr lang="en-U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0" y="6553201"/>
            <a:ext cx="2819400" cy="304800"/>
          </a:xfrm>
        </p:spPr>
        <p:txBody>
          <a:bodyPr/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13 November 2009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85048" y="6614160"/>
            <a:ext cx="758952" cy="243840"/>
          </a:xfrm>
        </p:spPr>
        <p:txBody>
          <a:bodyPr>
            <a:normAutofit fontScale="92500" lnSpcReduction="10000"/>
          </a:bodyPr>
          <a:lstStyle/>
          <a:p>
            <a:fld id="{E087B02C-91E4-4803-A5B2-E10AC26C95E5}" type="slidenum">
              <a:rPr lang="en-US" sz="1200" b="1" smtClean="0">
                <a:solidFill>
                  <a:schemeClr val="tx1"/>
                </a:solidFill>
              </a:rPr>
              <a:pPr/>
              <a:t>11</a:t>
            </a:fld>
            <a:endParaRPr lang="en-US" sz="1200" b="1" dirty="0">
              <a:solidFill>
                <a:schemeClr val="tx1"/>
              </a:solidFill>
            </a:endParaRPr>
          </a:p>
        </p:txBody>
      </p:sp>
      <p:pic>
        <p:nvPicPr>
          <p:cNvPr id="8" name="Content Placeholder 7"/>
          <p:cNvPicPr>
            <a:picLocks noGrp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612775" y="1697859"/>
            <a:ext cx="8153400" cy="4300481"/>
          </a:xfrm>
          <a:prstGeom prst="rect">
            <a:avLst/>
          </a:prstGeom>
          <a:noFill/>
          <a:ln w="3175" cmpd="sng">
            <a:solidFill>
              <a:srgbClr val="000000"/>
            </a:solidFill>
            <a:miter lim="800000"/>
            <a:headEnd/>
            <a:tailEnd/>
          </a:ln>
          <a:effectLst/>
        </p:spPr>
      </p:pic>
      <p:sp>
        <p:nvSpPr>
          <p:cNvPr id="4" name="Rectangle 3"/>
          <p:cNvSpPr/>
          <p:nvPr/>
        </p:nvSpPr>
        <p:spPr>
          <a:xfrm>
            <a:off x="457200" y="533400"/>
            <a:ext cx="868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/>
              <a:t>Network Map of Innovation</a:t>
            </a:r>
            <a:endParaRPr lang="en-U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0" y="6553201"/>
            <a:ext cx="2819400" cy="304800"/>
          </a:xfrm>
        </p:spPr>
        <p:txBody>
          <a:bodyPr/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13 November 2009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85048" y="6614160"/>
            <a:ext cx="758952" cy="243840"/>
          </a:xfrm>
        </p:spPr>
        <p:txBody>
          <a:bodyPr>
            <a:normAutofit fontScale="92500" lnSpcReduction="10000"/>
          </a:bodyPr>
          <a:lstStyle/>
          <a:p>
            <a:fld id="{E087B02C-91E4-4803-A5B2-E10AC26C95E5}" type="slidenum">
              <a:rPr lang="en-US" sz="1200" b="1" smtClean="0">
                <a:solidFill>
                  <a:schemeClr val="tx1"/>
                </a:solidFill>
              </a:rPr>
              <a:pPr/>
              <a:t>12</a:t>
            </a:fld>
            <a:endParaRPr lang="en-US" sz="1200" b="1" dirty="0">
              <a:solidFill>
                <a:schemeClr val="tx1"/>
              </a:solidFill>
            </a:endParaRPr>
          </a:p>
        </p:txBody>
      </p:sp>
      <p:pic>
        <p:nvPicPr>
          <p:cNvPr id="8" name="Content Placeholder 7"/>
          <p:cNvPicPr>
            <a:picLocks noGrp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622300" y="2590800"/>
            <a:ext cx="8134350" cy="3657600"/>
          </a:xfrm>
          <a:prstGeom prst="rect">
            <a:avLst/>
          </a:prstGeom>
          <a:noFill/>
          <a:ln w="6350" cmpd="sng">
            <a:solidFill>
              <a:srgbClr val="000000"/>
            </a:solidFill>
            <a:miter lim="800000"/>
            <a:headEnd/>
            <a:tailEnd/>
          </a:ln>
          <a:effectLst/>
        </p:spPr>
      </p:pic>
      <p:sp>
        <p:nvSpPr>
          <p:cNvPr id="4" name="Rectangle 3"/>
          <p:cNvSpPr/>
          <p:nvPr/>
        </p:nvSpPr>
        <p:spPr>
          <a:xfrm>
            <a:off x="457200" y="533400"/>
            <a:ext cx="868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/>
              <a:t>Innovation Node</a:t>
            </a:r>
            <a:endParaRPr lang="en-US" sz="4000" dirty="0"/>
          </a:p>
        </p:txBody>
      </p:sp>
      <p:sp>
        <p:nvSpPr>
          <p:cNvPr id="9" name="Rectangle 8"/>
          <p:cNvSpPr/>
          <p:nvPr/>
        </p:nvSpPr>
        <p:spPr>
          <a:xfrm>
            <a:off x="1066800" y="1447800"/>
            <a:ext cx="701040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22376" lvl="1" indent="-274320">
              <a:spcBef>
                <a:spcPct val="20000"/>
              </a:spcBef>
              <a:buClr>
                <a:schemeClr val="accent1"/>
              </a:buClr>
              <a:buSzPct val="90000"/>
              <a:buFont typeface="Wingdings 2"/>
              <a:buChar char=""/>
            </a:pPr>
            <a:r>
              <a:rPr lang="en-US" sz="2800" dirty="0" smtClean="0"/>
              <a:t>Types of “Innovation”</a:t>
            </a:r>
          </a:p>
          <a:p>
            <a:pPr marL="722376" lvl="1" indent="-274320">
              <a:spcBef>
                <a:spcPct val="20000"/>
              </a:spcBef>
              <a:buClr>
                <a:schemeClr val="accent1"/>
              </a:buClr>
              <a:buSzPct val="90000"/>
              <a:buFont typeface="Wingdings 2"/>
              <a:buChar char=""/>
            </a:pPr>
            <a:r>
              <a:rPr lang="en-US" sz="3000" dirty="0" smtClean="0"/>
              <a:t>Factors </a:t>
            </a:r>
            <a:r>
              <a:rPr lang="en-US" sz="2800" dirty="0" smtClean="0"/>
              <a:t>that contribute to innovation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0" y="6553201"/>
            <a:ext cx="2819400" cy="304800"/>
          </a:xfrm>
        </p:spPr>
        <p:txBody>
          <a:bodyPr/>
          <a:lstStyle/>
          <a:p>
            <a:r>
              <a:rPr lang="en-US" sz="1200" b="1" smtClean="0">
                <a:solidFill>
                  <a:schemeClr val="tx1"/>
                </a:solidFill>
              </a:rPr>
              <a:t>13 November 2009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85048" y="6614160"/>
            <a:ext cx="758952" cy="243840"/>
          </a:xfrm>
        </p:spPr>
        <p:txBody>
          <a:bodyPr>
            <a:normAutofit fontScale="92500" lnSpcReduction="10000"/>
          </a:bodyPr>
          <a:lstStyle/>
          <a:p>
            <a:fld id="{E087B02C-91E4-4803-A5B2-E10AC26C95E5}" type="slidenum">
              <a:rPr lang="en-US" sz="1200" b="1" smtClean="0">
                <a:solidFill>
                  <a:schemeClr val="tx1"/>
                </a:solidFill>
              </a:rPr>
              <a:pPr/>
              <a:t>13</a:t>
            </a:fld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7467600" cy="990600"/>
          </a:xfrm>
        </p:spPr>
        <p:txBody>
          <a:bodyPr/>
          <a:lstStyle/>
          <a:p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457200" y="533400"/>
            <a:ext cx="868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/>
              <a:t>How Organizations play a vital role</a:t>
            </a:r>
            <a:endParaRPr lang="en-US" sz="4000" dirty="0"/>
          </a:p>
        </p:txBody>
      </p:sp>
      <p:pic>
        <p:nvPicPr>
          <p:cNvPr id="8" name="Picture 7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2057400"/>
            <a:ext cx="6096000" cy="3810000"/>
          </a:xfrm>
          <a:prstGeom prst="rect">
            <a:avLst/>
          </a:prstGeom>
          <a:noFill/>
          <a:ln w="3175" cmpd="sng">
            <a:solidFill>
              <a:srgbClr val="00000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0" y="6553201"/>
            <a:ext cx="2819400" cy="304800"/>
          </a:xfrm>
        </p:spPr>
        <p:txBody>
          <a:bodyPr/>
          <a:lstStyle/>
          <a:p>
            <a:r>
              <a:rPr lang="en-US" sz="1200" b="1" smtClean="0">
                <a:solidFill>
                  <a:schemeClr val="tx1"/>
                </a:solidFill>
              </a:rPr>
              <a:t>13 November 2009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85048" y="6614160"/>
            <a:ext cx="758952" cy="243840"/>
          </a:xfrm>
        </p:spPr>
        <p:txBody>
          <a:bodyPr>
            <a:normAutofit fontScale="92500" lnSpcReduction="10000"/>
          </a:bodyPr>
          <a:lstStyle/>
          <a:p>
            <a:fld id="{E087B02C-91E4-4803-A5B2-E10AC26C95E5}" type="slidenum">
              <a:rPr lang="en-US" sz="1200" b="1" smtClean="0">
                <a:solidFill>
                  <a:schemeClr val="tx1"/>
                </a:solidFill>
              </a:rPr>
              <a:pPr/>
              <a:t>14</a:t>
            </a:fld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457200" y="533400"/>
            <a:ext cx="868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/>
              <a:t>Key Factors that affect Innovation</a:t>
            </a:r>
            <a:endParaRPr lang="en-US" sz="4000" dirty="0"/>
          </a:p>
        </p:txBody>
      </p:sp>
      <p:pic>
        <p:nvPicPr>
          <p:cNvPr id="2050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3124200"/>
            <a:ext cx="3810000" cy="2461846"/>
          </a:xfrm>
          <a:prstGeom prst="rect">
            <a:avLst/>
          </a:prstGeom>
          <a:noFill/>
          <a:ln w="3175" cmpd="sng">
            <a:solidFill>
              <a:srgbClr val="000000"/>
            </a:solidFill>
            <a:miter lim="800000"/>
            <a:headEnd/>
            <a:tailEnd/>
          </a:ln>
          <a:effectLst/>
        </p:spPr>
      </p:pic>
      <p:pic>
        <p:nvPicPr>
          <p:cNvPr id="2049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3124200"/>
            <a:ext cx="3755830" cy="2438400"/>
          </a:xfrm>
          <a:prstGeom prst="rect">
            <a:avLst/>
          </a:prstGeom>
          <a:noFill/>
          <a:ln w="3175" cmpd="sng">
            <a:solidFill>
              <a:srgbClr val="000000"/>
            </a:solidFill>
            <a:miter lim="800000"/>
            <a:headEnd/>
            <a:tailEnd/>
          </a:ln>
          <a:effectLst/>
        </p:spPr>
      </p:pic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71600" y="2286000"/>
            <a:ext cx="20955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34000" y="2209800"/>
            <a:ext cx="200025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0" y="6553201"/>
            <a:ext cx="2819400" cy="304800"/>
          </a:xfrm>
        </p:spPr>
        <p:txBody>
          <a:bodyPr/>
          <a:lstStyle/>
          <a:p>
            <a:r>
              <a:rPr lang="en-US" sz="1200" b="1" smtClean="0">
                <a:solidFill>
                  <a:schemeClr val="tx1"/>
                </a:solidFill>
              </a:rPr>
              <a:t>13 November 2009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85048" y="6614160"/>
            <a:ext cx="758952" cy="243840"/>
          </a:xfrm>
        </p:spPr>
        <p:txBody>
          <a:bodyPr>
            <a:normAutofit fontScale="92500" lnSpcReduction="10000"/>
          </a:bodyPr>
          <a:lstStyle/>
          <a:p>
            <a:fld id="{E087B02C-91E4-4803-A5B2-E10AC26C95E5}" type="slidenum">
              <a:rPr lang="en-US" sz="1200" b="1" smtClean="0">
                <a:solidFill>
                  <a:schemeClr val="tx1"/>
                </a:solidFill>
              </a:rPr>
              <a:pPr/>
              <a:t>15</a:t>
            </a:fld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457200" y="533400"/>
            <a:ext cx="868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/>
              <a:t>Product and Process Innovation</a:t>
            </a:r>
            <a:endParaRPr lang="en-US" sz="4000" dirty="0"/>
          </a:p>
        </p:txBody>
      </p:sp>
      <p:pic>
        <p:nvPicPr>
          <p:cNvPr id="8" name="Picture 7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3276600"/>
            <a:ext cx="3352800" cy="1981199"/>
          </a:xfrm>
          <a:prstGeom prst="rect">
            <a:avLst/>
          </a:prstGeom>
          <a:noFill/>
          <a:ln w="6350" cmpd="sng">
            <a:solidFill>
              <a:srgbClr val="000000"/>
            </a:solidFill>
            <a:miter lim="800000"/>
            <a:headEnd/>
            <a:tailEnd/>
          </a:ln>
          <a:effectLst/>
        </p:spPr>
      </p:pic>
      <p:pic>
        <p:nvPicPr>
          <p:cNvPr id="9" name="Picture 8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3276600"/>
            <a:ext cx="3505200" cy="1981200"/>
          </a:xfrm>
          <a:prstGeom prst="rect">
            <a:avLst/>
          </a:prstGeom>
          <a:noFill/>
          <a:ln w="3175" cmpd="sng">
            <a:solidFill>
              <a:srgbClr val="000000"/>
            </a:solidFill>
            <a:miter lim="800000"/>
            <a:headEnd/>
            <a:tailEnd/>
          </a:ln>
          <a:effectLst/>
        </p:spPr>
      </p:pic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62600" y="2286000"/>
            <a:ext cx="17145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95400" y="2362200"/>
            <a:ext cx="15906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0" y="6553201"/>
            <a:ext cx="2819400" cy="304800"/>
          </a:xfrm>
        </p:spPr>
        <p:txBody>
          <a:bodyPr/>
          <a:lstStyle/>
          <a:p>
            <a:r>
              <a:rPr lang="en-US" sz="1200" b="1" smtClean="0">
                <a:solidFill>
                  <a:schemeClr val="tx1"/>
                </a:solidFill>
              </a:rPr>
              <a:t>13 November 2009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85048" y="6614160"/>
            <a:ext cx="758952" cy="243840"/>
          </a:xfrm>
        </p:spPr>
        <p:txBody>
          <a:bodyPr>
            <a:normAutofit fontScale="92500" lnSpcReduction="10000"/>
          </a:bodyPr>
          <a:lstStyle/>
          <a:p>
            <a:fld id="{E087B02C-91E4-4803-A5B2-E10AC26C95E5}" type="slidenum">
              <a:rPr lang="en-US" sz="1200" b="1" smtClean="0">
                <a:solidFill>
                  <a:schemeClr val="tx1"/>
                </a:solidFill>
              </a:rPr>
              <a:pPr/>
              <a:t>16</a:t>
            </a:fld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457200" y="533400"/>
            <a:ext cx="868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/>
              <a:t>Distributed</a:t>
            </a:r>
            <a:r>
              <a:rPr lang="en-US" sz="2600" b="1" dirty="0" smtClean="0"/>
              <a:t> </a:t>
            </a:r>
            <a:r>
              <a:rPr lang="en-US" sz="4000" b="1" dirty="0" smtClean="0"/>
              <a:t>Innovation</a:t>
            </a:r>
            <a:endParaRPr lang="en-US" sz="4000" dirty="0"/>
          </a:p>
        </p:txBody>
      </p:sp>
      <p:pic>
        <p:nvPicPr>
          <p:cNvPr id="10" name="Picture 9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1600200"/>
            <a:ext cx="4674870" cy="2057400"/>
          </a:xfrm>
          <a:prstGeom prst="rect">
            <a:avLst/>
          </a:prstGeom>
          <a:noFill/>
          <a:ln w="3175" cmpd="sng">
            <a:solidFill>
              <a:srgbClr val="000000"/>
            </a:solidFill>
            <a:miter lim="800000"/>
            <a:headEnd/>
            <a:tailEnd/>
          </a:ln>
          <a:effectLst/>
        </p:spPr>
      </p:pic>
      <p:pic>
        <p:nvPicPr>
          <p:cNvPr id="11" name="Picture 10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9200" y="3810000"/>
            <a:ext cx="3760470" cy="2286000"/>
          </a:xfrm>
          <a:prstGeom prst="rect">
            <a:avLst/>
          </a:prstGeom>
          <a:noFill/>
          <a:ln w="3175" cmpd="sng">
            <a:solidFill>
              <a:srgbClr val="000000"/>
            </a:solidFill>
            <a:miter lim="800000"/>
            <a:headEnd/>
            <a:tailEnd/>
          </a:ln>
          <a:effectLst/>
        </p:spPr>
      </p:pic>
      <p:pic>
        <p:nvPicPr>
          <p:cNvPr id="12" name="Picture 11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" y="3810000"/>
            <a:ext cx="3455670" cy="2286000"/>
          </a:xfrm>
          <a:prstGeom prst="rect">
            <a:avLst/>
          </a:prstGeom>
          <a:noFill/>
          <a:ln w="3175" cmpd="sng">
            <a:solidFill>
              <a:srgbClr val="00000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0" y="6553201"/>
            <a:ext cx="2819400" cy="304800"/>
          </a:xfrm>
        </p:spPr>
        <p:txBody>
          <a:bodyPr/>
          <a:lstStyle/>
          <a:p>
            <a:r>
              <a:rPr lang="en-US" sz="1200" b="1" smtClean="0">
                <a:solidFill>
                  <a:schemeClr val="tx1"/>
                </a:solidFill>
              </a:rPr>
              <a:t>13 November 2009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85048" y="6614160"/>
            <a:ext cx="758952" cy="243840"/>
          </a:xfrm>
        </p:spPr>
        <p:txBody>
          <a:bodyPr>
            <a:normAutofit fontScale="92500" lnSpcReduction="10000"/>
          </a:bodyPr>
          <a:lstStyle/>
          <a:p>
            <a:fld id="{E087B02C-91E4-4803-A5B2-E10AC26C95E5}" type="slidenum">
              <a:rPr lang="en-US" sz="1200" b="1" smtClean="0">
                <a:solidFill>
                  <a:schemeClr val="tx1"/>
                </a:solidFill>
              </a:rPr>
              <a:pPr/>
              <a:t>17</a:t>
            </a:fld>
            <a:endParaRPr lang="en-US" sz="1200" b="1" dirty="0">
              <a:solidFill>
                <a:schemeClr val="tx1"/>
              </a:solidFill>
            </a:endParaRPr>
          </a:p>
        </p:txBody>
      </p:sp>
      <p:pic>
        <p:nvPicPr>
          <p:cNvPr id="9" name="Content Placeholder 8"/>
          <p:cNvPicPr>
            <a:picLocks noGrp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560512" y="2262187"/>
            <a:ext cx="6257925" cy="3171825"/>
          </a:xfrm>
          <a:prstGeom prst="rect">
            <a:avLst/>
          </a:prstGeom>
          <a:noFill/>
          <a:ln w="3175" cmpd="sng">
            <a:solidFill>
              <a:srgbClr val="000000"/>
            </a:solidFill>
            <a:miter lim="800000"/>
            <a:headEnd/>
            <a:tailEnd/>
          </a:ln>
          <a:effectLst/>
        </p:spPr>
      </p:pic>
      <p:sp>
        <p:nvSpPr>
          <p:cNvPr id="4" name="Rectangle 3"/>
          <p:cNvSpPr/>
          <p:nvPr/>
        </p:nvSpPr>
        <p:spPr>
          <a:xfrm>
            <a:off x="457200" y="533400"/>
            <a:ext cx="86868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800" b="1" dirty="0" smtClean="0"/>
              <a:t>Breakthrough and Incremental Innovation</a:t>
            </a:r>
            <a:endParaRPr lang="en-US" sz="3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0" y="6553201"/>
            <a:ext cx="2819400" cy="304800"/>
          </a:xfrm>
        </p:spPr>
        <p:txBody>
          <a:bodyPr/>
          <a:lstStyle/>
          <a:p>
            <a:r>
              <a:rPr lang="en-US" sz="1200" b="1" smtClean="0">
                <a:solidFill>
                  <a:schemeClr val="tx1"/>
                </a:solidFill>
              </a:rPr>
              <a:t>13 November 2009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85048" y="6614160"/>
            <a:ext cx="758952" cy="243840"/>
          </a:xfrm>
        </p:spPr>
        <p:txBody>
          <a:bodyPr>
            <a:normAutofit fontScale="92500" lnSpcReduction="10000"/>
          </a:bodyPr>
          <a:lstStyle/>
          <a:p>
            <a:fld id="{E087B02C-91E4-4803-A5B2-E10AC26C95E5}" type="slidenum">
              <a:rPr lang="en-US" sz="1200" b="1" smtClean="0">
                <a:solidFill>
                  <a:schemeClr val="tx1"/>
                </a:solidFill>
              </a:rPr>
              <a:pPr/>
              <a:t>18</a:t>
            </a:fld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Innovation knowledge</a:t>
            </a:r>
          </a:p>
          <a:p>
            <a:r>
              <a:rPr lang="en-US" dirty="0" smtClean="0"/>
              <a:t>Grounded theory benefits</a:t>
            </a:r>
          </a:p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533400"/>
            <a:ext cx="868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/>
              <a:t>Conclusion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0" y="6553201"/>
            <a:ext cx="2819400" cy="304800"/>
          </a:xfrm>
        </p:spPr>
        <p:txBody>
          <a:bodyPr/>
          <a:lstStyle/>
          <a:p>
            <a:r>
              <a:rPr lang="en-US" sz="1200" b="1" smtClean="0">
                <a:solidFill>
                  <a:schemeClr val="tx1"/>
                </a:solidFill>
              </a:rPr>
              <a:t>13 November 2009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85048" y="6614160"/>
            <a:ext cx="758952" cy="243840"/>
          </a:xfrm>
        </p:spPr>
        <p:txBody>
          <a:bodyPr>
            <a:normAutofit fontScale="92500" lnSpcReduction="10000"/>
          </a:bodyPr>
          <a:lstStyle/>
          <a:p>
            <a:fld id="{E087B02C-91E4-4803-A5B2-E10AC26C95E5}" type="slidenum">
              <a:rPr lang="en-US" sz="1200" b="1" smtClean="0">
                <a:solidFill>
                  <a:schemeClr val="tx1"/>
                </a:solidFill>
              </a:rPr>
              <a:pPr/>
              <a:t>19</a:t>
            </a:fld>
            <a:endParaRPr lang="en-US" sz="1200" b="1" dirty="0">
              <a:solidFill>
                <a:schemeClr val="tx1"/>
              </a:solidFill>
            </a:endParaRP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3703637" y="2700337"/>
            <a:ext cx="1971675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457200" y="533400"/>
            <a:ext cx="868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/>
              <a:t>Thank You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0" y="6553200"/>
            <a:ext cx="2514600" cy="304800"/>
          </a:xfrm>
        </p:spPr>
        <p:txBody>
          <a:bodyPr/>
          <a:lstStyle/>
          <a:p>
            <a:r>
              <a:rPr lang="en-US" sz="1200" b="1" smtClean="0">
                <a:solidFill>
                  <a:schemeClr val="tx1"/>
                </a:solidFill>
              </a:rPr>
              <a:t>13 November 2009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85048" y="6614160"/>
            <a:ext cx="758952" cy="243840"/>
          </a:xfrm>
        </p:spPr>
        <p:txBody>
          <a:bodyPr>
            <a:normAutofit fontScale="92500" lnSpcReduction="10000"/>
          </a:bodyPr>
          <a:lstStyle/>
          <a:p>
            <a:fld id="{E087B02C-91E4-4803-A5B2-E10AC26C95E5}" type="slidenum">
              <a:rPr lang="en-US" sz="1200" b="1" smtClean="0">
                <a:solidFill>
                  <a:schemeClr val="tx1"/>
                </a:solidFill>
              </a:rPr>
              <a:pPr/>
              <a:t>2</a:t>
            </a:fld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800" dirty="0" smtClean="0"/>
              <a:t>Theory of Knowledge</a:t>
            </a:r>
          </a:p>
          <a:p>
            <a:pPr lvl="1"/>
            <a:r>
              <a:rPr lang="en-US" sz="2800" dirty="0" smtClean="0"/>
              <a:t>Innovation</a:t>
            </a:r>
          </a:p>
          <a:p>
            <a:pPr lvl="1"/>
            <a:r>
              <a:rPr lang="en-US" sz="2800" dirty="0" smtClean="0"/>
              <a:t>Grounded Theory</a:t>
            </a:r>
            <a:endParaRPr lang="en-US" sz="2800" dirty="0" smtClean="0">
              <a:solidFill>
                <a:srgbClr val="FFFF00"/>
              </a:solidFill>
            </a:endParaRPr>
          </a:p>
          <a:p>
            <a:pPr lvl="1"/>
            <a:r>
              <a:rPr lang="en-US" sz="2800" dirty="0" smtClean="0"/>
              <a:t>Application of Grounded Theory on Innovation</a:t>
            </a:r>
          </a:p>
          <a:p>
            <a:pPr lvl="1"/>
            <a:r>
              <a:rPr lang="en-US" sz="2800" dirty="0" smtClean="0"/>
              <a:t>Conclusion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533400"/>
            <a:ext cx="868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/>
              <a:t>Agenda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0" y="6569075"/>
            <a:ext cx="2514600" cy="288925"/>
          </a:xfrm>
        </p:spPr>
        <p:txBody>
          <a:bodyPr/>
          <a:lstStyle/>
          <a:p>
            <a:r>
              <a:rPr lang="en-US" sz="1200" b="1" smtClean="0">
                <a:solidFill>
                  <a:schemeClr val="tx1"/>
                </a:solidFill>
              </a:rPr>
              <a:t>13 November 2009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85048" y="6614160"/>
            <a:ext cx="758952" cy="243840"/>
          </a:xfrm>
        </p:spPr>
        <p:txBody>
          <a:bodyPr>
            <a:normAutofit fontScale="92500" lnSpcReduction="10000"/>
          </a:bodyPr>
          <a:lstStyle/>
          <a:p>
            <a:fld id="{E087B02C-91E4-4803-A5B2-E10AC26C95E5}" type="slidenum">
              <a:rPr lang="en-US" sz="1200" b="1" smtClean="0">
                <a:solidFill>
                  <a:schemeClr val="tx1"/>
                </a:solidFill>
              </a:rPr>
              <a:pPr/>
              <a:t>3</a:t>
            </a:fld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525963"/>
          </a:xfrm>
        </p:spPr>
        <p:txBody>
          <a:bodyPr>
            <a:normAutofit/>
          </a:bodyPr>
          <a:lstStyle/>
          <a:p>
            <a:pPr lvl="1"/>
            <a:r>
              <a:rPr lang="en-US" sz="2800" dirty="0" smtClean="0"/>
              <a:t>Definition of Knowledge – acquaintance with facts, truths. Knowledge could be subjective or objective</a:t>
            </a:r>
          </a:p>
          <a:p>
            <a:pPr lvl="1"/>
            <a:r>
              <a:rPr lang="en-US" sz="2800" dirty="0" smtClean="0"/>
              <a:t>Epistemology is a branch of philosophy in the theory of knowledge</a:t>
            </a:r>
          </a:p>
          <a:p>
            <a:pPr lvl="1"/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457200" y="533400"/>
            <a:ext cx="868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/>
              <a:t>Theory of Knowledge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0" y="6569075"/>
            <a:ext cx="2514600" cy="288925"/>
          </a:xfrm>
        </p:spPr>
        <p:txBody>
          <a:bodyPr/>
          <a:lstStyle/>
          <a:p>
            <a:r>
              <a:rPr lang="en-US" sz="1200" b="1" smtClean="0">
                <a:solidFill>
                  <a:schemeClr val="tx1"/>
                </a:solidFill>
              </a:rPr>
              <a:t>13 November 2009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85048" y="6614160"/>
            <a:ext cx="758952" cy="243840"/>
          </a:xfrm>
        </p:spPr>
        <p:txBody>
          <a:bodyPr>
            <a:normAutofit fontScale="92500" lnSpcReduction="10000"/>
          </a:bodyPr>
          <a:lstStyle/>
          <a:p>
            <a:fld id="{E087B02C-91E4-4803-A5B2-E10AC26C95E5}" type="slidenum">
              <a:rPr lang="en-US" sz="1200" b="1" smtClean="0">
                <a:solidFill>
                  <a:schemeClr val="tx1"/>
                </a:solidFill>
              </a:rPr>
              <a:pPr/>
              <a:t>4</a:t>
            </a:fld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525963"/>
          </a:xfrm>
        </p:spPr>
        <p:txBody>
          <a:bodyPr>
            <a:normAutofit/>
          </a:bodyPr>
          <a:lstStyle/>
          <a:p>
            <a:pPr lvl="1"/>
            <a:r>
              <a:rPr lang="en-US" sz="2800" dirty="0" smtClean="0"/>
              <a:t>Positivism – believe in formulating hypotheses and then testing it for a clearer picture</a:t>
            </a:r>
          </a:p>
          <a:p>
            <a:pPr lvl="1"/>
            <a:r>
              <a:rPr lang="en-US" sz="2800" dirty="0" smtClean="0"/>
              <a:t>Interpretivism - ‘explore’ the data first and then come about with a framework </a:t>
            </a:r>
          </a:p>
          <a:p>
            <a:pPr lvl="1"/>
            <a:r>
              <a:rPr lang="en-US" sz="2800" dirty="0" smtClean="0"/>
              <a:t>Quantitative - is concerned with numeric data</a:t>
            </a:r>
          </a:p>
          <a:p>
            <a:pPr lvl="1"/>
            <a:r>
              <a:rPr lang="en-US" sz="2800" dirty="0" smtClean="0"/>
              <a:t>Qualitative - collecting and analyzing non-numeric data </a:t>
            </a:r>
          </a:p>
          <a:p>
            <a:pPr lvl="1"/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457200" y="533400"/>
            <a:ext cx="868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/>
              <a:t>Research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0" y="6569075"/>
            <a:ext cx="2514600" cy="288925"/>
          </a:xfrm>
        </p:spPr>
        <p:txBody>
          <a:bodyPr/>
          <a:lstStyle/>
          <a:p>
            <a:r>
              <a:rPr lang="en-US" sz="1200" b="1" smtClean="0">
                <a:solidFill>
                  <a:schemeClr val="tx1"/>
                </a:solidFill>
              </a:rPr>
              <a:t>13 November 2009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85048" y="6614160"/>
            <a:ext cx="758952" cy="243840"/>
          </a:xfrm>
        </p:spPr>
        <p:txBody>
          <a:bodyPr>
            <a:normAutofit fontScale="92500" lnSpcReduction="10000"/>
          </a:bodyPr>
          <a:lstStyle/>
          <a:p>
            <a:fld id="{E087B02C-91E4-4803-A5B2-E10AC26C95E5}" type="slidenum">
              <a:rPr lang="en-US" sz="1200" b="1" smtClean="0">
                <a:solidFill>
                  <a:schemeClr val="tx1"/>
                </a:solidFill>
              </a:rPr>
              <a:pPr/>
              <a:t>5</a:t>
            </a:fld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800" dirty="0" smtClean="0"/>
              <a:t>“The act of introducing something new”</a:t>
            </a:r>
          </a:p>
          <a:p>
            <a:pPr lvl="1"/>
            <a:r>
              <a:rPr lang="en-US" sz="2800" dirty="0" smtClean="0"/>
              <a:t>Innovation </a:t>
            </a:r>
            <a:r>
              <a:rPr lang="en-US" sz="2800" dirty="0" err="1" smtClean="0"/>
              <a:t>vs</a:t>
            </a:r>
            <a:r>
              <a:rPr lang="en-US" sz="2800" dirty="0" smtClean="0"/>
              <a:t> Invention – “The three stages in the process of innovation: invention, translation and commercialization”</a:t>
            </a:r>
          </a:p>
          <a:p>
            <a:pPr lvl="1"/>
            <a:r>
              <a:rPr lang="en-US" sz="2800" dirty="0" smtClean="0"/>
              <a:t>Why – Primary purpose is to bring ‘change’, competitive advantage</a:t>
            </a:r>
          </a:p>
          <a:p>
            <a:pPr lvl="1"/>
            <a:r>
              <a:rPr lang="en-US" sz="2800" dirty="0" smtClean="0"/>
              <a:t>How – Starts with understanding the problem, identifying new ideas, filtering new ideas, design and development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533400"/>
            <a:ext cx="868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/>
              <a:t>Innovation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0" y="6569075"/>
            <a:ext cx="2514600" cy="288925"/>
          </a:xfrm>
        </p:spPr>
        <p:txBody>
          <a:bodyPr/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13 November 2009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85048" y="6614160"/>
            <a:ext cx="758952" cy="243840"/>
          </a:xfrm>
        </p:spPr>
        <p:txBody>
          <a:bodyPr>
            <a:normAutofit fontScale="92500" lnSpcReduction="10000"/>
          </a:bodyPr>
          <a:lstStyle/>
          <a:p>
            <a:fld id="{E087B02C-91E4-4803-A5B2-E10AC26C95E5}" type="slidenum">
              <a:rPr lang="en-US" sz="1200" b="1" smtClean="0">
                <a:solidFill>
                  <a:schemeClr val="tx1"/>
                </a:solidFill>
              </a:rPr>
              <a:pPr/>
              <a:t>6</a:t>
            </a:fld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800" dirty="0" smtClean="0"/>
              <a:t>Innovation in IT</a:t>
            </a:r>
          </a:p>
          <a:p>
            <a:pPr lvl="1"/>
            <a:r>
              <a:rPr lang="en-US" sz="2800" dirty="0" smtClean="0"/>
              <a:t>Generating and Adapting Organizations</a:t>
            </a:r>
          </a:p>
          <a:p>
            <a:pPr lvl="1"/>
            <a:r>
              <a:rPr lang="en-US" sz="2800" dirty="0" smtClean="0"/>
              <a:t>How can innovation be measured – R&amp;D, patents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457200" y="533400"/>
            <a:ext cx="868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/>
              <a:t>IT Innovation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0" y="6569075"/>
            <a:ext cx="2514600" cy="288925"/>
          </a:xfrm>
        </p:spPr>
        <p:txBody>
          <a:bodyPr/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13 November 2009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85048" y="6614160"/>
            <a:ext cx="758952" cy="243840"/>
          </a:xfrm>
        </p:spPr>
        <p:txBody>
          <a:bodyPr>
            <a:normAutofit fontScale="92500" lnSpcReduction="10000"/>
          </a:bodyPr>
          <a:lstStyle/>
          <a:p>
            <a:fld id="{E087B02C-91E4-4803-A5B2-E10AC26C95E5}" type="slidenum">
              <a:rPr lang="en-US" sz="1200" b="1" smtClean="0">
                <a:solidFill>
                  <a:schemeClr val="tx1"/>
                </a:solidFill>
              </a:rPr>
              <a:pPr/>
              <a:t>7</a:t>
            </a:fld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800" dirty="0" smtClean="0"/>
              <a:t>This theory is developed from the data i.e. data gathering, rather than first creating a hypothesis which is then followed by data collection.</a:t>
            </a:r>
          </a:p>
          <a:p>
            <a:pPr lvl="1"/>
            <a:r>
              <a:rPr lang="en-US" sz="2800" dirty="0" smtClean="0"/>
              <a:t>Qualitative research methodology</a:t>
            </a:r>
          </a:p>
          <a:p>
            <a:pPr lvl="1"/>
            <a:r>
              <a:rPr lang="en-US" sz="2800" dirty="0" smtClean="0"/>
              <a:t>Steps involved</a:t>
            </a:r>
          </a:p>
          <a:p>
            <a:pPr lvl="2"/>
            <a:r>
              <a:rPr lang="en-US" sz="2800" dirty="0" smtClean="0"/>
              <a:t>Data Collection</a:t>
            </a:r>
          </a:p>
          <a:p>
            <a:pPr lvl="2"/>
            <a:r>
              <a:rPr lang="en-US" sz="2800" dirty="0" smtClean="0"/>
              <a:t>Marking Text</a:t>
            </a:r>
          </a:p>
          <a:p>
            <a:pPr lvl="2"/>
            <a:r>
              <a:rPr lang="en-US" sz="2800" dirty="0" smtClean="0"/>
              <a:t>Grouping</a:t>
            </a:r>
          </a:p>
          <a:p>
            <a:pPr lvl="2"/>
            <a:r>
              <a:rPr lang="en-US" sz="2800" dirty="0" smtClean="0"/>
              <a:t>Network Map generation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533400"/>
            <a:ext cx="868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/>
              <a:t>Grounded</a:t>
            </a:r>
            <a:r>
              <a:rPr lang="en-US" sz="2600" b="1" dirty="0" smtClean="0"/>
              <a:t> </a:t>
            </a:r>
            <a:r>
              <a:rPr lang="en-US" sz="4000" b="1" dirty="0" smtClean="0"/>
              <a:t>Theory</a:t>
            </a:r>
            <a:endParaRPr lang="en-U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0" y="6569075"/>
            <a:ext cx="2514600" cy="288925"/>
          </a:xfrm>
        </p:spPr>
        <p:txBody>
          <a:bodyPr/>
          <a:lstStyle/>
          <a:p>
            <a:r>
              <a:rPr lang="en-US" sz="1200" b="1" smtClean="0">
                <a:solidFill>
                  <a:schemeClr val="tx1"/>
                </a:solidFill>
              </a:rPr>
              <a:t>13 November 2009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85048" y="6614160"/>
            <a:ext cx="758952" cy="243840"/>
          </a:xfrm>
        </p:spPr>
        <p:txBody>
          <a:bodyPr>
            <a:normAutofit fontScale="92500" lnSpcReduction="10000"/>
          </a:bodyPr>
          <a:lstStyle/>
          <a:p>
            <a:fld id="{E087B02C-91E4-4803-A5B2-E10AC26C95E5}" type="slidenum">
              <a:rPr lang="en-US" sz="1200" b="1" smtClean="0">
                <a:solidFill>
                  <a:schemeClr val="tx1"/>
                </a:solidFill>
              </a:rPr>
              <a:pPr/>
              <a:t>8</a:t>
            </a:fld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Memo</a:t>
            </a:r>
          </a:p>
          <a:p>
            <a:r>
              <a:rPr lang="en-US" dirty="0" smtClean="0"/>
              <a:t>Coding Techniques</a:t>
            </a:r>
          </a:p>
          <a:p>
            <a:pPr lvl="2"/>
            <a:r>
              <a:rPr lang="en-US" dirty="0" smtClean="0"/>
              <a:t>Open Coding</a:t>
            </a:r>
          </a:p>
          <a:p>
            <a:pPr lvl="2"/>
            <a:r>
              <a:rPr lang="en-US" dirty="0" smtClean="0"/>
              <a:t>Axial Coding</a:t>
            </a:r>
          </a:p>
          <a:p>
            <a:pPr lvl="2"/>
            <a:r>
              <a:rPr lang="en-US" dirty="0" smtClean="0"/>
              <a:t>Selective Coding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533400"/>
            <a:ext cx="868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/>
              <a:t>Memos and Coding</a:t>
            </a:r>
            <a:r>
              <a:rPr lang="en-US" sz="2600" b="1" dirty="0" smtClean="0"/>
              <a:t> </a:t>
            </a:r>
            <a:r>
              <a:rPr lang="en-US" sz="4000" b="1" dirty="0" smtClean="0"/>
              <a:t>techniques</a:t>
            </a:r>
            <a:endParaRPr lang="en-U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0" y="6553201"/>
            <a:ext cx="2819400" cy="304800"/>
          </a:xfrm>
        </p:spPr>
        <p:txBody>
          <a:bodyPr/>
          <a:lstStyle/>
          <a:p>
            <a:r>
              <a:rPr lang="en-US" sz="1200" b="1" smtClean="0">
                <a:solidFill>
                  <a:schemeClr val="tx1"/>
                </a:solidFill>
              </a:rPr>
              <a:t>13 November 2009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85048" y="6614160"/>
            <a:ext cx="758952" cy="243840"/>
          </a:xfrm>
        </p:spPr>
        <p:txBody>
          <a:bodyPr>
            <a:normAutofit fontScale="92500" lnSpcReduction="10000"/>
          </a:bodyPr>
          <a:lstStyle/>
          <a:p>
            <a:fld id="{E087B02C-91E4-4803-A5B2-E10AC26C95E5}" type="slidenum">
              <a:rPr lang="en-US" sz="1200" b="1" smtClean="0">
                <a:solidFill>
                  <a:schemeClr val="tx1"/>
                </a:solidFill>
              </a:rPr>
              <a:pPr/>
              <a:t>9</a:t>
            </a:fld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800" dirty="0" smtClean="0"/>
              <a:t>Manual process</a:t>
            </a:r>
          </a:p>
          <a:p>
            <a:r>
              <a:rPr lang="en-US" sz="2800" dirty="0" smtClean="0"/>
              <a:t>Comparing the software</a:t>
            </a:r>
          </a:p>
          <a:p>
            <a:pPr lvl="1"/>
            <a:r>
              <a:rPr lang="en-US" sz="2800" dirty="0" err="1" smtClean="0"/>
              <a:t>ATLAS.ti</a:t>
            </a:r>
            <a:endParaRPr lang="en-US" sz="2800" dirty="0" smtClean="0"/>
          </a:p>
          <a:p>
            <a:pPr lvl="1"/>
            <a:r>
              <a:rPr lang="en-US" sz="2800" dirty="0" smtClean="0"/>
              <a:t>Nudist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533400"/>
            <a:ext cx="868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/>
              <a:t>Manual</a:t>
            </a:r>
            <a:r>
              <a:rPr lang="en-US" sz="2600" b="1" dirty="0" smtClean="0"/>
              <a:t> </a:t>
            </a:r>
            <a:r>
              <a:rPr lang="en-US" sz="4000" b="1" dirty="0" smtClean="0"/>
              <a:t>VS</a:t>
            </a:r>
            <a:r>
              <a:rPr lang="en-US" sz="2600" b="1" dirty="0" smtClean="0"/>
              <a:t> </a:t>
            </a:r>
            <a:r>
              <a:rPr lang="en-US" sz="4000" b="1" dirty="0" smtClean="0"/>
              <a:t>Software</a:t>
            </a:r>
            <a:r>
              <a:rPr lang="en-US" sz="2600" b="1" dirty="0" smtClean="0"/>
              <a:t> </a:t>
            </a:r>
            <a:r>
              <a:rPr lang="en-US" sz="4000" b="1" dirty="0" smtClean="0"/>
              <a:t>for</a:t>
            </a:r>
            <a:r>
              <a:rPr lang="en-US" sz="2600" b="1" dirty="0" smtClean="0"/>
              <a:t> </a:t>
            </a:r>
            <a:r>
              <a:rPr lang="en-US" sz="4000" b="1" dirty="0" smtClean="0"/>
              <a:t>GT</a:t>
            </a:r>
            <a:endParaRPr lang="en-U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820</TotalTime>
  <Words>366</Words>
  <Application>Microsoft Office PowerPoint</Application>
  <PresentationFormat>On-screen Show (4:3)</PresentationFormat>
  <Paragraphs>99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Median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Acer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Grounded Theory Map for “Innovation Knowledge” </dc:title>
  <dc:creator>Valued Acer Customer</dc:creator>
  <cp:lastModifiedBy>hinal</cp:lastModifiedBy>
  <cp:revision>45</cp:revision>
  <dcterms:created xsi:type="dcterms:W3CDTF">2009-11-12T11:31:01Z</dcterms:created>
  <dcterms:modified xsi:type="dcterms:W3CDTF">2009-11-13T02:44:30Z</dcterms:modified>
</cp:coreProperties>
</file>