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66" r:id="rId4"/>
    <p:sldId id="270" r:id="rId5"/>
    <p:sldId id="268" r:id="rId6"/>
    <p:sldId id="271" r:id="rId7"/>
    <p:sldId id="272" r:id="rId8"/>
    <p:sldId id="273" r:id="rId9"/>
    <p:sldId id="258" r:id="rId10"/>
    <p:sldId id="274" r:id="rId11"/>
    <p:sldId id="259" r:id="rId12"/>
    <p:sldId id="276" r:id="rId13"/>
    <p:sldId id="260" r:id="rId14"/>
    <p:sldId id="275" r:id="rId15"/>
    <p:sldId id="277" r:id="rId16"/>
    <p:sldId id="261" r:id="rId17"/>
    <p:sldId id="27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9305" autoAdjust="0"/>
  </p:normalViewPr>
  <p:slideViewPr>
    <p:cSldViewPr>
      <p:cViewPr varScale="1">
        <p:scale>
          <a:sx n="64" d="100"/>
          <a:sy n="64" d="100"/>
        </p:scale>
        <p:origin x="-12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99042-02B0-493E-B2D1-AB248FD89C1E}" type="datetimeFigureOut">
              <a:rPr lang="en-US" smtClean="0"/>
              <a:pPr/>
              <a:t>11/13/2009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DAF16-BE32-4952-89A7-9F6429D40E46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Micropayments is basically</a:t>
            </a:r>
            <a:r>
              <a:rPr lang="pt-BR" baseline="0" dirty="0" smtClean="0"/>
              <a:t> payments transactions for small amount of money (replacing wallet cash) and with a small cost per transactions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Growing trends to services using these mechanisms also impacts</a:t>
            </a:r>
            <a:r>
              <a:rPr lang="en-US" baseline="0" smtClean="0"/>
              <a:t> on the user acceptability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>
              <a:buClrTx/>
            </a:pPr>
            <a:r>
              <a:rPr lang="en-US" sz="2200" dirty="0" smtClean="0"/>
              <a:t>. What I have done here</a:t>
            </a:r>
          </a:p>
          <a:p>
            <a:pPr lvl="1" algn="just">
              <a:buClrTx/>
            </a:pPr>
            <a:r>
              <a:rPr lang="en-US" sz="2200" dirty="0" smtClean="0"/>
              <a:t>. Implementation Problems off risk, Technical Solutions Affecting Security, Efficiency and </a:t>
            </a:r>
            <a:r>
              <a:rPr lang="en-US" sz="2200" smtClean="0"/>
              <a:t>User Acceptability</a:t>
            </a: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&gt;Electronic environment makes difficult to trace criminals;</a:t>
            </a:r>
          </a:p>
          <a:p>
            <a:r>
              <a:rPr lang="en-US" dirty="0" smtClean="0"/>
              <a:t>&gt;Records of </a:t>
            </a:r>
            <a:r>
              <a:rPr lang="en-US" baseline="0" dirty="0" smtClean="0"/>
              <a:t>micropayments violations;</a:t>
            </a:r>
          </a:p>
          <a:p>
            <a:r>
              <a:rPr lang="en-US" baseline="0" dirty="0" smtClean="0"/>
              <a:t>&gt;Young generation is more technology oriented  as in some cultures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pt-B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AF16-BE32-4952-89A7-9F6429D40E46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FC0405-BE7A-419F-A588-0C203E6D5BCB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E725A-9D04-4D7F-AB5B-574950AA9511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B8B5F-C47F-4DC2-AE3E-5F7E63A79401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82E07D-C2BE-4C75-9220-0B56E3811ACF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6F88A2-A172-4EB9-A238-038E7DB54ED1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3A7F22-3411-424D-BD67-B4570F484676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033922-356C-451B-919C-A7393B95DDF9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2D230A-054F-4FAC-825E-75F7C6437206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DF43E9-1414-4C9E-9486-1515D17D4A06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586D5F-151E-4CDB-87F1-A4DD240D5309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97092A-1A71-4ECC-A68D-D52CCFD6CB27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DE7538-C875-40EF-B02B-35BA99AD407C}" type="datetime1">
              <a:rPr lang="en-AU" smtClean="0"/>
              <a:pPr/>
              <a:t>13/11/2009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AU" smtClean="0"/>
              <a:t>ITEC810 – 2nd  semester 2009</a:t>
            </a: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5F76488-E19F-4D71-8FCD-44C5AAE07691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85729"/>
            <a:ext cx="8358246" cy="1500197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Overview of</a:t>
            </a:r>
            <a:br>
              <a:rPr lang="pt-BR" sz="3600" dirty="0" smtClean="0"/>
            </a:br>
            <a:r>
              <a:rPr lang="pt-BR" sz="3600" dirty="0" smtClean="0"/>
              <a:t>Micropayment Technology</a:t>
            </a:r>
            <a:endParaRPr lang="en-A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4071966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Student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Fabio Alexandre Rodrigues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ID. 41308611</a:t>
            </a:r>
          </a:p>
          <a:p>
            <a:pPr algn="l"/>
            <a:endParaRPr lang="pt-BR" sz="2400" dirty="0" smtClean="0">
              <a:solidFill>
                <a:schemeClr val="tx1"/>
              </a:solidFill>
            </a:endParaRPr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Supervisor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DR Josef Pieprzyk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8AAB-BA60-495D-AB36-AD704AC0EDA5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3500438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16F2-B8B5-45E2-8C85-C0CA35344654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00174"/>
            <a:ext cx="8329642" cy="4525963"/>
          </a:xfrm>
        </p:spPr>
        <p:txBody>
          <a:bodyPr>
            <a:normAutofit/>
          </a:bodyPr>
          <a:lstStyle/>
          <a:p>
            <a:pPr marL="88900" indent="20638" algn="just">
              <a:buNone/>
            </a:pPr>
            <a:endParaRPr lang="en-US" sz="2200" dirty="0" smtClean="0"/>
          </a:p>
          <a:p>
            <a:pPr marL="88900" indent="20638" algn="just">
              <a:buFont typeface="+mj-lt"/>
              <a:buAutoNum type="arabicPeriod"/>
            </a:pPr>
            <a:r>
              <a:rPr lang="en-US" sz="2000" dirty="0" smtClean="0"/>
              <a:t>Certifying Phase</a:t>
            </a:r>
          </a:p>
          <a:p>
            <a:pPr marL="88900" indent="20638" algn="just">
              <a:buFont typeface="+mj-lt"/>
              <a:buAutoNum type="arabicPeriod"/>
            </a:pPr>
            <a:endParaRPr lang="en-US" sz="2000" dirty="0" smtClean="0"/>
          </a:p>
          <a:p>
            <a:pPr marL="88900" indent="20638" algn="just">
              <a:buFont typeface="+mj-lt"/>
              <a:buAutoNum type="arabicPeriod"/>
            </a:pPr>
            <a:r>
              <a:rPr lang="en-US" sz="2000" dirty="0" smtClean="0"/>
              <a:t>Commitment</a:t>
            </a:r>
          </a:p>
          <a:p>
            <a:pPr marL="88900" indent="20638" algn="just">
              <a:buFont typeface="+mj-lt"/>
              <a:buAutoNum type="arabicPeriod"/>
            </a:pPr>
            <a:endParaRPr lang="en-US" sz="2000" dirty="0" smtClean="0"/>
          </a:p>
          <a:p>
            <a:pPr marL="88900" indent="20638" algn="just">
              <a:buFont typeface="+mj-lt"/>
              <a:buAutoNum type="arabicPeriod"/>
            </a:pPr>
            <a:r>
              <a:rPr lang="en-US" sz="2000" dirty="0" smtClean="0"/>
              <a:t>Payment Phase</a:t>
            </a:r>
          </a:p>
          <a:p>
            <a:pPr marL="88900" indent="20638" algn="just">
              <a:buFont typeface="+mj-lt"/>
              <a:buAutoNum type="arabicPeriod"/>
            </a:pPr>
            <a:endParaRPr lang="en-US" sz="2000" dirty="0" smtClean="0"/>
          </a:p>
          <a:p>
            <a:pPr marL="88900" indent="20638" algn="just">
              <a:buFont typeface="+mj-lt"/>
              <a:buAutoNum type="arabicPeriod"/>
            </a:pPr>
            <a:r>
              <a:rPr lang="en-US" sz="2000" dirty="0" smtClean="0"/>
              <a:t>Deposit Phase</a:t>
            </a:r>
          </a:p>
          <a:p>
            <a:pPr marL="88900" indent="20638" algn="just">
              <a:buNone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r>
              <a:rPr lang="en-US" sz="3600" dirty="0" smtClean="0"/>
              <a:t>4. </a:t>
            </a:r>
            <a:r>
              <a:rPr lang="en-US" sz="3600" dirty="0" err="1" smtClean="0"/>
              <a:t>PayWord</a:t>
            </a:r>
            <a:r>
              <a:rPr lang="en-US" sz="3600" dirty="0" smtClean="0"/>
              <a:t> Schema</a:t>
            </a:r>
            <a:br>
              <a:rPr lang="en-US" sz="3600" dirty="0" smtClean="0"/>
            </a:b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</a:p>
          <a:p>
            <a:endParaRPr lang="en-A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1571612"/>
            <a:ext cx="600079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D23A-6518-4C56-9E94-1F7AC94F9515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4143380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2B48-E30C-4355-9A33-9218CA546F6E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00174"/>
            <a:ext cx="8301038" cy="5090944"/>
          </a:xfrm>
        </p:spPr>
        <p:txBody>
          <a:bodyPr>
            <a:normAutofit/>
          </a:bodyPr>
          <a:lstStyle/>
          <a:p>
            <a:pPr marL="88900" indent="20638"/>
            <a:r>
              <a:rPr lang="en-US" sz="2400" dirty="0" smtClean="0"/>
              <a:t> EZ-Link RFID card</a:t>
            </a:r>
            <a:r>
              <a:rPr lang="en-US" sz="1800" dirty="0" smtClean="0"/>
              <a:t> </a:t>
            </a:r>
          </a:p>
          <a:p>
            <a:pPr marL="344932" lvl="1" indent="20638"/>
            <a:r>
              <a:rPr lang="en-US" sz="1800" dirty="0" smtClean="0"/>
              <a:t> Successful Micropayment Project with more than 8 Million Cards</a:t>
            </a:r>
          </a:p>
          <a:p>
            <a:pPr marL="344932" lvl="1" indent="20638"/>
            <a:r>
              <a:rPr lang="en-US" sz="1800" dirty="0" smtClean="0"/>
              <a:t> Smart Fare Calculation for Buses and Trains</a:t>
            </a:r>
          </a:p>
          <a:p>
            <a:pPr marL="344932" lvl="1" indent="20638"/>
            <a:r>
              <a:rPr lang="en-US" sz="1800" dirty="0" smtClean="0"/>
              <a:t> Easy Operation on the Gates</a:t>
            </a:r>
          </a:p>
          <a:p>
            <a:pPr marL="344932" lvl="1" indent="20638"/>
            <a:r>
              <a:rPr lang="en-US" sz="1800" dirty="0" smtClean="0"/>
              <a:t> EZ-Link CEPAS Card, New Generation</a:t>
            </a:r>
          </a:p>
          <a:p>
            <a:pPr marL="344932" lvl="1" indent="20638"/>
            <a:endParaRPr lang="en-US" sz="1800" dirty="0" smtClean="0"/>
          </a:p>
          <a:p>
            <a:pPr marL="344932" lvl="1" indent="20638"/>
            <a:r>
              <a:rPr lang="en-US" sz="1800" dirty="0" smtClean="0"/>
              <a:t> Type of EZ-Link</a:t>
            </a:r>
          </a:p>
          <a:p>
            <a:pPr marL="582676" lvl="2" indent="20638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Standard Card</a:t>
            </a:r>
          </a:p>
          <a:p>
            <a:pPr marL="582676" lvl="2" indent="20638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Identification </a:t>
            </a:r>
            <a:endParaRPr lang="en-US" sz="1600" dirty="0" smtClean="0"/>
          </a:p>
          <a:p>
            <a:pPr marL="582676" lvl="2" indent="20638">
              <a:buClr>
                <a:schemeClr val="bg2">
                  <a:lumMod val="75000"/>
                </a:schemeClr>
              </a:buClr>
            </a:pPr>
            <a:r>
              <a:rPr lang="en-US" sz="1600" smtClean="0"/>
              <a:t>Concession</a:t>
            </a:r>
            <a:endParaRPr lang="en-US" sz="1600" dirty="0" smtClean="0"/>
          </a:p>
          <a:p>
            <a:pPr marL="344932" lvl="1" indent="20638">
              <a:buClr>
                <a:schemeClr val="bg2">
                  <a:lumMod val="75000"/>
                </a:schemeClr>
              </a:buClr>
            </a:pPr>
            <a:endParaRPr lang="en-US" sz="1800" dirty="0" smtClean="0"/>
          </a:p>
          <a:p>
            <a:pPr marL="344932" lvl="1" indent="20638">
              <a:buClr>
                <a:schemeClr val="bg2">
                  <a:lumMod val="75000"/>
                </a:schemeClr>
              </a:buClr>
            </a:pPr>
            <a:r>
              <a:rPr lang="en-US" sz="1800" dirty="0" smtClean="0"/>
              <a:t> Use of the Cards</a:t>
            </a:r>
          </a:p>
          <a:p>
            <a:pPr marL="582676" lvl="2" indent="20638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Trains, Buses, Boats, Taxis, Fast Food, Schools’ Canteen, School Attendance, so on.</a:t>
            </a:r>
          </a:p>
          <a:p>
            <a:pPr marL="344932" lvl="1" indent="20638"/>
            <a:endParaRPr lang="en-US" sz="1800" dirty="0" smtClean="0"/>
          </a:p>
          <a:p>
            <a:pPr marL="344932" lvl="1" indent="20638"/>
            <a:endParaRPr lang="en-US" sz="1800" dirty="0" smtClean="0"/>
          </a:p>
          <a:p>
            <a:pPr marL="88900" indent="20638" algn="just">
              <a:buNone/>
            </a:pPr>
            <a:endParaRPr lang="en-AU" sz="2200" b="1" dirty="0" smtClean="0"/>
          </a:p>
          <a:p>
            <a:pPr marL="88900" indent="20638" algn="just">
              <a:buNone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00132"/>
          </a:xfrm>
        </p:spPr>
        <p:txBody>
          <a:bodyPr anchor="t">
            <a:noAutofit/>
          </a:bodyPr>
          <a:lstStyle/>
          <a:p>
            <a:r>
              <a:rPr lang="en-US" sz="3600" dirty="0" smtClean="0"/>
              <a:t>5. Singapore Public Transport </a:t>
            </a:r>
            <a:br>
              <a:rPr lang="en-US" sz="3600" dirty="0" smtClean="0"/>
            </a:b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CF5A5-777B-46A6-B42D-F73C74CA7D4D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00174"/>
            <a:ext cx="8301038" cy="5090944"/>
          </a:xfrm>
        </p:spPr>
        <p:txBody>
          <a:bodyPr>
            <a:normAutofit/>
          </a:bodyPr>
          <a:lstStyle/>
          <a:p>
            <a:pPr marL="88900" indent="20638">
              <a:buNone/>
            </a:pPr>
            <a:endParaRPr lang="en-US" sz="2200" dirty="0" smtClean="0"/>
          </a:p>
          <a:p>
            <a:pPr marL="88900" indent="20638" algn="just">
              <a:buNone/>
            </a:pPr>
            <a:endParaRPr lang="en-AU" sz="2200" b="1" dirty="0" smtClean="0"/>
          </a:p>
          <a:p>
            <a:pPr marL="88900" indent="20638" algn="just">
              <a:buNone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00132"/>
          </a:xfrm>
        </p:spPr>
        <p:txBody>
          <a:bodyPr anchor="t">
            <a:noAutofit/>
          </a:bodyPr>
          <a:lstStyle/>
          <a:p>
            <a:r>
              <a:rPr lang="en-US" sz="3600" dirty="0" smtClean="0"/>
              <a:t>5.1 Singapore Public Transport </a:t>
            </a:r>
            <a:br>
              <a:rPr lang="en-US" sz="3600" dirty="0" smtClean="0"/>
            </a:b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071546"/>
            <a:ext cx="8599487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FAB9-031D-4E3D-AEC2-162318333189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ITEC810 – 2</a:t>
            </a:r>
            <a:r>
              <a:rPr lang="en-US" baseline="30000" dirty="0" smtClean="0"/>
              <a:t>nd</a:t>
            </a:r>
            <a:r>
              <a:rPr lang="en-US" dirty="0" smtClean="0"/>
              <a:t>  semester 2009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4714884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6811-AE4D-4C04-BB98-3E577E39FD30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428736"/>
            <a:ext cx="8329642" cy="4507117"/>
          </a:xfrm>
        </p:spPr>
        <p:txBody>
          <a:bodyPr/>
          <a:lstStyle/>
          <a:p>
            <a:pPr marL="88900" indent="20638" algn="just"/>
            <a:r>
              <a:rPr lang="en-US" sz="2200" dirty="0" smtClean="0"/>
              <a:t>Mobile Payments  </a:t>
            </a:r>
            <a:r>
              <a:rPr lang="en-US" sz="2000" dirty="0" smtClean="0"/>
              <a:t>(expectation of growing 10 x 2008-2013)</a:t>
            </a:r>
          </a:p>
          <a:p>
            <a:pPr marL="88900" indent="20638" algn="just"/>
            <a:endParaRPr lang="en-US" sz="1400" dirty="0" smtClean="0"/>
          </a:p>
          <a:p>
            <a:pPr marL="344932" lvl="1" indent="20638" algn="just"/>
            <a:r>
              <a:rPr lang="en-US" sz="1800" dirty="0" smtClean="0"/>
              <a:t> Existing Types of Implementations: </a:t>
            </a:r>
          </a:p>
          <a:p>
            <a:pPr marL="582676" lvl="2" indent="20638" algn="just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 SMS – Short Message Service</a:t>
            </a:r>
          </a:p>
          <a:p>
            <a:pPr marL="582676" lvl="2" indent="20638" algn="just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 NFC – Near Field Communication</a:t>
            </a:r>
          </a:p>
          <a:p>
            <a:pPr marL="582676" lvl="2" indent="20638" algn="just">
              <a:buClr>
                <a:schemeClr val="bg2">
                  <a:lumMod val="75000"/>
                </a:schemeClr>
              </a:buClr>
            </a:pPr>
            <a:r>
              <a:rPr lang="en-US" sz="1600" dirty="0" smtClean="0"/>
              <a:t> Mobile billing account</a:t>
            </a:r>
          </a:p>
          <a:p>
            <a:pPr marL="88900" indent="20638" algn="just"/>
            <a:endParaRPr lang="en-US" sz="2200" dirty="0" smtClean="0"/>
          </a:p>
          <a:p>
            <a:pPr marL="88900" indent="20638" algn="just"/>
            <a:r>
              <a:rPr lang="en-US" sz="2200" dirty="0" smtClean="0"/>
              <a:t>Social Network Payment</a:t>
            </a:r>
          </a:p>
          <a:p>
            <a:pPr marL="344932" lvl="1" indent="20638" algn="just"/>
            <a:endParaRPr lang="en-US" sz="1800" dirty="0" smtClean="0"/>
          </a:p>
          <a:p>
            <a:pPr marL="344932" lvl="1" indent="20638" algn="just"/>
            <a:r>
              <a:rPr lang="en-US" sz="1800" dirty="0" smtClean="0"/>
              <a:t> </a:t>
            </a:r>
            <a:r>
              <a:rPr lang="en-US" sz="1800" dirty="0" err="1" smtClean="0"/>
              <a:t>Facebook</a:t>
            </a:r>
            <a:r>
              <a:rPr lang="en-US" sz="1800" dirty="0" smtClean="0"/>
              <a:t> credit (expecting income for 2009 about $500m)</a:t>
            </a:r>
          </a:p>
          <a:p>
            <a:pPr marL="344932" lvl="1" indent="20638" algn="just"/>
            <a:r>
              <a:rPr lang="en-US" sz="1800" smtClean="0"/>
              <a:t> Twitter </a:t>
            </a:r>
            <a:r>
              <a:rPr lang="en-US" sz="1800" dirty="0" smtClean="0"/>
              <a:t>with </a:t>
            </a:r>
            <a:r>
              <a:rPr lang="en-US" sz="1800" dirty="0" err="1" smtClean="0"/>
              <a:t>Twitpay</a:t>
            </a:r>
            <a:r>
              <a:rPr lang="en-US" sz="1800" dirty="0" smtClean="0"/>
              <a:t> schema</a:t>
            </a:r>
          </a:p>
          <a:p>
            <a:pPr marL="88900" indent="20638" algn="just"/>
            <a:endParaRPr lang="en-US" sz="2200" dirty="0" smtClean="0"/>
          </a:p>
          <a:p>
            <a:pPr marL="88900" indent="20638" algn="just">
              <a:buNone/>
            </a:pPr>
            <a:endParaRPr lang="en-US" sz="2200" dirty="0" smtClean="0"/>
          </a:p>
          <a:p>
            <a:pPr marL="88900" indent="20638" algn="just">
              <a:buNone/>
            </a:pPr>
            <a:endParaRPr lang="en-AU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6 Emerging Micropayments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BBE2-661E-498D-BAF6-8588A2A57788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5357826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3C11-8E13-45FD-8A68-C052319CD298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en-US" sz="2200" dirty="0" smtClean="0"/>
              <a:t>Reviewed Existing and Emerging Micropayment Solutions</a:t>
            </a:r>
          </a:p>
          <a:p>
            <a:pPr algn="just">
              <a:buClrTx/>
            </a:pPr>
            <a:endParaRPr lang="en-US" sz="2200" dirty="0" smtClean="0"/>
          </a:p>
          <a:p>
            <a:pPr algn="just">
              <a:buClrTx/>
            </a:pPr>
            <a:r>
              <a:rPr lang="en-US" sz="2200" dirty="0" smtClean="0"/>
              <a:t>Analyzed a Case Study: Singapore</a:t>
            </a:r>
          </a:p>
          <a:p>
            <a:pPr algn="just">
              <a:buClrTx/>
            </a:pPr>
            <a:endParaRPr lang="en-US" sz="2200" dirty="0" smtClean="0"/>
          </a:p>
          <a:p>
            <a:pPr algn="just">
              <a:buClrTx/>
            </a:pPr>
            <a:r>
              <a:rPr lang="en-US" sz="2200" dirty="0" smtClean="0"/>
              <a:t>Social Aspects of a New Technology</a:t>
            </a:r>
          </a:p>
          <a:p>
            <a:pPr algn="just">
              <a:buClrTx/>
            </a:pPr>
            <a:endParaRPr lang="en-US" sz="2200" dirty="0" smtClean="0"/>
          </a:p>
          <a:p>
            <a:pPr algn="just">
              <a:buClrTx/>
            </a:pPr>
            <a:r>
              <a:rPr lang="en-US" sz="2200" dirty="0" smtClean="0"/>
              <a:t>Less and Most Promising Micropayment</a:t>
            </a:r>
          </a:p>
          <a:p>
            <a:pPr lvl="1" algn="just">
              <a:buClrTx/>
            </a:pPr>
            <a:endParaRPr lang="en-US" sz="2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ITEC810 – 2nd  semester 2009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18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600" dirty="0" smtClean="0"/>
              <a:t>7 Conclusion</a:t>
            </a:r>
            <a:endParaRPr lang="en-AU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1E4C-6476-48C7-A6AA-93D1ABC8B1D7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1522-18A5-423D-9717-9A0EB053B27E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chemeClr val="bg2">
                  <a:lumMod val="50000"/>
                </a:schemeClr>
              </a:buClr>
            </a:pPr>
            <a:r>
              <a:rPr lang="en-US" sz="2200" dirty="0" smtClean="0"/>
              <a:t>Problem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Increased popularity of micropayments </a:t>
            </a:r>
          </a:p>
          <a:p>
            <a:pPr lvl="2" algn="just">
              <a:buClr>
                <a:schemeClr val="bg2">
                  <a:lumMod val="50000"/>
                </a:schemeClr>
              </a:buClr>
              <a:buNone/>
            </a:pPr>
            <a:r>
              <a:rPr lang="en-US" sz="1800" dirty="0" smtClean="0"/>
              <a:t>(+50% by Hi-Media, 2009)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Social acceptability is growing especially for young generations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Difficulty to trace criminals</a:t>
            </a:r>
          </a:p>
          <a:p>
            <a:pPr lvl="2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Weakness confirmed by real-life security violations</a:t>
            </a:r>
          </a:p>
          <a:p>
            <a:pPr algn="just">
              <a:buClr>
                <a:schemeClr val="bg2">
                  <a:lumMod val="50000"/>
                </a:schemeClr>
              </a:buClr>
              <a:buFont typeface="Courier New" pitchFamily="49" charset="0"/>
              <a:buChar char="o"/>
            </a:pPr>
            <a:endParaRPr lang="en-US" sz="2200" dirty="0" smtClean="0"/>
          </a:p>
          <a:p>
            <a:pPr algn="just">
              <a:buClr>
                <a:schemeClr val="bg2">
                  <a:lumMod val="50000"/>
                </a:schemeClr>
              </a:buClr>
            </a:pPr>
            <a:r>
              <a:rPr lang="en-US" sz="2200" dirty="0" smtClean="0"/>
              <a:t>Goals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Review of existing and emerging micropayment system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Analysis of their strengths and weaknesses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Discussion of social aspects of micropayments</a:t>
            </a:r>
          </a:p>
          <a:p>
            <a:pPr lvl="1" algn="just">
              <a:buClr>
                <a:schemeClr val="bg2">
                  <a:lumMod val="50000"/>
                </a:schemeClr>
              </a:buClr>
            </a:pPr>
            <a:r>
              <a:rPr lang="en-US" sz="2000" dirty="0" smtClean="0"/>
              <a:t>Case study analysis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600" dirty="0" smtClean="0"/>
              <a:t>1. Introduction</a:t>
            </a:r>
            <a:endParaRPr lang="en-AU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7DB5-EF95-4E34-9F3F-B07F98203D8D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2214554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A3B-E7F2-4ED9-9DD0-21A802C5C191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200" dirty="0" err="1" smtClean="0"/>
              <a:t>Untraceability</a:t>
            </a:r>
            <a:endParaRPr lang="en-US" sz="2200" dirty="0" smtClean="0"/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Anonymity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Scalability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Security</a:t>
            </a:r>
          </a:p>
          <a:p>
            <a:pPr lvl="1" algn="just"/>
            <a:r>
              <a:rPr lang="en-US" sz="1800" dirty="0" smtClean="0"/>
              <a:t>Double Spending Detection</a:t>
            </a:r>
          </a:p>
          <a:p>
            <a:pPr lvl="1" algn="just"/>
            <a:r>
              <a:rPr lang="en-US" sz="1800" dirty="0" smtClean="0"/>
              <a:t>Validation</a:t>
            </a:r>
          </a:p>
          <a:p>
            <a:pPr lvl="1" algn="just"/>
            <a:endParaRPr lang="en-AU" sz="1800" dirty="0" smtClean="0"/>
          </a:p>
          <a:p>
            <a:pPr algn="just"/>
            <a:r>
              <a:rPr lang="en-US" sz="2200" dirty="0" smtClean="0"/>
              <a:t>Token Based or Account Based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600" dirty="0" smtClean="0"/>
              <a:t>2. Micropayment Characteristics</a:t>
            </a:r>
            <a:endParaRPr lang="en-AU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01A4-BFC3-4A36-8C72-845738D9C781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600" dirty="0" smtClean="0"/>
              <a:t>2.1 Micropayment Characteristics</a:t>
            </a:r>
            <a:endParaRPr lang="en-AU" sz="36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8" y="1428736"/>
            <a:ext cx="8770937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0DF7-BD1A-48DB-9CE6-846A0FBAB1A9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600" dirty="0" smtClean="0"/>
              <a:t>2.2 Micropayment Characteristics</a:t>
            </a:r>
            <a:endParaRPr lang="en-AU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571612"/>
            <a:ext cx="6000791" cy="4000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833A-569F-4A1F-A099-FDDA55B8CD03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8900" indent="20638" algn="just">
              <a:buFont typeface="+mj-lt"/>
              <a:buAutoNum type="arabicPeriod"/>
            </a:pPr>
            <a:endParaRPr lang="en-US" sz="2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 Introduction</a:t>
            </a:r>
          </a:p>
          <a:p>
            <a:pPr marL="88900" indent="20638" algn="just">
              <a:buClrTx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Micropayment Characteristics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Basic View of Micropayment Schemas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err="1" smtClean="0"/>
              <a:t>PayWord</a:t>
            </a:r>
            <a:r>
              <a:rPr lang="en-US" sz="3200" dirty="0" smtClean="0"/>
              <a:t> Schema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Singapore Public Transport - Case Study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Emerging Micropayments</a:t>
            </a:r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endParaRPr lang="en-US" sz="3200" dirty="0" smtClean="0"/>
          </a:p>
          <a:p>
            <a:pPr marL="88900" indent="20638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Conclusion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pt-BR" sz="3600" dirty="0" smtClean="0"/>
              <a:t>Agenda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571472" y="2857496"/>
            <a:ext cx="6143668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A8CA6-4EC3-4D76-A098-58BFE7D52B93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sz="2200" dirty="0" smtClean="0"/>
          </a:p>
          <a:p>
            <a:r>
              <a:rPr lang="pt-BR" sz="2200" dirty="0" smtClean="0"/>
              <a:t>Customer’s View</a:t>
            </a:r>
          </a:p>
          <a:p>
            <a:pPr lvl="1"/>
            <a:r>
              <a:rPr lang="pt-BR" sz="1800" dirty="0" smtClean="0"/>
              <a:t>Withdrawing</a:t>
            </a:r>
          </a:p>
          <a:p>
            <a:pPr lvl="1"/>
            <a:r>
              <a:rPr lang="pt-BR" sz="1800" dirty="0" smtClean="0"/>
              <a:t>Payment</a:t>
            </a:r>
          </a:p>
          <a:p>
            <a:endParaRPr lang="pt-BR" sz="2200" dirty="0" smtClean="0"/>
          </a:p>
          <a:p>
            <a:r>
              <a:rPr lang="pt-BR" sz="2200" dirty="0" smtClean="0"/>
              <a:t>Vendor’s View</a:t>
            </a:r>
          </a:p>
          <a:p>
            <a:pPr lvl="1"/>
            <a:r>
              <a:rPr lang="pt-BR" sz="1800" dirty="0" smtClean="0"/>
              <a:t>Payment</a:t>
            </a:r>
          </a:p>
          <a:p>
            <a:pPr lvl="1"/>
            <a:r>
              <a:rPr lang="pt-BR" sz="1800" dirty="0" smtClean="0"/>
              <a:t>Deposit (Rendemption)</a:t>
            </a:r>
          </a:p>
          <a:p>
            <a:endParaRPr lang="pt-BR" sz="2200" dirty="0" smtClean="0"/>
          </a:p>
          <a:p>
            <a:r>
              <a:rPr lang="pt-BR" sz="2200" dirty="0" smtClean="0"/>
              <a:t>Financial Agent’s View</a:t>
            </a:r>
          </a:p>
          <a:p>
            <a:pPr lvl="1"/>
            <a:r>
              <a:rPr lang="pt-BR" sz="1800" dirty="0" smtClean="0"/>
              <a:t>Withdraing</a:t>
            </a:r>
          </a:p>
          <a:p>
            <a:pPr lvl="1"/>
            <a:r>
              <a:rPr lang="pt-BR" sz="1800" dirty="0" smtClean="0"/>
              <a:t>Deposit</a:t>
            </a:r>
          </a:p>
          <a:p>
            <a:pPr>
              <a:buNone/>
            </a:pPr>
            <a:endParaRPr lang="pt-BR" sz="2200" dirty="0" smtClean="0"/>
          </a:p>
          <a:p>
            <a:pPr>
              <a:buNone/>
            </a:pPr>
            <a:endParaRPr lang="pt-BR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401080" cy="1143000"/>
          </a:xfrm>
        </p:spPr>
        <p:txBody>
          <a:bodyPr anchor="t">
            <a:noAutofit/>
          </a:bodyPr>
          <a:lstStyle/>
          <a:p>
            <a:pPr marL="88900" indent="20638"/>
            <a:r>
              <a:rPr lang="en-US" sz="3600" dirty="0" smtClean="0"/>
              <a:t>3. Basic View of Micropayment Schemas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6488-E19F-4D71-8FCD-44C5AAE07691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ITEC810 </a:t>
            </a:r>
            <a:endParaRPr lang="en-A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7" y="1857364"/>
            <a:ext cx="473205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0DC1-E548-4823-8510-1A58BA69F18E}" type="datetime1">
              <a:rPr lang="en-AU" smtClean="0"/>
              <a:pPr/>
              <a:t>13/11/2009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2277</TotalTime>
  <Words>594</Words>
  <Application>Microsoft Office PowerPoint</Application>
  <PresentationFormat>On-screen Show (4:3)</PresentationFormat>
  <Paragraphs>280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Overview of Micropayment Technology</vt:lpstr>
      <vt:lpstr>Agenda</vt:lpstr>
      <vt:lpstr>1. Introduction</vt:lpstr>
      <vt:lpstr>Agenda</vt:lpstr>
      <vt:lpstr>2. Micropayment Characteristics</vt:lpstr>
      <vt:lpstr>2.1 Micropayment Characteristics</vt:lpstr>
      <vt:lpstr>2.2 Micropayment Characteristics</vt:lpstr>
      <vt:lpstr>Agenda</vt:lpstr>
      <vt:lpstr>3. Basic View of Micropayment Schemas</vt:lpstr>
      <vt:lpstr>Agenda</vt:lpstr>
      <vt:lpstr>4. PayWord Schema </vt:lpstr>
      <vt:lpstr>Agenda</vt:lpstr>
      <vt:lpstr>5. Singapore Public Transport  </vt:lpstr>
      <vt:lpstr>5.1 Singapore Public Transport  </vt:lpstr>
      <vt:lpstr>Agenda</vt:lpstr>
      <vt:lpstr>6 Emerging Micropayments</vt:lpstr>
      <vt:lpstr>Agenda</vt:lpstr>
      <vt:lpstr>7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Micropayment Technology</dc:title>
  <dc:creator>fmarir</dc:creator>
  <cp:lastModifiedBy>Laptop2</cp:lastModifiedBy>
  <cp:revision>203</cp:revision>
  <dcterms:created xsi:type="dcterms:W3CDTF">2009-08-13T12:02:33Z</dcterms:created>
  <dcterms:modified xsi:type="dcterms:W3CDTF">2009-11-12T19:25:29Z</dcterms:modified>
</cp:coreProperties>
</file>