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21" r:id="rId4"/>
    <p:sldId id="258" r:id="rId5"/>
    <p:sldId id="319" r:id="rId6"/>
    <p:sldId id="261" r:id="rId7"/>
    <p:sldId id="32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D72BF-1759-4E64-8D5A-2485348EEB53}" type="datetimeFigureOut">
              <a:rPr lang="en-US" smtClean="0"/>
              <a:t>11/13/2009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A653E-2149-48FA-AFD2-C97302391D01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D9C-83E2-4CEE-8801-CBB3F9243BC4}" type="datetime1">
              <a:rPr lang="en-US" smtClean="0"/>
              <a:t>11/13/2009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BFD7-D3F6-4808-AA0F-3D7980153476}" type="datetime1">
              <a:rPr lang="en-US" smtClean="0"/>
              <a:t>11/13/2009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801F-B36A-46DF-AB82-C756035C4962}" type="datetime1">
              <a:rPr lang="en-US" smtClean="0"/>
              <a:t>11/13/2009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B495-CFA7-49BA-A919-B300F3AC1499}" type="datetime1">
              <a:rPr lang="en-US" smtClean="0"/>
              <a:t>11/13/2009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932E-5323-40AE-95D3-B4AA39740D23}" type="datetime1">
              <a:rPr lang="en-US" smtClean="0"/>
              <a:t>11/13/2009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A0AD-976B-4DCA-AEFA-8A29712950AD}" type="datetime1">
              <a:rPr lang="en-US" smtClean="0"/>
              <a:t>11/13/2009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99ED-666B-4F24-9D51-F4F960866AAC}" type="datetime1">
              <a:rPr lang="en-US" smtClean="0"/>
              <a:t>11/13/2009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5B26-EC5D-435C-BE9F-D50855352E76}" type="datetime1">
              <a:rPr lang="en-US" smtClean="0"/>
              <a:t>11/13/2009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BE25-3DA8-475F-BC13-702F75480F96}" type="datetime1">
              <a:rPr lang="en-US" smtClean="0"/>
              <a:t>11/13/2009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412E-5286-4845-B59F-482185BE6DE5}" type="datetime1">
              <a:rPr lang="en-US" smtClean="0"/>
              <a:t>11/13/2009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CE9A-96C9-4295-8498-1AAEEFC3D92D}" type="datetime1">
              <a:rPr lang="en-US" smtClean="0"/>
              <a:t>11/13/2009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FCDBB-1A37-488D-8625-48D9CD85DAFC}" type="datetime1">
              <a:rPr lang="en-US" smtClean="0"/>
              <a:t>11/13/2009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1934" y="6356350"/>
            <a:ext cx="3786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An Analysis of the Scheduling of Tutorials and </a:t>
            </a:r>
            <a:r>
              <a:rPr lang="en-US" dirty="0" err="1" smtClean="0"/>
              <a:t>Practicals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65497-EA49-4D0F-849C-FB96356E9819}" type="slidenum">
              <a:rPr lang="en-AU" smtClean="0"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hyperlink" Target="http://www.unitime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support.imagicsoft.com/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28" y="1071546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AU" sz="3600" b="1" dirty="0" smtClean="0"/>
              <a:t>An Analysis of the </a:t>
            </a:r>
            <a:br>
              <a:rPr lang="en-AU" sz="3600" b="1" dirty="0" smtClean="0"/>
            </a:br>
            <a:r>
              <a:rPr lang="en-AU" sz="3600" b="1" dirty="0" smtClean="0"/>
              <a:t>Scheduling of Tutorials and Practicals</a:t>
            </a:r>
            <a:endParaRPr lang="en-AU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928934"/>
            <a:ext cx="7929618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AU" sz="2800" b="1" dirty="0" smtClean="0">
                <a:solidFill>
                  <a:schemeClr val="tx1"/>
                </a:solidFill>
              </a:rPr>
              <a:t>Karen McGirr</a:t>
            </a:r>
          </a:p>
          <a:p>
            <a:pPr algn="r"/>
            <a:r>
              <a:rPr lang="en-AU" sz="2800" dirty="0" err="1" smtClean="0">
                <a:solidFill>
                  <a:schemeClr val="tx1"/>
                </a:solidFill>
              </a:rPr>
              <a:t>karen.mcgirr@students.mq.edu.au</a:t>
            </a:r>
            <a:endParaRPr lang="en-AU" sz="2800" dirty="0" smtClean="0">
              <a:solidFill>
                <a:schemeClr val="tx1"/>
              </a:solidFill>
            </a:endParaRPr>
          </a:p>
          <a:p>
            <a:pPr algn="r"/>
            <a:endParaRPr lang="en-AU" dirty="0" smtClean="0"/>
          </a:p>
          <a:p>
            <a:pPr algn="r"/>
            <a:r>
              <a:rPr lang="en-AU" sz="1900" dirty="0" smtClean="0">
                <a:solidFill>
                  <a:schemeClr val="tx1"/>
                </a:solidFill>
              </a:rPr>
              <a:t>Supervised by Dr. </a:t>
            </a:r>
            <a:r>
              <a:rPr lang="en-AU" sz="1900" dirty="0" err="1" smtClean="0">
                <a:solidFill>
                  <a:schemeClr val="tx1"/>
                </a:solidFill>
              </a:rPr>
              <a:t>Abhaya</a:t>
            </a:r>
            <a:r>
              <a:rPr lang="en-AU" sz="1900" dirty="0" smtClean="0">
                <a:solidFill>
                  <a:schemeClr val="tx1"/>
                </a:solidFill>
              </a:rPr>
              <a:t> </a:t>
            </a:r>
            <a:r>
              <a:rPr lang="en-AU" sz="1900" dirty="0" err="1" smtClean="0">
                <a:solidFill>
                  <a:schemeClr val="tx1"/>
                </a:solidFill>
              </a:rPr>
              <a:t>Nayak</a:t>
            </a:r>
            <a:endParaRPr lang="en-AU" sz="1900" dirty="0">
              <a:solidFill>
                <a:schemeClr val="tx1"/>
              </a:solidFill>
            </a:endParaRPr>
          </a:p>
          <a:p>
            <a:pPr algn="r"/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Constraints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AU" dirty="0" smtClean="0"/>
              <a:t>Hard Constraints</a:t>
            </a:r>
          </a:p>
          <a:p>
            <a:pPr lvl="1">
              <a:buSzPct val="100000"/>
            </a:pPr>
            <a:r>
              <a:rPr lang="en-US" dirty="0"/>
              <a:t>Room capacity must exceed class </a:t>
            </a:r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lesson </a:t>
            </a:r>
            <a:r>
              <a:rPr lang="en-US" dirty="0" smtClean="0"/>
              <a:t>per room per period</a:t>
            </a:r>
          </a:p>
          <a:p>
            <a:r>
              <a:rPr lang="en-AU" dirty="0" smtClean="0"/>
              <a:t>Soft Constraints</a:t>
            </a:r>
          </a:p>
          <a:p>
            <a:pPr lvl="1"/>
            <a:r>
              <a:rPr lang="en-US" dirty="0"/>
              <a:t>Room capacity should be the smallest possible </a:t>
            </a:r>
            <a:r>
              <a:rPr lang="en-US" dirty="0" smtClean="0"/>
              <a:t>to </a:t>
            </a:r>
            <a:r>
              <a:rPr lang="en-AU" dirty="0" smtClean="0"/>
              <a:t>accommodate </a:t>
            </a:r>
            <a:r>
              <a:rPr lang="en-AU" dirty="0"/>
              <a:t>the class </a:t>
            </a:r>
            <a:r>
              <a:rPr lang="en-AU" dirty="0" smtClean="0"/>
              <a:t>size</a:t>
            </a:r>
          </a:p>
          <a:p>
            <a:pPr lvl="1"/>
            <a:r>
              <a:rPr lang="en-AU" dirty="0" smtClean="0"/>
              <a:t>The Faculty may indicate room preferences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10</a:t>
            </a:fld>
            <a:endParaRPr lang="en-A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Introduction to Timetabling</a:t>
            </a:r>
            <a:endParaRPr lang="en-AU" dirty="0"/>
          </a:p>
          <a:p>
            <a:pPr>
              <a:buClr>
                <a:srgbClr val="00B050"/>
              </a:buClr>
              <a:buFont typeface="Wingdings" pitchFamily="2" charset="2"/>
              <a:buChar char=""/>
            </a:pPr>
            <a:r>
              <a:rPr lang="en-US" dirty="0" smtClean="0"/>
              <a:t>Why are Tutorials </a:t>
            </a:r>
            <a:r>
              <a:rPr lang="en-US" dirty="0"/>
              <a:t>and </a:t>
            </a:r>
            <a:r>
              <a:rPr lang="en-US" dirty="0" err="1" smtClean="0"/>
              <a:t>Practicals</a:t>
            </a:r>
            <a:r>
              <a:rPr lang="en-US" dirty="0" smtClean="0"/>
              <a:t> a Problem?</a:t>
            </a:r>
            <a:endParaRPr lang="en-AU" dirty="0"/>
          </a:p>
          <a:p>
            <a:r>
              <a:rPr lang="en-US" dirty="0" smtClean="0"/>
              <a:t>How a Timetable is Made</a:t>
            </a:r>
            <a:endParaRPr lang="en-AU" dirty="0"/>
          </a:p>
          <a:p>
            <a:r>
              <a:rPr lang="en-AU" dirty="0" smtClean="0"/>
              <a:t>How Staff are Assigned</a:t>
            </a:r>
            <a:endParaRPr lang="en-AU" dirty="0"/>
          </a:p>
          <a:p>
            <a:r>
              <a:rPr lang="en-US" dirty="0" smtClean="0"/>
              <a:t>Available Timetabling Tools</a:t>
            </a:r>
            <a:endParaRPr lang="en-AU" dirty="0"/>
          </a:p>
          <a:p>
            <a:r>
              <a:rPr lang="en-US" dirty="0"/>
              <a:t>Conclusions and Recommendations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11</a:t>
            </a:fld>
            <a:endParaRPr lang="en-A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The Concept of Streaming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100000"/>
              <a:buNone/>
            </a:pPr>
            <a:r>
              <a:rPr lang="en-AU" dirty="0" smtClean="0"/>
              <a:t>The Students enrolled in an offering may need to be subdivided because:</a:t>
            </a:r>
          </a:p>
          <a:p>
            <a:pPr>
              <a:buSzPct val="100000"/>
            </a:pPr>
            <a:r>
              <a:rPr lang="en-AU" dirty="0" smtClean="0"/>
              <a:t>Smaller class sizes for some activities</a:t>
            </a:r>
          </a:p>
          <a:p>
            <a:pPr>
              <a:buSzPct val="100000"/>
            </a:pPr>
            <a:r>
              <a:rPr lang="en-AU" dirty="0" smtClean="0"/>
              <a:t>Rooms not available to fit the entire group</a:t>
            </a:r>
          </a:p>
          <a:p>
            <a:pPr>
              <a:buSzPct val="100000"/>
            </a:pPr>
            <a:r>
              <a:rPr lang="en-AU" dirty="0" smtClean="0"/>
              <a:t>Local idiosyncrasies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12</a:t>
            </a:fld>
            <a:endParaRPr lang="en-A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Why does this cause problems?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AU" dirty="0" smtClean="0"/>
              <a:t>Large numbers of Streams</a:t>
            </a:r>
          </a:p>
          <a:p>
            <a:pPr lvl="1">
              <a:buSzPct val="100000"/>
            </a:pPr>
            <a:r>
              <a:rPr lang="en-AU" dirty="0" smtClean="0"/>
              <a:t>Econ 110 had 58 streams scheduled!</a:t>
            </a:r>
            <a:endParaRPr lang="en-AU" dirty="0"/>
          </a:p>
          <a:p>
            <a:r>
              <a:rPr lang="en-AU" dirty="0" smtClean="0"/>
              <a:t>Each streamed class needs a room (and a teacher)</a:t>
            </a:r>
            <a:endParaRPr lang="en-AU" dirty="0"/>
          </a:p>
          <a:p>
            <a:pPr marL="0" indent="0">
              <a:spcBef>
                <a:spcPts val="1800"/>
              </a:spcBef>
              <a:buNone/>
            </a:pPr>
            <a:r>
              <a:rPr lang="en-AU" sz="3600" dirty="0" smtClean="0"/>
              <a:t>But  streamed classes can be scheduled concurrently!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13</a:t>
            </a:fld>
            <a:endParaRPr lang="en-A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dirty="0" smtClean="0"/>
              <a:t>How are these problems addressed?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Schedule carefully</a:t>
            </a:r>
          </a:p>
          <a:p>
            <a:pPr lvl="1"/>
            <a:r>
              <a:rPr lang="en-AU" dirty="0" smtClean="0"/>
              <a:t>Concurrent streams need different rooms (and teachers)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Extra staff to teach streamed lessons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14</a:t>
            </a:fld>
            <a:endParaRPr lang="en-A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Introduction to Timetabling</a:t>
            </a:r>
            <a:endParaRPr lang="en-AU" dirty="0"/>
          </a:p>
          <a:p>
            <a:r>
              <a:rPr lang="en-US" dirty="0" smtClean="0"/>
              <a:t>Why are Tutorials </a:t>
            </a:r>
            <a:r>
              <a:rPr lang="en-US" dirty="0"/>
              <a:t>and </a:t>
            </a:r>
            <a:r>
              <a:rPr lang="en-US" dirty="0" err="1" smtClean="0"/>
              <a:t>Practicals</a:t>
            </a:r>
            <a:r>
              <a:rPr lang="en-US" dirty="0" smtClean="0"/>
              <a:t> a Problem?</a:t>
            </a:r>
            <a:endParaRPr lang="en-AU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"/>
            </a:pPr>
            <a:r>
              <a:rPr lang="en-US" dirty="0"/>
              <a:t>How a Timetable is Made</a:t>
            </a:r>
            <a:endParaRPr lang="en-AU" dirty="0"/>
          </a:p>
          <a:p>
            <a:r>
              <a:rPr lang="en-AU" dirty="0" smtClean="0"/>
              <a:t>How Staff are Assigned</a:t>
            </a:r>
            <a:endParaRPr lang="en-AU" dirty="0"/>
          </a:p>
          <a:p>
            <a:r>
              <a:rPr lang="en-US" dirty="0" smtClean="0"/>
              <a:t>Available Timetabling Tools</a:t>
            </a:r>
            <a:endParaRPr lang="en-AU" dirty="0"/>
          </a:p>
          <a:p>
            <a:r>
              <a:rPr lang="en-US" dirty="0"/>
              <a:t>Conclusions and Recommendations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15</a:t>
            </a:fld>
            <a:endParaRPr lang="en-A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The process of Timetabling</a:t>
            </a:r>
            <a:endParaRPr lang="en-AU" dirty="0"/>
          </a:p>
        </p:txBody>
      </p:sp>
      <p:pic>
        <p:nvPicPr>
          <p:cNvPr id="6" name="Content Placeholder 5" descr="TimetablingProcess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7984252" cy="122987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16</a:t>
            </a:fld>
            <a:endParaRPr lang="en-A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The Process in Practice</a:t>
            </a:r>
            <a:endParaRPr lang="en-AU" dirty="0"/>
          </a:p>
        </p:txBody>
      </p:sp>
      <p:pic>
        <p:nvPicPr>
          <p:cNvPr id="6" name="Content Placeholder 5" descr="MQTimeablingProces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8" y="142852"/>
            <a:ext cx="3340519" cy="57150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17</a:t>
            </a:fld>
            <a:endParaRPr lang="en-AU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596" y="1214422"/>
            <a:ext cx="53292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Rollover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previous year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lang="en-AU" sz="2400" baseline="0" dirty="0" smtClean="0"/>
              <a:t>Shuffle rooms </a:t>
            </a:r>
            <a:r>
              <a:rPr lang="en-AU" sz="2400" dirty="0" smtClean="0"/>
              <a:t>for changed enrolment levels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 with the old in with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new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lang="en-AU" sz="2400" b="1" baseline="0" dirty="0" smtClean="0"/>
              <a:t>Assign</a:t>
            </a:r>
            <a:r>
              <a:rPr lang="en-AU" sz="2400" b="1" dirty="0" smtClean="0"/>
              <a:t> teaching staff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to accommodate staffing issues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lang="en-AU" sz="2400" dirty="0" smtClean="0"/>
              <a:t>Enrol Students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to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accommodate actual enrolment levels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Introduction to Timetabling</a:t>
            </a:r>
            <a:endParaRPr lang="en-AU" dirty="0"/>
          </a:p>
          <a:p>
            <a:r>
              <a:rPr lang="en-US" dirty="0" smtClean="0"/>
              <a:t>Why are Tutorials </a:t>
            </a:r>
            <a:r>
              <a:rPr lang="en-US" dirty="0"/>
              <a:t>and </a:t>
            </a:r>
            <a:r>
              <a:rPr lang="en-US" dirty="0" err="1" smtClean="0"/>
              <a:t>Practicals</a:t>
            </a:r>
            <a:r>
              <a:rPr lang="en-US" dirty="0" smtClean="0"/>
              <a:t> a Problem?</a:t>
            </a:r>
            <a:endParaRPr lang="en-AU" dirty="0"/>
          </a:p>
          <a:p>
            <a:r>
              <a:rPr lang="en-US" dirty="0" smtClean="0"/>
              <a:t>How a Timetable is Made</a:t>
            </a:r>
            <a:endParaRPr lang="en-AU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"/>
            </a:pPr>
            <a:r>
              <a:rPr lang="en-AU" dirty="0"/>
              <a:t>How Staff are Assigned</a:t>
            </a:r>
          </a:p>
          <a:p>
            <a:r>
              <a:rPr lang="en-US" dirty="0" smtClean="0"/>
              <a:t>Available Timetabling Tools</a:t>
            </a:r>
            <a:endParaRPr lang="en-AU" dirty="0"/>
          </a:p>
          <a:p>
            <a:r>
              <a:rPr lang="en-US" dirty="0"/>
              <a:t>Conclusions and Recommendations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18</a:t>
            </a:fld>
            <a:endParaRPr lang="en-A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What influences Staff Assignment?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Class Schedule</a:t>
            </a:r>
          </a:p>
          <a:p>
            <a:endParaRPr lang="en-AU" dirty="0" smtClean="0"/>
          </a:p>
          <a:p>
            <a:r>
              <a:rPr lang="en-AU" dirty="0" smtClean="0"/>
              <a:t>Staff Availability</a:t>
            </a:r>
          </a:p>
          <a:p>
            <a:endParaRPr lang="en-AU" dirty="0" smtClean="0"/>
          </a:p>
          <a:p>
            <a:r>
              <a:rPr lang="en-AU" dirty="0" smtClean="0"/>
              <a:t>Staff Competence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19</a:t>
            </a:fld>
            <a:endParaRPr lang="en-AU"/>
          </a:p>
        </p:txBody>
      </p:sp>
      <p:pic>
        <p:nvPicPr>
          <p:cNvPr id="6" name="Picture 5" descr="ProblemSp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285860"/>
            <a:ext cx="5221873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"/>
            </a:pPr>
            <a:r>
              <a:rPr lang="en-US" dirty="0"/>
              <a:t>Introduction to Timetabling</a:t>
            </a:r>
            <a:endParaRPr lang="en-AU" dirty="0"/>
          </a:p>
          <a:p>
            <a:r>
              <a:rPr lang="en-US" dirty="0" smtClean="0"/>
              <a:t>Why are Tutorials </a:t>
            </a:r>
            <a:r>
              <a:rPr lang="en-US" dirty="0"/>
              <a:t>and </a:t>
            </a:r>
            <a:r>
              <a:rPr lang="en-US" dirty="0" err="1" smtClean="0"/>
              <a:t>Practicals</a:t>
            </a:r>
            <a:r>
              <a:rPr lang="en-US" dirty="0" smtClean="0"/>
              <a:t> a Problem?</a:t>
            </a:r>
            <a:endParaRPr lang="en-AU" dirty="0"/>
          </a:p>
          <a:p>
            <a:r>
              <a:rPr lang="en-US" dirty="0" smtClean="0"/>
              <a:t>How a Timetable is Made</a:t>
            </a:r>
            <a:endParaRPr lang="en-AU" dirty="0"/>
          </a:p>
          <a:p>
            <a:r>
              <a:rPr lang="en-AU" dirty="0" smtClean="0"/>
              <a:t>How Staff are Assigned</a:t>
            </a:r>
            <a:endParaRPr lang="en-AU" dirty="0"/>
          </a:p>
          <a:p>
            <a:r>
              <a:rPr lang="en-US" dirty="0" smtClean="0"/>
              <a:t>Available Timetabling Tools</a:t>
            </a:r>
            <a:endParaRPr lang="en-AU" dirty="0"/>
          </a:p>
          <a:p>
            <a:r>
              <a:rPr lang="en-US" dirty="0"/>
              <a:t>Conclusions and Recommendations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2</a:t>
            </a:fld>
            <a:endParaRPr lang="en-A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ffAssignmentProc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888" y="0"/>
            <a:ext cx="3287111" cy="571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>The Staff Assignment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>
            <a:normAutofit/>
          </a:bodyPr>
          <a:lstStyle/>
          <a:p>
            <a:r>
              <a:rPr lang="en-AU" sz="2800" dirty="0" smtClean="0"/>
              <a:t>Plan offerings</a:t>
            </a:r>
          </a:p>
          <a:p>
            <a:r>
              <a:rPr lang="en-AU" sz="2800" dirty="0" smtClean="0"/>
              <a:t>Call for applicants for the planned classes</a:t>
            </a:r>
            <a:endParaRPr lang="en-AU" sz="2800" dirty="0"/>
          </a:p>
          <a:p>
            <a:r>
              <a:rPr lang="en-US" sz="2800" dirty="0" smtClean="0"/>
              <a:t>Rank applicant’s competence</a:t>
            </a:r>
          </a:p>
          <a:p>
            <a:r>
              <a:rPr lang="en-AU" sz="2800" dirty="0" smtClean="0"/>
              <a:t>Allocate ‘best fit’ with draft timetable</a:t>
            </a:r>
            <a:endParaRPr lang="en-AU" sz="2800" dirty="0"/>
          </a:p>
          <a:p>
            <a:r>
              <a:rPr lang="en-AU" sz="2800" dirty="0" smtClean="0"/>
              <a:t>Advise Timetabling Office of issues</a:t>
            </a:r>
            <a:endParaRPr lang="en-AU" sz="2800" dirty="0"/>
          </a:p>
          <a:p>
            <a:pPr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20</a:t>
            </a:fld>
            <a:endParaRPr lang="en-A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ffAssignmentAlgorith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000108"/>
            <a:ext cx="4586438" cy="4929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How do we determine ‘Best Fit’?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21</a:t>
            </a:fld>
            <a:endParaRPr lang="en-A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Introduction to Timetabling</a:t>
            </a:r>
            <a:endParaRPr lang="en-AU" dirty="0"/>
          </a:p>
          <a:p>
            <a:r>
              <a:rPr lang="en-US" dirty="0" smtClean="0"/>
              <a:t>Why are Tutorials </a:t>
            </a:r>
            <a:r>
              <a:rPr lang="en-US" dirty="0"/>
              <a:t>and </a:t>
            </a:r>
            <a:r>
              <a:rPr lang="en-US" dirty="0" err="1" smtClean="0"/>
              <a:t>Practicals</a:t>
            </a:r>
            <a:r>
              <a:rPr lang="en-US" dirty="0" smtClean="0"/>
              <a:t> a Problem?</a:t>
            </a:r>
            <a:endParaRPr lang="en-AU" dirty="0"/>
          </a:p>
          <a:p>
            <a:r>
              <a:rPr lang="en-US" dirty="0" smtClean="0"/>
              <a:t>How a Timetable is Made</a:t>
            </a:r>
            <a:endParaRPr lang="en-AU" dirty="0"/>
          </a:p>
          <a:p>
            <a:r>
              <a:rPr lang="en-AU" dirty="0" smtClean="0"/>
              <a:t>How Staff are Assigned</a:t>
            </a:r>
            <a:endParaRPr lang="en-AU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"/>
            </a:pPr>
            <a:r>
              <a:rPr lang="en-US" dirty="0"/>
              <a:t>Available Timetabling Tools</a:t>
            </a:r>
            <a:endParaRPr lang="en-AU" dirty="0"/>
          </a:p>
          <a:p>
            <a:r>
              <a:rPr lang="en-US" dirty="0"/>
              <a:t>Conclusions and Recommendations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22</a:t>
            </a:fld>
            <a:endParaRPr lang="en-A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dirty="0" smtClean="0"/>
              <a:t>What does Macquarie University Use?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TTMaker</a:t>
            </a:r>
            <a:r>
              <a:rPr lang="en-AU" dirty="0" smtClean="0">
                <a:latin typeface="Calibri"/>
              </a:rPr>
              <a:t>™ timetabling software</a:t>
            </a:r>
            <a:endParaRPr lang="en-AU" dirty="0"/>
          </a:p>
          <a:p>
            <a:pPr lvl="1"/>
            <a:r>
              <a:rPr lang="en-AU" dirty="0" smtClean="0"/>
              <a:t>Vendors have vanished</a:t>
            </a:r>
          </a:p>
          <a:p>
            <a:pPr lvl="1"/>
            <a:r>
              <a:rPr lang="en-AU" dirty="0" smtClean="0"/>
              <a:t>Doesn’t handle all offerings</a:t>
            </a:r>
          </a:p>
          <a:p>
            <a:pPr lvl="1"/>
            <a:r>
              <a:rPr lang="en-AU" dirty="0" smtClean="0"/>
              <a:t>Doesn’t handle staff assignment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23</a:t>
            </a:fld>
            <a:endParaRPr lang="en-A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Timetabling Software Survey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24</a:t>
            </a:fld>
            <a:endParaRPr lang="en-A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495806" cy="114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85860"/>
            <a:ext cx="2662227" cy="254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928934"/>
            <a:ext cx="638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iMagicSoft.com Forum Index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857496"/>
            <a:ext cx="814392" cy="1000132"/>
          </a:xfrm>
          <a:prstGeom prst="rect">
            <a:avLst/>
          </a:prstGeom>
          <a:noFill/>
        </p:spPr>
      </p:pic>
      <p:pic>
        <p:nvPicPr>
          <p:cNvPr id="45065" name="Picture 9" descr="UniTime.org 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3786190"/>
            <a:ext cx="2552700" cy="1323975"/>
          </a:xfrm>
          <a:prstGeom prst="rect">
            <a:avLst/>
          </a:prstGeom>
          <a:noFill/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4214818"/>
            <a:ext cx="47529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214942" y="5286388"/>
            <a:ext cx="2197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36 Products Surveyed</a:t>
            </a:r>
          </a:p>
          <a:p>
            <a:r>
              <a:rPr lang="en-AU" dirty="0" smtClean="0"/>
              <a:t>7 Products Tested</a:t>
            </a:r>
            <a:endParaRPr lang="en-AU" dirty="0"/>
          </a:p>
        </p:txBody>
      </p:sp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56" y="2857496"/>
            <a:ext cx="2305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Introduction to Timetabling</a:t>
            </a:r>
            <a:endParaRPr lang="en-AU" dirty="0"/>
          </a:p>
          <a:p>
            <a:r>
              <a:rPr lang="en-US" dirty="0" smtClean="0"/>
              <a:t>Why are Tutorials </a:t>
            </a:r>
            <a:r>
              <a:rPr lang="en-US" dirty="0"/>
              <a:t>and </a:t>
            </a:r>
            <a:r>
              <a:rPr lang="en-US" dirty="0" err="1" smtClean="0"/>
              <a:t>Practicals</a:t>
            </a:r>
            <a:r>
              <a:rPr lang="en-US" dirty="0" smtClean="0"/>
              <a:t> a Problem?</a:t>
            </a:r>
            <a:endParaRPr lang="en-AU" dirty="0"/>
          </a:p>
          <a:p>
            <a:r>
              <a:rPr lang="en-US" dirty="0" smtClean="0"/>
              <a:t>How a Timetable is Made</a:t>
            </a:r>
            <a:endParaRPr lang="en-AU" dirty="0"/>
          </a:p>
          <a:p>
            <a:r>
              <a:rPr lang="en-AU" dirty="0" smtClean="0"/>
              <a:t>How Staff are Assigned</a:t>
            </a:r>
            <a:endParaRPr lang="en-AU" dirty="0"/>
          </a:p>
          <a:p>
            <a:r>
              <a:rPr lang="en-US" dirty="0" smtClean="0"/>
              <a:t>Available Timetabling Tools</a:t>
            </a:r>
            <a:endParaRPr lang="en-AU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"/>
            </a:pPr>
            <a:r>
              <a:rPr lang="en-US" dirty="0"/>
              <a:t>Conclusions and Recommendations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25</a:t>
            </a:fld>
            <a:endParaRPr lang="en-A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"/>
            </a:pPr>
            <a:r>
              <a:rPr lang="en-US" dirty="0"/>
              <a:t>Introduction to Timetabling</a:t>
            </a:r>
            <a:endParaRPr lang="en-AU" dirty="0"/>
          </a:p>
          <a:p>
            <a:r>
              <a:rPr lang="en-US" dirty="0" smtClean="0"/>
              <a:t>Why are Tutorials </a:t>
            </a:r>
            <a:r>
              <a:rPr lang="en-US" dirty="0"/>
              <a:t>and </a:t>
            </a:r>
            <a:r>
              <a:rPr lang="en-US" dirty="0" err="1" smtClean="0"/>
              <a:t>Practicals</a:t>
            </a:r>
            <a:r>
              <a:rPr lang="en-US" dirty="0" smtClean="0"/>
              <a:t> a Problem?</a:t>
            </a:r>
            <a:endParaRPr lang="en-AU" dirty="0"/>
          </a:p>
          <a:p>
            <a:r>
              <a:rPr lang="en-US" dirty="0" smtClean="0"/>
              <a:t>How a Timetable is Made</a:t>
            </a:r>
            <a:endParaRPr lang="en-AU" dirty="0"/>
          </a:p>
          <a:p>
            <a:r>
              <a:rPr lang="en-AU" dirty="0" smtClean="0"/>
              <a:t>How Staff are Assigned</a:t>
            </a:r>
            <a:endParaRPr lang="en-AU" dirty="0"/>
          </a:p>
          <a:p>
            <a:r>
              <a:rPr lang="en-US" dirty="0" smtClean="0"/>
              <a:t>Available Timetabling Tools</a:t>
            </a:r>
            <a:endParaRPr lang="en-AU" dirty="0"/>
          </a:p>
          <a:p>
            <a:r>
              <a:rPr lang="en-US" dirty="0"/>
              <a:t>Conclusions and Recommendations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26</a:t>
            </a:fld>
            <a:endParaRPr lang="en-A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Conclusions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en-AU" dirty="0" smtClean="0"/>
              <a:t>Staff Assignment is not a priority for research</a:t>
            </a:r>
          </a:p>
          <a:p>
            <a:r>
              <a:rPr lang="en-AU" dirty="0" err="1" smtClean="0"/>
              <a:t>MQ’s</a:t>
            </a:r>
            <a:r>
              <a:rPr lang="en-AU" dirty="0" smtClean="0"/>
              <a:t> current software inadequate</a:t>
            </a:r>
          </a:p>
          <a:p>
            <a:r>
              <a:rPr lang="en-AU" dirty="0" smtClean="0"/>
              <a:t>Recommend either new software or an add-on tool</a:t>
            </a:r>
          </a:p>
          <a:p>
            <a:r>
              <a:rPr lang="en-AU" dirty="0" smtClean="0"/>
              <a:t>Products to investigate</a:t>
            </a:r>
          </a:p>
          <a:p>
            <a:pPr lvl="1"/>
            <a:r>
              <a:rPr lang="en-AU" sz="2400" dirty="0" err="1" smtClean="0"/>
              <a:t>iMagic</a:t>
            </a:r>
            <a:r>
              <a:rPr lang="en-AU" sz="2400" dirty="0" smtClean="0"/>
              <a:t> Timetable Master</a:t>
            </a:r>
          </a:p>
          <a:p>
            <a:pPr lvl="1"/>
            <a:r>
              <a:rPr lang="en-AU" sz="2400" dirty="0" smtClean="0"/>
              <a:t>INFOSILEM </a:t>
            </a:r>
            <a:r>
              <a:rPr lang="en-AU" sz="2400" dirty="0" err="1" smtClean="0"/>
              <a:t>EnCampus</a:t>
            </a:r>
            <a:endParaRPr lang="en-AU" sz="2400" dirty="0" smtClean="0"/>
          </a:p>
          <a:p>
            <a:pPr lvl="1"/>
            <a:r>
              <a:rPr lang="en-AU" sz="2400" dirty="0" err="1" smtClean="0"/>
              <a:t>O!Timetabling</a:t>
            </a:r>
            <a:endParaRPr lang="en-AU" sz="2400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27</a:t>
            </a:fld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esearchFields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0" y="928670"/>
            <a:ext cx="4115239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Timetabling Research Fields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3</a:t>
            </a:fld>
            <a:endParaRPr lang="en-A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Terminology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AU" dirty="0" smtClean="0"/>
              <a:t>Curricula – Units required to qualify for degree</a:t>
            </a:r>
          </a:p>
          <a:p>
            <a:pPr>
              <a:buSzPct val="100000"/>
            </a:pPr>
            <a:r>
              <a:rPr lang="en-AU" dirty="0" smtClean="0"/>
              <a:t>Unit  - the Course or Subject</a:t>
            </a:r>
          </a:p>
          <a:p>
            <a:pPr>
              <a:buSzPct val="100000"/>
            </a:pPr>
            <a:r>
              <a:rPr lang="en-AU" dirty="0" smtClean="0"/>
              <a:t>Offering – Units may be ‘offered’ in several modes in an academic year</a:t>
            </a:r>
          </a:p>
          <a:p>
            <a:pPr>
              <a:buSzPct val="100000"/>
            </a:pPr>
            <a:r>
              <a:rPr lang="en-AU" dirty="0" smtClean="0"/>
              <a:t>Activity – A type of lesson for a Unit</a:t>
            </a:r>
          </a:p>
          <a:p>
            <a:pPr>
              <a:buSzPct val="100000"/>
            </a:pPr>
            <a:r>
              <a:rPr lang="en-AU" dirty="0" smtClean="0"/>
              <a:t>Class – A scheduled lesson for a Unit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4</a:t>
            </a:fld>
            <a:endParaRPr lang="en-A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Problems within Timetabling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AU" sz="3000" dirty="0" smtClean="0"/>
              <a:t>A simple view:</a:t>
            </a:r>
          </a:p>
          <a:p>
            <a:r>
              <a:rPr lang="en-AU" dirty="0" smtClean="0"/>
              <a:t>School Scheduling</a:t>
            </a:r>
          </a:p>
          <a:p>
            <a:r>
              <a:rPr lang="en-AU" dirty="0" smtClean="0"/>
              <a:t>Course Scheduling</a:t>
            </a:r>
          </a:p>
          <a:p>
            <a:r>
              <a:rPr lang="en-AU" dirty="0" smtClean="0"/>
              <a:t>Examination Scheduling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AU" sz="3000" dirty="0" smtClean="0"/>
              <a:t>A more refined view:</a:t>
            </a:r>
          </a:p>
          <a:p>
            <a:r>
              <a:rPr lang="en-AU" dirty="0" smtClean="0"/>
              <a:t>Class-Teacher Timetabling</a:t>
            </a:r>
          </a:p>
          <a:p>
            <a:r>
              <a:rPr lang="en-AU" dirty="0" smtClean="0"/>
              <a:t>Streaming</a:t>
            </a:r>
          </a:p>
          <a:p>
            <a:r>
              <a:rPr lang="en-AU" dirty="0" smtClean="0"/>
              <a:t>Course Timetabling</a:t>
            </a:r>
          </a:p>
          <a:p>
            <a:r>
              <a:rPr lang="en-AU" dirty="0" smtClean="0"/>
              <a:t>Room Assignment</a:t>
            </a:r>
          </a:p>
          <a:p>
            <a:r>
              <a:rPr lang="en-AU" dirty="0" smtClean="0"/>
              <a:t>Staff Assignment</a:t>
            </a:r>
          </a:p>
          <a:p>
            <a:r>
              <a:rPr lang="en-AU" dirty="0" smtClean="0"/>
              <a:t>Student Scheduling</a:t>
            </a:r>
          </a:p>
          <a:p>
            <a:r>
              <a:rPr lang="en-AU" dirty="0" smtClean="0"/>
              <a:t>Examination Timetabling</a:t>
            </a:r>
          </a:p>
          <a:p>
            <a:r>
              <a:rPr lang="en-AU" dirty="0" smtClean="0"/>
              <a:t>Invigilator Assignment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5</a:t>
            </a:fld>
            <a:endParaRPr lang="en-A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"/>
            </a:pPr>
            <a:r>
              <a:rPr lang="en-US" dirty="0"/>
              <a:t>Introduction to Timetabling</a:t>
            </a:r>
            <a:endParaRPr lang="en-AU" dirty="0"/>
          </a:p>
          <a:p>
            <a:r>
              <a:rPr lang="en-US" dirty="0" smtClean="0"/>
              <a:t>Why are Tutorials </a:t>
            </a:r>
            <a:r>
              <a:rPr lang="en-US" dirty="0"/>
              <a:t>and </a:t>
            </a:r>
            <a:r>
              <a:rPr lang="en-US" dirty="0" err="1" smtClean="0"/>
              <a:t>Practicals</a:t>
            </a:r>
            <a:r>
              <a:rPr lang="en-US" dirty="0" smtClean="0"/>
              <a:t> a Problem?</a:t>
            </a:r>
            <a:endParaRPr lang="en-AU" dirty="0"/>
          </a:p>
          <a:p>
            <a:r>
              <a:rPr lang="en-US" dirty="0" smtClean="0"/>
              <a:t>How a Timetable is Made</a:t>
            </a:r>
            <a:endParaRPr lang="en-AU" dirty="0"/>
          </a:p>
          <a:p>
            <a:r>
              <a:rPr lang="en-AU" dirty="0" smtClean="0"/>
              <a:t>How Staff are Assigned</a:t>
            </a:r>
            <a:endParaRPr lang="en-AU" dirty="0"/>
          </a:p>
          <a:p>
            <a:r>
              <a:rPr lang="en-US" dirty="0" smtClean="0"/>
              <a:t>Available Timetabling Tools</a:t>
            </a:r>
            <a:endParaRPr lang="en-AU" dirty="0"/>
          </a:p>
          <a:p>
            <a:r>
              <a:rPr lang="en-US" dirty="0"/>
              <a:t>Conclusions and Recommendations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6</a:t>
            </a:fld>
            <a:endParaRPr lang="en-A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AU" sz="3800" dirty="0" smtClean="0"/>
              <a:t>The Structure of an Academic Timetable</a:t>
            </a:r>
            <a:endParaRPr lang="en-AU" sz="3800" dirty="0"/>
          </a:p>
        </p:txBody>
      </p:sp>
      <p:pic>
        <p:nvPicPr>
          <p:cNvPr id="6" name="Content Placeholder 5" descr="AnnotatedTimetab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857364"/>
            <a:ext cx="7050038" cy="23256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7</a:t>
            </a:fld>
            <a:endParaRPr lang="en-A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Why is it so hard?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Curricula Clashes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Assigning Rooms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8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4000496" y="1285860"/>
            <a:ext cx="4904869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1200" dirty="0"/>
              <a:t>INFT11P - Information Systems - minor project (Postgraduate Study Pattern)</a:t>
            </a:r>
          </a:p>
          <a:p>
            <a:r>
              <a:rPr lang="en-AU" sz="1200" dirty="0" smtClean="0"/>
              <a:t>ITEC870</a:t>
            </a:r>
            <a:r>
              <a:rPr lang="en-AU" sz="1200" dirty="0"/>
              <a:t>	Advanced Database Applications Development 	</a:t>
            </a:r>
          </a:p>
          <a:p>
            <a:r>
              <a:rPr lang="en-AU" sz="1200" b="1" dirty="0"/>
              <a:t>	and</a:t>
            </a:r>
            <a:endParaRPr lang="en-AU" sz="1200" dirty="0"/>
          </a:p>
          <a:p>
            <a:r>
              <a:rPr lang="en-AU" sz="1200" dirty="0" smtClean="0"/>
              <a:t>ITEC871</a:t>
            </a:r>
            <a:r>
              <a:rPr lang="en-AU" sz="1200" dirty="0"/>
              <a:t>	Information Systems Design and Management 	</a:t>
            </a:r>
          </a:p>
          <a:p>
            <a:r>
              <a:rPr lang="en-AU" sz="1200" b="1" dirty="0"/>
              <a:t>	and</a:t>
            </a:r>
            <a:endParaRPr lang="en-AU" sz="1200" dirty="0"/>
          </a:p>
          <a:p>
            <a:r>
              <a:rPr lang="en-AU" sz="1200" dirty="0" smtClean="0"/>
              <a:t>ITEC810</a:t>
            </a:r>
            <a:r>
              <a:rPr lang="en-AU" sz="1200" dirty="0"/>
              <a:t>	Information Technology Project 	</a:t>
            </a:r>
          </a:p>
          <a:p>
            <a:r>
              <a:rPr lang="en-AU" sz="1200" b="1" dirty="0"/>
              <a:t>	and some of these</a:t>
            </a:r>
            <a:endParaRPr lang="en-AU" sz="1200" dirty="0"/>
          </a:p>
          <a:p>
            <a:r>
              <a:rPr lang="en-AU" sz="1200" dirty="0" smtClean="0"/>
              <a:t>ITEC800</a:t>
            </a:r>
            <a:r>
              <a:rPr lang="en-AU" sz="1200" dirty="0"/>
              <a:t>	Systems Engineering Process 	</a:t>
            </a:r>
          </a:p>
          <a:p>
            <a:r>
              <a:rPr lang="en-AU" sz="1200" dirty="0" smtClean="0"/>
              <a:t>ITEC821</a:t>
            </a:r>
            <a:r>
              <a:rPr lang="en-AU" sz="1200" dirty="0"/>
              <a:t>	Requirements Engineering 	</a:t>
            </a:r>
          </a:p>
          <a:p>
            <a:r>
              <a:rPr lang="en-AU" sz="1200" dirty="0" smtClean="0"/>
              <a:t>ITEC830</a:t>
            </a:r>
            <a:r>
              <a:rPr lang="en-AU" sz="1200" dirty="0"/>
              <a:t>	XML Technologies 	</a:t>
            </a:r>
          </a:p>
          <a:p>
            <a:r>
              <a:rPr lang="en-AU" sz="1200" dirty="0" smtClean="0"/>
              <a:t>ITEC832</a:t>
            </a:r>
            <a:r>
              <a:rPr lang="en-AU" sz="1200" dirty="0"/>
              <a:t>	Enterprise Application Integration 	</a:t>
            </a:r>
          </a:p>
          <a:p>
            <a:r>
              <a:rPr lang="en-AU" sz="1200" dirty="0" smtClean="0"/>
              <a:t>ITEC841</a:t>
            </a:r>
            <a:r>
              <a:rPr lang="en-AU" sz="1200" dirty="0"/>
              <a:t>	Project and Risk Management 	</a:t>
            </a:r>
          </a:p>
          <a:p>
            <a:r>
              <a:rPr lang="en-AU" sz="1200" dirty="0" smtClean="0"/>
              <a:t>ITEC872</a:t>
            </a:r>
            <a:r>
              <a:rPr lang="en-AU" sz="1200" dirty="0"/>
              <a:t>	Data Mining and Business Intelligence </a:t>
            </a:r>
            <a:endParaRPr lang="en-AU" sz="1200" dirty="0" smtClean="0"/>
          </a:p>
          <a:p>
            <a:r>
              <a:rPr lang="en-AU" sz="1200" dirty="0"/>
              <a:t>	</a:t>
            </a:r>
            <a:r>
              <a:rPr lang="en-AU" sz="1200" b="1" dirty="0" smtClean="0"/>
              <a:t>and others</a:t>
            </a:r>
            <a:endParaRPr lang="en-A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14810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143380"/>
            <a:ext cx="2400300" cy="438150"/>
          </a:xfrm>
          <a:prstGeom prst="rect">
            <a:avLst/>
          </a:prstGeom>
          <a:noFill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714884"/>
            <a:ext cx="1552575" cy="43815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286388"/>
            <a:ext cx="4133850" cy="47625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000496" y="4071942"/>
            <a:ext cx="4929222" cy="171451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Algorithms in use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>
              <a:buSzPct val="100000"/>
            </a:pPr>
            <a:r>
              <a:rPr lang="en-AU" dirty="0" smtClean="0"/>
              <a:t>Local Search</a:t>
            </a:r>
          </a:p>
          <a:p>
            <a:pPr>
              <a:buSzPct val="100000"/>
            </a:pPr>
            <a:r>
              <a:rPr lang="en-AU" dirty="0" smtClean="0"/>
              <a:t>Simulated Annealing</a:t>
            </a:r>
          </a:p>
          <a:p>
            <a:pPr>
              <a:buSzPct val="100000"/>
            </a:pPr>
            <a:r>
              <a:rPr lang="en-AU" dirty="0" smtClean="0"/>
              <a:t>Genetic Algorithm</a:t>
            </a:r>
          </a:p>
          <a:p>
            <a:pPr>
              <a:buSzPct val="100000"/>
            </a:pPr>
            <a:r>
              <a:rPr lang="en-AU" dirty="0" smtClean="0"/>
              <a:t>Tabu Search</a:t>
            </a:r>
          </a:p>
          <a:p>
            <a:pPr>
              <a:buSzPct val="100000"/>
            </a:pPr>
            <a:r>
              <a:rPr lang="en-AU" dirty="0" smtClean="0"/>
              <a:t>Constraint Logic Programming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Analysis of the Scheduling of Tutorials and Pracitcals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5497-EA49-4D0F-849C-FB96356E9819}" type="slidenum">
              <a:rPr lang="en-AU" smtClean="0"/>
              <a:t>9</a:t>
            </a:fld>
            <a:endParaRPr lang="en-AU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8" name="Picture 17" descr="LocalMinim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16067"/>
            <a:ext cx="4071966" cy="31843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T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892</Words>
  <Application>Microsoft Office PowerPoint</Application>
  <PresentationFormat>On-screen Show (4:3)</PresentationFormat>
  <Paragraphs>222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An Analysis of the  Scheduling of Tutorials and Practicals</vt:lpstr>
      <vt:lpstr>Agenda</vt:lpstr>
      <vt:lpstr>Timetabling Research Fields</vt:lpstr>
      <vt:lpstr>Terminology</vt:lpstr>
      <vt:lpstr>The Problems within Timetabling</vt:lpstr>
      <vt:lpstr>Agenda</vt:lpstr>
      <vt:lpstr>The Structure of an Academic Timetable</vt:lpstr>
      <vt:lpstr>Why is it so hard?</vt:lpstr>
      <vt:lpstr>Algorithms in use</vt:lpstr>
      <vt:lpstr>Constraints</vt:lpstr>
      <vt:lpstr>Agenda</vt:lpstr>
      <vt:lpstr>The Concept of Streaming</vt:lpstr>
      <vt:lpstr>Why does this cause problems?</vt:lpstr>
      <vt:lpstr>How are these problems addressed?</vt:lpstr>
      <vt:lpstr>Agenda</vt:lpstr>
      <vt:lpstr>The process of Timetabling</vt:lpstr>
      <vt:lpstr>The Process in Practice</vt:lpstr>
      <vt:lpstr>Agenda</vt:lpstr>
      <vt:lpstr>What influences Staff Assignment?</vt:lpstr>
      <vt:lpstr>The Staff Assignment Process</vt:lpstr>
      <vt:lpstr>How do we determine ‘Best Fit’?</vt:lpstr>
      <vt:lpstr>Agenda</vt:lpstr>
      <vt:lpstr>What does Macquarie University Use?</vt:lpstr>
      <vt:lpstr>Timetabling Software Survey</vt:lpstr>
      <vt:lpstr>Agenda</vt:lpstr>
      <vt:lpstr>Agenda</vt:lpstr>
      <vt:lpstr>Conclusions </vt:lpstr>
    </vt:vector>
  </TitlesOfParts>
  <Company>Macquarie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s8318801</dc:creator>
  <cp:lastModifiedBy>s8318801</cp:lastModifiedBy>
  <cp:revision>20</cp:revision>
  <dcterms:created xsi:type="dcterms:W3CDTF">2009-11-13T01:33:11Z</dcterms:created>
  <dcterms:modified xsi:type="dcterms:W3CDTF">2009-11-13T03:54:35Z</dcterms:modified>
</cp:coreProperties>
</file>