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60" r:id="rId3"/>
    <p:sldId id="258" r:id="rId4"/>
    <p:sldId id="304" r:id="rId5"/>
    <p:sldId id="305" r:id="rId6"/>
    <p:sldId id="261" r:id="rId7"/>
    <p:sldId id="306" r:id="rId8"/>
    <p:sldId id="265" r:id="rId9"/>
    <p:sldId id="284" r:id="rId10"/>
    <p:sldId id="286" r:id="rId11"/>
    <p:sldId id="287" r:id="rId12"/>
    <p:sldId id="288" r:id="rId13"/>
    <p:sldId id="307" r:id="rId14"/>
    <p:sldId id="291" r:id="rId15"/>
    <p:sldId id="294" r:id="rId16"/>
    <p:sldId id="295" r:id="rId17"/>
    <p:sldId id="296" r:id="rId18"/>
    <p:sldId id="297" r:id="rId19"/>
    <p:sldId id="302" r:id="rId20"/>
    <p:sldId id="301" r:id="rId21"/>
    <p:sldId id="290" r:id="rId22"/>
    <p:sldId id="298" r:id="rId23"/>
    <p:sldId id="308" r:id="rId24"/>
    <p:sldId id="299" r:id="rId25"/>
    <p:sldId id="300" r:id="rId26"/>
    <p:sldId id="309" r:id="rId27"/>
    <p:sldId id="303" r:id="rId28"/>
    <p:sldId id="277" r:id="rId29"/>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FF"/>
    <a:srgbClr val="CCCC00"/>
    <a:srgbClr val="0C3258"/>
    <a:srgbClr val="FFFFFF"/>
    <a:srgbClr val="692AA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4" autoAdjust="0"/>
    <p:restoredTop sz="94714" autoAdjust="0"/>
  </p:normalViewPr>
  <p:slideViewPr>
    <p:cSldViewPr>
      <p:cViewPr varScale="1">
        <p:scale>
          <a:sx n="84" d="100"/>
          <a:sy n="84" d="100"/>
        </p:scale>
        <p:origin x="-1098" y="-78"/>
      </p:cViewPr>
      <p:guideLst>
        <p:guide orient="horz" pos="2160"/>
        <p:guide pos="2880"/>
      </p:guideLst>
    </p:cSldViewPr>
  </p:slideViewPr>
  <p:outlineViewPr>
    <p:cViewPr>
      <p:scale>
        <a:sx n="33" d="100"/>
        <a:sy n="33" d="100"/>
      </p:scale>
      <p:origin x="0" y="1820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60FA6-7951-4D15-A63D-7FAA8F8C98C6}" type="datetimeFigureOut">
              <a:rPr lang="en-US" smtClean="0"/>
              <a:pPr/>
              <a:t>11/13/2009</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DF728D-7AF7-4492-B1A3-78113BA1517B}" type="slidenum">
              <a:rPr lang="en-AU" smtClean="0"/>
              <a:pPr/>
              <a:t>‹#›</a:t>
            </a:fld>
            <a:endParaRPr lang="en-A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63DF728D-7AF7-4492-B1A3-78113BA1517B}" type="slidenum">
              <a:rPr lang="en-AU" smtClean="0"/>
              <a:pPr/>
              <a:t>16</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ltGray">
      <p:bgPr>
        <a:pattFill prst="narHorz">
          <a:fgClr>
            <a:schemeClr val="bg2"/>
          </a:fgClr>
          <a:bgClr>
            <a:schemeClr val="bg1"/>
          </a:bgClr>
        </a:pattFill>
        <a:effectLst/>
      </p:bgPr>
    </p:bg>
    <p:spTree>
      <p:nvGrpSpPr>
        <p:cNvPr id="1" name=""/>
        <p:cNvGrpSpPr/>
        <p:nvPr/>
      </p:nvGrpSpPr>
      <p:grpSpPr>
        <a:xfrm>
          <a:off x="0" y="0"/>
          <a:ext cx="0" cy="0"/>
          <a:chOff x="0" y="0"/>
          <a:chExt cx="0" cy="0"/>
        </a:xfrm>
      </p:grpSpPr>
      <p:grpSp>
        <p:nvGrpSpPr>
          <p:cNvPr id="4" name="Group 85"/>
          <p:cNvGrpSpPr>
            <a:grpSpLocks/>
          </p:cNvGrpSpPr>
          <p:nvPr/>
        </p:nvGrpSpPr>
        <p:grpSpPr bwMode="auto">
          <a:xfrm>
            <a:off x="5148263" y="1450975"/>
            <a:ext cx="3744912" cy="3816350"/>
            <a:chOff x="2789" y="890"/>
            <a:chExt cx="2722" cy="2721"/>
          </a:xfrm>
        </p:grpSpPr>
        <p:sp>
          <p:nvSpPr>
            <p:cNvPr id="5" name="AutoShape 86"/>
            <p:cNvSpPr>
              <a:spLocks noChangeArrowheads="1"/>
            </p:cNvSpPr>
            <p:nvPr userDrawn="1"/>
          </p:nvSpPr>
          <p:spPr bwMode="ltGray">
            <a:xfrm>
              <a:off x="2789" y="895"/>
              <a:ext cx="2722" cy="2684"/>
            </a:xfrm>
            <a:custGeom>
              <a:avLst/>
              <a:gdLst>
                <a:gd name="G0" fmla="+- 320 0 0"/>
                <a:gd name="G1" fmla="+- 21600 0 320"/>
                <a:gd name="G2" fmla="+- 21600 0 32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20" y="10800"/>
                  </a:moveTo>
                  <a:cubicBezTo>
                    <a:pt x="320" y="16588"/>
                    <a:pt x="5012" y="21280"/>
                    <a:pt x="10800" y="21280"/>
                  </a:cubicBezTo>
                  <a:cubicBezTo>
                    <a:pt x="16588" y="21280"/>
                    <a:pt x="21280" y="16588"/>
                    <a:pt x="21280" y="10800"/>
                  </a:cubicBezTo>
                  <a:cubicBezTo>
                    <a:pt x="21280" y="5012"/>
                    <a:pt x="16588" y="320"/>
                    <a:pt x="10800" y="320"/>
                  </a:cubicBezTo>
                  <a:cubicBezTo>
                    <a:pt x="5012" y="320"/>
                    <a:pt x="320" y="5012"/>
                    <a:pt x="320" y="10800"/>
                  </a:cubicBezTo>
                  <a:close/>
                </a:path>
              </a:pathLst>
            </a:custGeom>
            <a:solidFill>
              <a:schemeClr val="bg1"/>
            </a:solidFill>
            <a:ln w="9525">
              <a:noFill/>
              <a:round/>
              <a:headEnd/>
              <a:tailEnd/>
            </a:ln>
            <a:effectLst/>
          </p:spPr>
          <p:txBody>
            <a:bodyPr wrap="none" anchor="ctr"/>
            <a:lstStyle/>
            <a:p>
              <a:pPr>
                <a:defRPr/>
              </a:pPr>
              <a:endParaRPr lang="en-AU"/>
            </a:p>
          </p:txBody>
        </p:sp>
        <p:sp>
          <p:nvSpPr>
            <p:cNvPr id="6" name="Freeform 87"/>
            <p:cNvSpPr>
              <a:spLocks/>
            </p:cNvSpPr>
            <p:nvPr userDrawn="1"/>
          </p:nvSpPr>
          <p:spPr bwMode="ltGray">
            <a:xfrm>
              <a:off x="3196" y="3082"/>
              <a:ext cx="324" cy="243"/>
            </a:xfrm>
            <a:custGeom>
              <a:avLst/>
              <a:gdLst/>
              <a:ahLst/>
              <a:cxnLst>
                <a:cxn ang="0">
                  <a:pos x="0" y="45"/>
                </a:cxn>
                <a:cxn ang="0">
                  <a:pos x="90" y="136"/>
                </a:cxn>
                <a:cxn ang="0">
                  <a:pos x="181" y="227"/>
                </a:cxn>
                <a:cxn ang="0">
                  <a:pos x="272" y="272"/>
                </a:cxn>
                <a:cxn ang="0">
                  <a:pos x="317" y="272"/>
                </a:cxn>
                <a:cxn ang="0">
                  <a:pos x="363" y="181"/>
                </a:cxn>
                <a:cxn ang="0">
                  <a:pos x="317" y="181"/>
                </a:cxn>
                <a:cxn ang="0">
                  <a:pos x="272" y="181"/>
                </a:cxn>
                <a:cxn ang="0">
                  <a:pos x="226" y="181"/>
                </a:cxn>
                <a:cxn ang="0">
                  <a:pos x="226" y="136"/>
                </a:cxn>
                <a:cxn ang="0">
                  <a:pos x="272" y="91"/>
                </a:cxn>
                <a:cxn ang="0">
                  <a:pos x="226" y="45"/>
                </a:cxn>
                <a:cxn ang="0">
                  <a:pos x="226" y="91"/>
                </a:cxn>
                <a:cxn ang="0">
                  <a:pos x="181" y="136"/>
                </a:cxn>
                <a:cxn ang="0">
                  <a:pos x="136" y="136"/>
                </a:cxn>
                <a:cxn ang="0">
                  <a:pos x="90" y="91"/>
                </a:cxn>
                <a:cxn ang="0">
                  <a:pos x="136" y="91"/>
                </a:cxn>
                <a:cxn ang="0">
                  <a:pos x="90" y="45"/>
                </a:cxn>
                <a:cxn ang="0">
                  <a:pos x="45" y="0"/>
                </a:cxn>
                <a:cxn ang="0">
                  <a:pos x="61" y="57"/>
                </a:cxn>
                <a:cxn ang="0">
                  <a:pos x="28" y="45"/>
                </a:cxn>
                <a:cxn ang="0">
                  <a:pos x="0" y="45"/>
                </a:cxn>
              </a:cxnLst>
              <a:rect l="0" t="0" r="r" b="b"/>
              <a:pathLst>
                <a:path w="363" h="272">
                  <a:moveTo>
                    <a:pt x="0" y="45"/>
                  </a:moveTo>
                  <a:lnTo>
                    <a:pt x="90" y="136"/>
                  </a:lnTo>
                  <a:lnTo>
                    <a:pt x="181" y="227"/>
                  </a:lnTo>
                  <a:lnTo>
                    <a:pt x="272" y="272"/>
                  </a:lnTo>
                  <a:lnTo>
                    <a:pt x="317" y="272"/>
                  </a:lnTo>
                  <a:lnTo>
                    <a:pt x="363" y="181"/>
                  </a:lnTo>
                  <a:lnTo>
                    <a:pt x="317" y="181"/>
                  </a:lnTo>
                  <a:lnTo>
                    <a:pt x="272" y="181"/>
                  </a:lnTo>
                  <a:lnTo>
                    <a:pt x="226" y="181"/>
                  </a:lnTo>
                  <a:lnTo>
                    <a:pt x="226" y="136"/>
                  </a:lnTo>
                  <a:lnTo>
                    <a:pt x="272" y="91"/>
                  </a:lnTo>
                  <a:lnTo>
                    <a:pt x="226" y="45"/>
                  </a:lnTo>
                  <a:lnTo>
                    <a:pt x="226" y="91"/>
                  </a:lnTo>
                  <a:lnTo>
                    <a:pt x="181" y="136"/>
                  </a:lnTo>
                  <a:lnTo>
                    <a:pt x="136" y="136"/>
                  </a:lnTo>
                  <a:lnTo>
                    <a:pt x="90" y="91"/>
                  </a:lnTo>
                  <a:lnTo>
                    <a:pt x="136" y="91"/>
                  </a:lnTo>
                  <a:lnTo>
                    <a:pt x="90" y="45"/>
                  </a:lnTo>
                  <a:lnTo>
                    <a:pt x="45" y="0"/>
                  </a:lnTo>
                  <a:lnTo>
                    <a:pt x="61" y="57"/>
                  </a:lnTo>
                  <a:lnTo>
                    <a:pt x="28" y="45"/>
                  </a:lnTo>
                  <a:lnTo>
                    <a:pt x="0" y="45"/>
                  </a:lnTo>
                  <a:close/>
                </a:path>
              </a:pathLst>
            </a:custGeom>
            <a:solidFill>
              <a:schemeClr val="bg1"/>
            </a:solidFill>
            <a:ln w="9525">
              <a:noFill/>
              <a:round/>
              <a:headEnd/>
              <a:tailEnd/>
            </a:ln>
            <a:effectLst/>
          </p:spPr>
          <p:txBody>
            <a:bodyPr/>
            <a:lstStyle/>
            <a:p>
              <a:pPr>
                <a:defRPr/>
              </a:pPr>
              <a:endParaRPr lang="en-AU"/>
            </a:p>
          </p:txBody>
        </p:sp>
        <p:sp>
          <p:nvSpPr>
            <p:cNvPr id="7" name="Freeform 88"/>
            <p:cNvSpPr>
              <a:spLocks/>
            </p:cNvSpPr>
            <p:nvPr userDrawn="1"/>
          </p:nvSpPr>
          <p:spPr bwMode="ltGray">
            <a:xfrm>
              <a:off x="3660" y="1726"/>
              <a:ext cx="420" cy="1885"/>
            </a:xfrm>
            <a:custGeom>
              <a:avLst/>
              <a:gdLst/>
              <a:ahLst/>
              <a:cxnLst>
                <a:cxn ang="0">
                  <a:pos x="162" y="1"/>
                </a:cxn>
                <a:cxn ang="0">
                  <a:pos x="56" y="561"/>
                </a:cxn>
                <a:cxn ang="0">
                  <a:pos x="122" y="1185"/>
                </a:cxn>
                <a:cxn ang="0">
                  <a:pos x="383" y="1785"/>
                </a:cxn>
                <a:cxn ang="0">
                  <a:pos x="343" y="1785"/>
                </a:cxn>
                <a:cxn ang="0">
                  <a:pos x="70" y="1209"/>
                </a:cxn>
                <a:cxn ang="0">
                  <a:pos x="15" y="487"/>
                </a:cxn>
                <a:cxn ang="0">
                  <a:pos x="162" y="1"/>
                </a:cxn>
              </a:cxnLst>
              <a:rect l="0" t="0" r="r" b="b"/>
              <a:pathLst>
                <a:path w="420" h="1885">
                  <a:moveTo>
                    <a:pt x="162" y="1"/>
                  </a:moveTo>
                  <a:cubicBezTo>
                    <a:pt x="173" y="0"/>
                    <a:pt x="62" y="364"/>
                    <a:pt x="56" y="561"/>
                  </a:cubicBezTo>
                  <a:cubicBezTo>
                    <a:pt x="50" y="758"/>
                    <a:pt x="67" y="981"/>
                    <a:pt x="122" y="1185"/>
                  </a:cubicBezTo>
                  <a:cubicBezTo>
                    <a:pt x="176" y="1389"/>
                    <a:pt x="347" y="1685"/>
                    <a:pt x="383" y="1785"/>
                  </a:cubicBezTo>
                  <a:cubicBezTo>
                    <a:pt x="420" y="1885"/>
                    <a:pt x="395" y="1881"/>
                    <a:pt x="343" y="1785"/>
                  </a:cubicBezTo>
                  <a:cubicBezTo>
                    <a:pt x="291" y="1689"/>
                    <a:pt x="125" y="1425"/>
                    <a:pt x="70" y="1209"/>
                  </a:cubicBezTo>
                  <a:cubicBezTo>
                    <a:pt x="15" y="993"/>
                    <a:pt x="0" y="688"/>
                    <a:pt x="15" y="487"/>
                  </a:cubicBezTo>
                  <a:cubicBezTo>
                    <a:pt x="30" y="286"/>
                    <a:pt x="132" y="102"/>
                    <a:pt x="162" y="1"/>
                  </a:cubicBezTo>
                  <a:close/>
                </a:path>
              </a:pathLst>
            </a:custGeom>
            <a:solidFill>
              <a:schemeClr val="bg1"/>
            </a:solidFill>
            <a:ln w="9525">
              <a:noFill/>
              <a:round/>
              <a:headEnd/>
              <a:tailEnd/>
            </a:ln>
            <a:effectLst/>
          </p:spPr>
          <p:txBody>
            <a:bodyPr/>
            <a:lstStyle/>
            <a:p>
              <a:pPr>
                <a:defRPr/>
              </a:pPr>
              <a:endParaRPr lang="en-AU"/>
            </a:p>
          </p:txBody>
        </p:sp>
        <p:sp>
          <p:nvSpPr>
            <p:cNvPr id="8" name="Freeform 89"/>
            <p:cNvSpPr>
              <a:spLocks/>
            </p:cNvSpPr>
            <p:nvPr userDrawn="1"/>
          </p:nvSpPr>
          <p:spPr bwMode="ltGray">
            <a:xfrm>
              <a:off x="4022" y="1694"/>
              <a:ext cx="429" cy="1836"/>
            </a:xfrm>
            <a:custGeom>
              <a:avLst/>
              <a:gdLst/>
              <a:ahLst/>
              <a:cxnLst>
                <a:cxn ang="0">
                  <a:pos x="0" y="25"/>
                </a:cxn>
                <a:cxn ang="0">
                  <a:pos x="375" y="1835"/>
                </a:cxn>
                <a:cxn ang="0">
                  <a:pos x="429" y="1836"/>
                </a:cxn>
                <a:cxn ang="0">
                  <a:pos x="37" y="0"/>
                </a:cxn>
                <a:cxn ang="0">
                  <a:pos x="0" y="25"/>
                </a:cxn>
              </a:cxnLst>
              <a:rect l="0" t="0" r="r" b="b"/>
              <a:pathLst>
                <a:path w="429" h="1836">
                  <a:moveTo>
                    <a:pt x="0" y="25"/>
                  </a:moveTo>
                  <a:lnTo>
                    <a:pt x="375" y="1835"/>
                  </a:lnTo>
                  <a:lnTo>
                    <a:pt x="429" y="1836"/>
                  </a:lnTo>
                  <a:lnTo>
                    <a:pt x="37" y="0"/>
                  </a:lnTo>
                  <a:lnTo>
                    <a:pt x="0" y="25"/>
                  </a:lnTo>
                  <a:close/>
                </a:path>
              </a:pathLst>
            </a:custGeom>
            <a:solidFill>
              <a:schemeClr val="bg1"/>
            </a:solidFill>
            <a:ln w="9525">
              <a:noFill/>
              <a:round/>
              <a:headEnd/>
              <a:tailEnd/>
            </a:ln>
            <a:effectLst/>
          </p:spPr>
          <p:txBody>
            <a:bodyPr/>
            <a:lstStyle/>
            <a:p>
              <a:pPr>
                <a:defRPr/>
              </a:pPr>
              <a:endParaRPr lang="en-AU"/>
            </a:p>
          </p:txBody>
        </p:sp>
        <p:sp>
          <p:nvSpPr>
            <p:cNvPr id="9" name="Freeform 90"/>
            <p:cNvSpPr>
              <a:spLocks/>
            </p:cNvSpPr>
            <p:nvPr userDrawn="1"/>
          </p:nvSpPr>
          <p:spPr bwMode="ltGray">
            <a:xfrm>
              <a:off x="4269" y="1551"/>
              <a:ext cx="600" cy="1899"/>
            </a:xfrm>
            <a:custGeom>
              <a:avLst/>
              <a:gdLst/>
              <a:ahLst/>
              <a:cxnLst>
                <a:cxn ang="0">
                  <a:pos x="0" y="67"/>
                </a:cxn>
                <a:cxn ang="0">
                  <a:pos x="91" y="168"/>
                </a:cxn>
                <a:cxn ang="0">
                  <a:pos x="347" y="552"/>
                </a:cxn>
                <a:cxn ang="0">
                  <a:pos x="512" y="1146"/>
                </a:cxn>
                <a:cxn ang="0">
                  <a:pos x="539" y="1612"/>
                </a:cxn>
                <a:cxn ang="0">
                  <a:pos x="457" y="1859"/>
                </a:cxn>
                <a:cxn ang="0">
                  <a:pos x="503" y="1850"/>
                </a:cxn>
                <a:cxn ang="0">
                  <a:pos x="583" y="1611"/>
                </a:cxn>
                <a:cxn ang="0">
                  <a:pos x="567" y="1146"/>
                </a:cxn>
                <a:cxn ang="0">
                  <a:pos x="384" y="524"/>
                </a:cxn>
                <a:cxn ang="0">
                  <a:pos x="82" y="76"/>
                </a:cxn>
                <a:cxn ang="0">
                  <a:pos x="0" y="67"/>
                </a:cxn>
              </a:cxnLst>
              <a:rect l="0" t="0" r="r" b="b"/>
              <a:pathLst>
                <a:path w="600" h="1899">
                  <a:moveTo>
                    <a:pt x="0" y="67"/>
                  </a:moveTo>
                  <a:cubicBezTo>
                    <a:pt x="2" y="82"/>
                    <a:pt x="33" y="87"/>
                    <a:pt x="91" y="168"/>
                  </a:cubicBezTo>
                  <a:cubicBezTo>
                    <a:pt x="149" y="249"/>
                    <a:pt x="277" y="389"/>
                    <a:pt x="347" y="552"/>
                  </a:cubicBezTo>
                  <a:cubicBezTo>
                    <a:pt x="417" y="715"/>
                    <a:pt x="480" y="969"/>
                    <a:pt x="512" y="1146"/>
                  </a:cubicBezTo>
                  <a:cubicBezTo>
                    <a:pt x="544" y="1323"/>
                    <a:pt x="548" y="1493"/>
                    <a:pt x="539" y="1612"/>
                  </a:cubicBezTo>
                  <a:cubicBezTo>
                    <a:pt x="530" y="1731"/>
                    <a:pt x="463" y="1819"/>
                    <a:pt x="457" y="1859"/>
                  </a:cubicBezTo>
                  <a:cubicBezTo>
                    <a:pt x="451" y="1899"/>
                    <a:pt x="482" y="1891"/>
                    <a:pt x="503" y="1850"/>
                  </a:cubicBezTo>
                  <a:cubicBezTo>
                    <a:pt x="524" y="1809"/>
                    <a:pt x="572" y="1728"/>
                    <a:pt x="583" y="1611"/>
                  </a:cubicBezTo>
                  <a:cubicBezTo>
                    <a:pt x="594" y="1494"/>
                    <a:pt x="600" y="1327"/>
                    <a:pt x="567" y="1146"/>
                  </a:cubicBezTo>
                  <a:cubicBezTo>
                    <a:pt x="534" y="965"/>
                    <a:pt x="465" y="702"/>
                    <a:pt x="384" y="524"/>
                  </a:cubicBezTo>
                  <a:cubicBezTo>
                    <a:pt x="303" y="346"/>
                    <a:pt x="146" y="152"/>
                    <a:pt x="82" y="76"/>
                  </a:cubicBezTo>
                  <a:cubicBezTo>
                    <a:pt x="18" y="0"/>
                    <a:pt x="17" y="69"/>
                    <a:pt x="0" y="67"/>
                  </a:cubicBezTo>
                  <a:close/>
                </a:path>
              </a:pathLst>
            </a:custGeom>
            <a:solidFill>
              <a:schemeClr val="bg1"/>
            </a:solidFill>
            <a:ln w="9525">
              <a:noFill/>
              <a:round/>
              <a:headEnd/>
              <a:tailEnd/>
            </a:ln>
            <a:effectLst/>
          </p:spPr>
          <p:txBody>
            <a:bodyPr/>
            <a:lstStyle/>
            <a:p>
              <a:pPr>
                <a:defRPr/>
              </a:pPr>
              <a:endParaRPr lang="en-AU"/>
            </a:p>
          </p:txBody>
        </p:sp>
        <p:sp>
          <p:nvSpPr>
            <p:cNvPr id="10" name="Freeform 91"/>
            <p:cNvSpPr>
              <a:spLocks/>
            </p:cNvSpPr>
            <p:nvPr userDrawn="1"/>
          </p:nvSpPr>
          <p:spPr bwMode="ltGray">
            <a:xfrm>
              <a:off x="4902" y="1752"/>
              <a:ext cx="338" cy="1494"/>
            </a:xfrm>
            <a:custGeom>
              <a:avLst/>
              <a:gdLst/>
              <a:ahLst/>
              <a:cxnLst>
                <a:cxn ang="0">
                  <a:pos x="26" y="73"/>
                </a:cxn>
                <a:cxn ang="0">
                  <a:pos x="136" y="194"/>
                </a:cxn>
                <a:cxn ang="0">
                  <a:pos x="282" y="706"/>
                </a:cxn>
                <a:cxn ang="0">
                  <a:pos x="282" y="1118"/>
                </a:cxn>
                <a:cxn ang="0">
                  <a:pos x="218" y="1319"/>
                </a:cxn>
                <a:cxn ang="0">
                  <a:pos x="132" y="1475"/>
                </a:cxn>
                <a:cxn ang="0">
                  <a:pos x="206" y="1433"/>
                </a:cxn>
                <a:cxn ang="0">
                  <a:pos x="312" y="1163"/>
                </a:cxn>
                <a:cxn ang="0">
                  <a:pos x="337" y="871"/>
                </a:cxn>
                <a:cxn ang="0">
                  <a:pos x="309" y="615"/>
                </a:cxn>
                <a:cxn ang="0">
                  <a:pos x="172" y="149"/>
                </a:cxn>
                <a:cxn ang="0">
                  <a:pos x="34" y="23"/>
                </a:cxn>
                <a:cxn ang="0">
                  <a:pos x="26" y="73"/>
                </a:cxn>
              </a:cxnLst>
              <a:rect l="0" t="0" r="r" b="b"/>
              <a:pathLst>
                <a:path w="338" h="1494">
                  <a:moveTo>
                    <a:pt x="26" y="73"/>
                  </a:moveTo>
                  <a:cubicBezTo>
                    <a:pt x="43" y="102"/>
                    <a:pt x="93" y="88"/>
                    <a:pt x="136" y="194"/>
                  </a:cubicBezTo>
                  <a:cubicBezTo>
                    <a:pt x="179" y="300"/>
                    <a:pt x="258" y="552"/>
                    <a:pt x="282" y="706"/>
                  </a:cubicBezTo>
                  <a:cubicBezTo>
                    <a:pt x="306" y="860"/>
                    <a:pt x="293" y="1016"/>
                    <a:pt x="282" y="1118"/>
                  </a:cubicBezTo>
                  <a:cubicBezTo>
                    <a:pt x="271" y="1220"/>
                    <a:pt x="243" y="1260"/>
                    <a:pt x="218" y="1319"/>
                  </a:cubicBezTo>
                  <a:cubicBezTo>
                    <a:pt x="193" y="1378"/>
                    <a:pt x="134" y="1456"/>
                    <a:pt x="132" y="1475"/>
                  </a:cubicBezTo>
                  <a:cubicBezTo>
                    <a:pt x="130" y="1494"/>
                    <a:pt x="176" y="1485"/>
                    <a:pt x="206" y="1433"/>
                  </a:cubicBezTo>
                  <a:cubicBezTo>
                    <a:pt x="235" y="1381"/>
                    <a:pt x="290" y="1257"/>
                    <a:pt x="312" y="1163"/>
                  </a:cubicBezTo>
                  <a:cubicBezTo>
                    <a:pt x="334" y="1069"/>
                    <a:pt x="338" y="962"/>
                    <a:pt x="337" y="871"/>
                  </a:cubicBezTo>
                  <a:cubicBezTo>
                    <a:pt x="336" y="780"/>
                    <a:pt x="336" y="735"/>
                    <a:pt x="309" y="615"/>
                  </a:cubicBezTo>
                  <a:cubicBezTo>
                    <a:pt x="282" y="495"/>
                    <a:pt x="218" y="248"/>
                    <a:pt x="172" y="149"/>
                  </a:cubicBezTo>
                  <a:cubicBezTo>
                    <a:pt x="126" y="50"/>
                    <a:pt x="58" y="36"/>
                    <a:pt x="34" y="23"/>
                  </a:cubicBezTo>
                  <a:cubicBezTo>
                    <a:pt x="10" y="10"/>
                    <a:pt x="0" y="0"/>
                    <a:pt x="26" y="73"/>
                  </a:cubicBezTo>
                  <a:close/>
                </a:path>
              </a:pathLst>
            </a:custGeom>
            <a:solidFill>
              <a:schemeClr val="bg1"/>
            </a:solidFill>
            <a:ln w="9525">
              <a:noFill/>
              <a:round/>
              <a:headEnd/>
              <a:tailEnd/>
            </a:ln>
            <a:effectLst/>
          </p:spPr>
          <p:txBody>
            <a:bodyPr/>
            <a:lstStyle/>
            <a:p>
              <a:pPr>
                <a:defRPr/>
              </a:pPr>
              <a:endParaRPr lang="en-AU"/>
            </a:p>
          </p:txBody>
        </p:sp>
        <p:sp>
          <p:nvSpPr>
            <p:cNvPr id="11" name="Freeform 92"/>
            <p:cNvSpPr>
              <a:spLocks/>
            </p:cNvSpPr>
            <p:nvPr userDrawn="1"/>
          </p:nvSpPr>
          <p:spPr bwMode="ltGray">
            <a:xfrm>
              <a:off x="3189" y="2212"/>
              <a:ext cx="572" cy="1290"/>
            </a:xfrm>
            <a:custGeom>
              <a:avLst/>
              <a:gdLst/>
              <a:ahLst/>
              <a:cxnLst>
                <a:cxn ang="0">
                  <a:pos x="2" y="129"/>
                </a:cxn>
                <a:cxn ang="0">
                  <a:pos x="48" y="65"/>
                </a:cxn>
                <a:cxn ang="0">
                  <a:pos x="84" y="522"/>
                </a:cxn>
                <a:cxn ang="0">
                  <a:pos x="241" y="909"/>
                </a:cxn>
                <a:cxn ang="0">
                  <a:pos x="396" y="1106"/>
                </a:cxn>
                <a:cxn ang="0">
                  <a:pos x="568" y="1286"/>
                </a:cxn>
                <a:cxn ang="0">
                  <a:pos x="363" y="1130"/>
                </a:cxn>
                <a:cxn ang="0">
                  <a:pos x="183" y="909"/>
                </a:cxn>
                <a:cxn ang="0">
                  <a:pos x="38" y="540"/>
                </a:cxn>
                <a:cxn ang="0">
                  <a:pos x="2" y="129"/>
                </a:cxn>
              </a:cxnLst>
              <a:rect l="0" t="0" r="r" b="b"/>
              <a:pathLst>
                <a:path w="573" h="1290">
                  <a:moveTo>
                    <a:pt x="2" y="129"/>
                  </a:moveTo>
                  <a:cubicBezTo>
                    <a:pt x="4" y="50"/>
                    <a:pt x="34" y="0"/>
                    <a:pt x="48" y="65"/>
                  </a:cubicBezTo>
                  <a:cubicBezTo>
                    <a:pt x="62" y="130"/>
                    <a:pt x="52" y="381"/>
                    <a:pt x="84" y="522"/>
                  </a:cubicBezTo>
                  <a:cubicBezTo>
                    <a:pt x="116" y="663"/>
                    <a:pt x="189" y="812"/>
                    <a:pt x="241" y="909"/>
                  </a:cubicBezTo>
                  <a:cubicBezTo>
                    <a:pt x="293" y="1006"/>
                    <a:pt x="341" y="1043"/>
                    <a:pt x="396" y="1106"/>
                  </a:cubicBezTo>
                  <a:cubicBezTo>
                    <a:pt x="450" y="1169"/>
                    <a:pt x="573" y="1283"/>
                    <a:pt x="568" y="1286"/>
                  </a:cubicBezTo>
                  <a:cubicBezTo>
                    <a:pt x="562" y="1290"/>
                    <a:pt x="428" y="1193"/>
                    <a:pt x="363" y="1130"/>
                  </a:cubicBezTo>
                  <a:cubicBezTo>
                    <a:pt x="299" y="1068"/>
                    <a:pt x="237" y="1007"/>
                    <a:pt x="183" y="909"/>
                  </a:cubicBezTo>
                  <a:cubicBezTo>
                    <a:pt x="129" y="811"/>
                    <a:pt x="68" y="670"/>
                    <a:pt x="38" y="540"/>
                  </a:cubicBezTo>
                  <a:cubicBezTo>
                    <a:pt x="8" y="410"/>
                    <a:pt x="0" y="208"/>
                    <a:pt x="2" y="129"/>
                  </a:cubicBezTo>
                  <a:close/>
                </a:path>
              </a:pathLst>
            </a:custGeom>
            <a:solidFill>
              <a:schemeClr val="bg1"/>
            </a:solidFill>
            <a:ln w="9525">
              <a:noFill/>
              <a:round/>
              <a:headEnd/>
              <a:tailEnd/>
            </a:ln>
            <a:effectLst/>
          </p:spPr>
          <p:txBody>
            <a:bodyPr/>
            <a:lstStyle/>
            <a:p>
              <a:pPr>
                <a:defRPr/>
              </a:pPr>
              <a:endParaRPr lang="en-AU"/>
            </a:p>
          </p:txBody>
        </p:sp>
        <p:sp>
          <p:nvSpPr>
            <p:cNvPr id="12" name="Freeform 93"/>
            <p:cNvSpPr>
              <a:spLocks/>
            </p:cNvSpPr>
            <p:nvPr userDrawn="1"/>
          </p:nvSpPr>
          <p:spPr bwMode="ltGray">
            <a:xfrm>
              <a:off x="4170" y="1008"/>
              <a:ext cx="654" cy="192"/>
            </a:xfrm>
            <a:custGeom>
              <a:avLst/>
              <a:gdLst/>
              <a:ahLst/>
              <a:cxnLst>
                <a:cxn ang="0">
                  <a:pos x="17" y="187"/>
                </a:cxn>
                <a:cxn ang="0">
                  <a:pos x="255" y="41"/>
                </a:cxn>
                <a:cxn ang="0">
                  <a:pos x="456" y="4"/>
                </a:cxn>
                <a:cxn ang="0">
                  <a:pos x="629" y="16"/>
                </a:cxn>
                <a:cxn ang="0">
                  <a:pos x="720" y="61"/>
                </a:cxn>
                <a:cxn ang="0">
                  <a:pos x="565" y="50"/>
                </a:cxn>
                <a:cxn ang="0">
                  <a:pos x="264" y="77"/>
                </a:cxn>
                <a:cxn ang="0">
                  <a:pos x="53" y="196"/>
                </a:cxn>
                <a:cxn ang="0">
                  <a:pos x="17" y="187"/>
                </a:cxn>
              </a:cxnLst>
              <a:rect l="0" t="0" r="r" b="b"/>
              <a:pathLst>
                <a:path w="731" h="214">
                  <a:moveTo>
                    <a:pt x="17" y="187"/>
                  </a:moveTo>
                  <a:cubicBezTo>
                    <a:pt x="0" y="176"/>
                    <a:pt x="182" y="71"/>
                    <a:pt x="255" y="41"/>
                  </a:cubicBezTo>
                  <a:cubicBezTo>
                    <a:pt x="328" y="11"/>
                    <a:pt x="394" y="8"/>
                    <a:pt x="456" y="4"/>
                  </a:cubicBezTo>
                  <a:cubicBezTo>
                    <a:pt x="518" y="0"/>
                    <a:pt x="585" y="7"/>
                    <a:pt x="629" y="16"/>
                  </a:cubicBezTo>
                  <a:cubicBezTo>
                    <a:pt x="673" y="25"/>
                    <a:pt x="731" y="55"/>
                    <a:pt x="720" y="61"/>
                  </a:cubicBezTo>
                  <a:cubicBezTo>
                    <a:pt x="709" y="67"/>
                    <a:pt x="641" y="47"/>
                    <a:pt x="565" y="50"/>
                  </a:cubicBezTo>
                  <a:cubicBezTo>
                    <a:pt x="489" y="53"/>
                    <a:pt x="349" y="53"/>
                    <a:pt x="264" y="77"/>
                  </a:cubicBezTo>
                  <a:cubicBezTo>
                    <a:pt x="179" y="101"/>
                    <a:pt x="94" y="178"/>
                    <a:pt x="53" y="196"/>
                  </a:cubicBezTo>
                  <a:cubicBezTo>
                    <a:pt x="12" y="214"/>
                    <a:pt x="24" y="189"/>
                    <a:pt x="17" y="187"/>
                  </a:cubicBezTo>
                  <a:close/>
                </a:path>
              </a:pathLst>
            </a:custGeom>
            <a:solidFill>
              <a:schemeClr val="bg1"/>
            </a:solidFill>
            <a:ln w="9525">
              <a:noFill/>
              <a:round/>
              <a:headEnd/>
              <a:tailEnd/>
            </a:ln>
            <a:effectLst/>
          </p:spPr>
          <p:txBody>
            <a:bodyPr/>
            <a:lstStyle/>
            <a:p>
              <a:pPr>
                <a:defRPr/>
              </a:pPr>
              <a:endParaRPr lang="en-AU"/>
            </a:p>
          </p:txBody>
        </p:sp>
        <p:sp>
          <p:nvSpPr>
            <p:cNvPr id="13" name="Freeform 94"/>
            <p:cNvSpPr>
              <a:spLocks/>
            </p:cNvSpPr>
            <p:nvPr userDrawn="1"/>
          </p:nvSpPr>
          <p:spPr bwMode="ltGray">
            <a:xfrm>
              <a:off x="4323" y="1276"/>
              <a:ext cx="503" cy="81"/>
            </a:xfrm>
            <a:custGeom>
              <a:avLst/>
              <a:gdLst/>
              <a:ahLst/>
              <a:cxnLst>
                <a:cxn ang="0">
                  <a:pos x="0" y="0"/>
                </a:cxn>
                <a:cxn ang="0">
                  <a:pos x="64" y="37"/>
                </a:cxn>
                <a:cxn ang="0">
                  <a:pos x="311" y="18"/>
                </a:cxn>
                <a:cxn ang="0">
                  <a:pos x="530" y="37"/>
                </a:cxn>
                <a:cxn ang="0">
                  <a:pos x="512" y="73"/>
                </a:cxn>
                <a:cxn ang="0">
                  <a:pos x="293" y="55"/>
                </a:cxn>
                <a:cxn ang="0">
                  <a:pos x="37" y="91"/>
                </a:cxn>
              </a:cxnLst>
              <a:rect l="0" t="0" r="r" b="b"/>
              <a:pathLst>
                <a:path w="563" h="91">
                  <a:moveTo>
                    <a:pt x="0" y="0"/>
                  </a:moveTo>
                  <a:cubicBezTo>
                    <a:pt x="11" y="6"/>
                    <a:pt x="12" y="34"/>
                    <a:pt x="64" y="37"/>
                  </a:cubicBezTo>
                  <a:cubicBezTo>
                    <a:pt x="116" y="40"/>
                    <a:pt x="233" y="18"/>
                    <a:pt x="311" y="18"/>
                  </a:cubicBezTo>
                  <a:cubicBezTo>
                    <a:pt x="389" y="18"/>
                    <a:pt x="497" y="28"/>
                    <a:pt x="530" y="37"/>
                  </a:cubicBezTo>
                  <a:cubicBezTo>
                    <a:pt x="563" y="46"/>
                    <a:pt x="551" y="70"/>
                    <a:pt x="512" y="73"/>
                  </a:cubicBezTo>
                  <a:cubicBezTo>
                    <a:pt x="473" y="76"/>
                    <a:pt x="372" y="52"/>
                    <a:pt x="293" y="55"/>
                  </a:cubicBezTo>
                  <a:cubicBezTo>
                    <a:pt x="214" y="58"/>
                    <a:pt x="90" y="84"/>
                    <a:pt x="37" y="91"/>
                  </a:cubicBezTo>
                </a:path>
              </a:pathLst>
            </a:custGeom>
            <a:solidFill>
              <a:schemeClr val="bg1"/>
            </a:solidFill>
            <a:ln w="9525">
              <a:noFill/>
              <a:round/>
              <a:headEnd/>
              <a:tailEnd/>
            </a:ln>
            <a:effectLst/>
          </p:spPr>
          <p:txBody>
            <a:bodyPr/>
            <a:lstStyle/>
            <a:p>
              <a:pPr>
                <a:defRPr/>
              </a:pPr>
              <a:endParaRPr lang="en-AU"/>
            </a:p>
          </p:txBody>
        </p:sp>
        <p:sp>
          <p:nvSpPr>
            <p:cNvPr id="14" name="Freeform 95"/>
            <p:cNvSpPr>
              <a:spLocks/>
            </p:cNvSpPr>
            <p:nvPr userDrawn="1"/>
          </p:nvSpPr>
          <p:spPr bwMode="ltGray">
            <a:xfrm>
              <a:off x="4043" y="890"/>
              <a:ext cx="204" cy="247"/>
            </a:xfrm>
            <a:custGeom>
              <a:avLst/>
              <a:gdLst/>
              <a:ahLst/>
              <a:cxnLst>
                <a:cxn ang="0">
                  <a:pos x="0" y="276"/>
                </a:cxn>
                <a:cxn ang="0">
                  <a:pos x="156" y="38"/>
                </a:cxn>
                <a:cxn ang="0">
                  <a:pos x="211" y="47"/>
                </a:cxn>
                <a:cxn ang="0">
                  <a:pos x="52" y="268"/>
                </a:cxn>
              </a:cxnLst>
              <a:rect l="0" t="0" r="r" b="b"/>
              <a:pathLst>
                <a:path w="228" h="276">
                  <a:moveTo>
                    <a:pt x="0" y="276"/>
                  </a:moveTo>
                  <a:cubicBezTo>
                    <a:pt x="26" y="236"/>
                    <a:pt x="121" y="76"/>
                    <a:pt x="156" y="38"/>
                  </a:cubicBezTo>
                  <a:cubicBezTo>
                    <a:pt x="191" y="0"/>
                    <a:pt x="228" y="9"/>
                    <a:pt x="211" y="47"/>
                  </a:cubicBezTo>
                  <a:cubicBezTo>
                    <a:pt x="194" y="85"/>
                    <a:pt x="85" y="222"/>
                    <a:pt x="52" y="268"/>
                  </a:cubicBezTo>
                </a:path>
              </a:pathLst>
            </a:custGeom>
            <a:solidFill>
              <a:schemeClr val="bg1"/>
            </a:solidFill>
            <a:ln w="9525">
              <a:noFill/>
              <a:round/>
              <a:headEnd/>
              <a:tailEnd/>
            </a:ln>
            <a:effectLst/>
          </p:spPr>
          <p:txBody>
            <a:bodyPr/>
            <a:lstStyle/>
            <a:p>
              <a:pPr>
                <a:defRPr/>
              </a:pPr>
              <a:endParaRPr lang="en-AU"/>
            </a:p>
          </p:txBody>
        </p:sp>
        <p:sp>
          <p:nvSpPr>
            <p:cNvPr id="15" name="Freeform 96"/>
            <p:cNvSpPr>
              <a:spLocks/>
            </p:cNvSpPr>
            <p:nvPr userDrawn="1"/>
          </p:nvSpPr>
          <p:spPr bwMode="ltGray">
            <a:xfrm>
              <a:off x="3854" y="915"/>
              <a:ext cx="67" cy="287"/>
            </a:xfrm>
            <a:custGeom>
              <a:avLst/>
              <a:gdLst/>
              <a:ahLst/>
              <a:cxnLst>
                <a:cxn ang="0">
                  <a:pos x="1" y="46"/>
                </a:cxn>
                <a:cxn ang="0">
                  <a:pos x="36" y="285"/>
                </a:cxn>
                <a:cxn ang="0">
                  <a:pos x="74" y="266"/>
                </a:cxn>
                <a:cxn ang="0">
                  <a:pos x="28" y="37"/>
                </a:cxn>
                <a:cxn ang="0">
                  <a:pos x="1" y="46"/>
                </a:cxn>
              </a:cxnLst>
              <a:rect l="0" t="0" r="r" b="b"/>
              <a:pathLst>
                <a:path w="75" h="320">
                  <a:moveTo>
                    <a:pt x="1" y="46"/>
                  </a:moveTo>
                  <a:cubicBezTo>
                    <a:pt x="2" y="87"/>
                    <a:pt x="24" y="248"/>
                    <a:pt x="36" y="285"/>
                  </a:cubicBezTo>
                  <a:cubicBezTo>
                    <a:pt x="50" y="320"/>
                    <a:pt x="75" y="307"/>
                    <a:pt x="74" y="266"/>
                  </a:cubicBezTo>
                  <a:cubicBezTo>
                    <a:pt x="73" y="225"/>
                    <a:pt x="40" y="74"/>
                    <a:pt x="28" y="37"/>
                  </a:cubicBezTo>
                  <a:cubicBezTo>
                    <a:pt x="16" y="0"/>
                    <a:pt x="0" y="5"/>
                    <a:pt x="1" y="46"/>
                  </a:cubicBezTo>
                  <a:close/>
                </a:path>
              </a:pathLst>
            </a:custGeom>
            <a:solidFill>
              <a:schemeClr val="bg1"/>
            </a:solidFill>
            <a:ln w="9525">
              <a:noFill/>
              <a:round/>
              <a:headEnd/>
              <a:tailEnd/>
            </a:ln>
            <a:effectLst/>
          </p:spPr>
          <p:txBody>
            <a:bodyPr/>
            <a:lstStyle/>
            <a:p>
              <a:pPr>
                <a:defRPr/>
              </a:pPr>
              <a:endParaRPr lang="en-AU"/>
            </a:p>
          </p:txBody>
        </p:sp>
        <p:sp>
          <p:nvSpPr>
            <p:cNvPr id="16" name="Freeform 97"/>
            <p:cNvSpPr>
              <a:spLocks/>
            </p:cNvSpPr>
            <p:nvPr userDrawn="1"/>
          </p:nvSpPr>
          <p:spPr bwMode="ltGray">
            <a:xfrm>
              <a:off x="3319" y="1736"/>
              <a:ext cx="1687" cy="608"/>
            </a:xfrm>
            <a:custGeom>
              <a:avLst/>
              <a:gdLst/>
              <a:ahLst/>
              <a:cxnLst>
                <a:cxn ang="0">
                  <a:pos x="95" y="511"/>
                </a:cxn>
                <a:cxn ang="0">
                  <a:pos x="406" y="594"/>
                </a:cxn>
                <a:cxn ang="0">
                  <a:pos x="936" y="575"/>
                </a:cxn>
                <a:cxn ang="0">
                  <a:pos x="1430" y="392"/>
                </a:cxn>
                <a:cxn ang="0">
                  <a:pos x="1812" y="49"/>
                </a:cxn>
                <a:cxn ang="0">
                  <a:pos x="1858" y="95"/>
                </a:cxn>
                <a:cxn ang="0">
                  <a:pos x="1812" y="140"/>
                </a:cxn>
                <a:cxn ang="0">
                  <a:pos x="1449" y="458"/>
                </a:cxn>
                <a:cxn ang="0">
                  <a:pos x="964" y="639"/>
                </a:cxn>
                <a:cxn ang="0">
                  <a:pos x="406" y="666"/>
                </a:cxn>
                <a:cxn ang="0">
                  <a:pos x="59" y="575"/>
                </a:cxn>
                <a:cxn ang="0">
                  <a:pos x="49" y="548"/>
                </a:cxn>
              </a:cxnLst>
              <a:rect l="0" t="0" r="r" b="b"/>
              <a:pathLst>
                <a:path w="1883" h="677">
                  <a:moveTo>
                    <a:pt x="95" y="511"/>
                  </a:moveTo>
                  <a:cubicBezTo>
                    <a:pt x="145" y="525"/>
                    <a:pt x="266" y="583"/>
                    <a:pt x="406" y="594"/>
                  </a:cubicBezTo>
                  <a:cubicBezTo>
                    <a:pt x="546" y="605"/>
                    <a:pt x="765" y="609"/>
                    <a:pt x="936" y="575"/>
                  </a:cubicBezTo>
                  <a:cubicBezTo>
                    <a:pt x="1107" y="541"/>
                    <a:pt x="1284" y="480"/>
                    <a:pt x="1430" y="392"/>
                  </a:cubicBezTo>
                  <a:cubicBezTo>
                    <a:pt x="1576" y="304"/>
                    <a:pt x="1741" y="98"/>
                    <a:pt x="1812" y="49"/>
                  </a:cubicBezTo>
                  <a:cubicBezTo>
                    <a:pt x="1883" y="0"/>
                    <a:pt x="1858" y="80"/>
                    <a:pt x="1858" y="95"/>
                  </a:cubicBezTo>
                  <a:cubicBezTo>
                    <a:pt x="1858" y="110"/>
                    <a:pt x="1880" y="79"/>
                    <a:pt x="1812" y="140"/>
                  </a:cubicBezTo>
                  <a:cubicBezTo>
                    <a:pt x="1744" y="201"/>
                    <a:pt x="1590" y="375"/>
                    <a:pt x="1449" y="458"/>
                  </a:cubicBezTo>
                  <a:cubicBezTo>
                    <a:pt x="1308" y="541"/>
                    <a:pt x="1138" y="604"/>
                    <a:pt x="964" y="639"/>
                  </a:cubicBezTo>
                  <a:cubicBezTo>
                    <a:pt x="790" y="674"/>
                    <a:pt x="557" y="677"/>
                    <a:pt x="406" y="666"/>
                  </a:cubicBezTo>
                  <a:cubicBezTo>
                    <a:pt x="255" y="655"/>
                    <a:pt x="118" y="595"/>
                    <a:pt x="59" y="575"/>
                  </a:cubicBezTo>
                  <a:cubicBezTo>
                    <a:pt x="0" y="555"/>
                    <a:pt x="51" y="554"/>
                    <a:pt x="49" y="548"/>
                  </a:cubicBezTo>
                </a:path>
              </a:pathLst>
            </a:custGeom>
            <a:solidFill>
              <a:schemeClr val="bg1"/>
            </a:solidFill>
            <a:ln w="9525">
              <a:noFill/>
              <a:round/>
              <a:headEnd/>
              <a:tailEnd/>
            </a:ln>
            <a:effectLst/>
          </p:spPr>
          <p:txBody>
            <a:bodyPr/>
            <a:lstStyle/>
            <a:p>
              <a:pPr>
                <a:defRPr/>
              </a:pPr>
              <a:endParaRPr lang="en-AU"/>
            </a:p>
          </p:txBody>
        </p:sp>
        <p:sp>
          <p:nvSpPr>
            <p:cNvPr id="17" name="Freeform 98"/>
            <p:cNvSpPr>
              <a:spLocks/>
            </p:cNvSpPr>
            <p:nvPr userDrawn="1"/>
          </p:nvSpPr>
          <p:spPr bwMode="ltGray">
            <a:xfrm>
              <a:off x="2897" y="1874"/>
              <a:ext cx="2577" cy="1099"/>
            </a:xfrm>
            <a:custGeom>
              <a:avLst/>
              <a:gdLst/>
              <a:ahLst/>
              <a:cxnLst>
                <a:cxn ang="0">
                  <a:pos x="53" y="779"/>
                </a:cxn>
                <a:cxn ang="0">
                  <a:pos x="62" y="788"/>
                </a:cxn>
                <a:cxn ang="0">
                  <a:pos x="428" y="1062"/>
                </a:cxn>
                <a:cxn ang="0">
                  <a:pos x="931" y="1153"/>
                </a:cxn>
                <a:cxn ang="0">
                  <a:pos x="1534" y="1126"/>
                </a:cxn>
                <a:cxn ang="0">
                  <a:pos x="2147" y="907"/>
                </a:cxn>
                <a:cxn ang="0">
                  <a:pos x="2600" y="532"/>
                </a:cxn>
                <a:cxn ang="0">
                  <a:pos x="2833" y="65"/>
                </a:cxn>
                <a:cxn ang="0">
                  <a:pos x="2860" y="139"/>
                </a:cxn>
                <a:cxn ang="0">
                  <a:pos x="2787" y="340"/>
                </a:cxn>
                <a:cxn ang="0">
                  <a:pos x="2600" y="622"/>
                </a:cxn>
                <a:cxn ang="0">
                  <a:pos x="2146" y="985"/>
                </a:cxn>
                <a:cxn ang="0">
                  <a:pos x="1553" y="1181"/>
                </a:cxn>
                <a:cxn ang="0">
                  <a:pos x="949" y="1217"/>
                </a:cxn>
                <a:cxn ang="0">
                  <a:pos x="437" y="1126"/>
                </a:cxn>
                <a:cxn ang="0">
                  <a:pos x="145" y="943"/>
                </a:cxn>
                <a:cxn ang="0">
                  <a:pos x="53" y="779"/>
                </a:cxn>
              </a:cxnLst>
              <a:rect l="0" t="0" r="r" b="b"/>
              <a:pathLst>
                <a:path w="2876" h="1226">
                  <a:moveTo>
                    <a:pt x="53" y="779"/>
                  </a:moveTo>
                  <a:cubicBezTo>
                    <a:pt x="1" y="724"/>
                    <a:pt x="0" y="741"/>
                    <a:pt x="62" y="788"/>
                  </a:cubicBezTo>
                  <a:cubicBezTo>
                    <a:pt x="124" y="835"/>
                    <a:pt x="283" y="1001"/>
                    <a:pt x="428" y="1062"/>
                  </a:cubicBezTo>
                  <a:cubicBezTo>
                    <a:pt x="573" y="1123"/>
                    <a:pt x="747" y="1142"/>
                    <a:pt x="931" y="1153"/>
                  </a:cubicBezTo>
                  <a:cubicBezTo>
                    <a:pt x="1115" y="1164"/>
                    <a:pt x="1331" y="1167"/>
                    <a:pt x="1534" y="1126"/>
                  </a:cubicBezTo>
                  <a:cubicBezTo>
                    <a:pt x="1737" y="1085"/>
                    <a:pt x="1969" y="1006"/>
                    <a:pt x="2147" y="907"/>
                  </a:cubicBezTo>
                  <a:cubicBezTo>
                    <a:pt x="2325" y="808"/>
                    <a:pt x="2486" y="672"/>
                    <a:pt x="2600" y="532"/>
                  </a:cubicBezTo>
                  <a:cubicBezTo>
                    <a:pt x="2714" y="392"/>
                    <a:pt x="2790" y="130"/>
                    <a:pt x="2833" y="65"/>
                  </a:cubicBezTo>
                  <a:cubicBezTo>
                    <a:pt x="2876" y="0"/>
                    <a:pt x="2868" y="93"/>
                    <a:pt x="2860" y="139"/>
                  </a:cubicBezTo>
                  <a:cubicBezTo>
                    <a:pt x="2852" y="185"/>
                    <a:pt x="2830" y="260"/>
                    <a:pt x="2787" y="340"/>
                  </a:cubicBezTo>
                  <a:cubicBezTo>
                    <a:pt x="2744" y="420"/>
                    <a:pt x="2707" y="515"/>
                    <a:pt x="2600" y="622"/>
                  </a:cubicBezTo>
                  <a:cubicBezTo>
                    <a:pt x="2493" y="729"/>
                    <a:pt x="2320" y="892"/>
                    <a:pt x="2146" y="985"/>
                  </a:cubicBezTo>
                  <a:cubicBezTo>
                    <a:pt x="1972" y="1078"/>
                    <a:pt x="1752" y="1142"/>
                    <a:pt x="1553" y="1181"/>
                  </a:cubicBezTo>
                  <a:cubicBezTo>
                    <a:pt x="1354" y="1220"/>
                    <a:pt x="1135" y="1226"/>
                    <a:pt x="949" y="1217"/>
                  </a:cubicBezTo>
                  <a:cubicBezTo>
                    <a:pt x="763" y="1208"/>
                    <a:pt x="571" y="1172"/>
                    <a:pt x="437" y="1126"/>
                  </a:cubicBezTo>
                  <a:cubicBezTo>
                    <a:pt x="303" y="1080"/>
                    <a:pt x="209" y="1001"/>
                    <a:pt x="145" y="943"/>
                  </a:cubicBezTo>
                  <a:cubicBezTo>
                    <a:pt x="81" y="885"/>
                    <a:pt x="72" y="813"/>
                    <a:pt x="53" y="779"/>
                  </a:cubicBezTo>
                  <a:close/>
                </a:path>
              </a:pathLst>
            </a:custGeom>
            <a:solidFill>
              <a:schemeClr val="bg1"/>
            </a:solidFill>
            <a:ln w="9525">
              <a:noFill/>
              <a:round/>
              <a:headEnd/>
              <a:tailEnd/>
            </a:ln>
            <a:effectLst/>
          </p:spPr>
          <p:txBody>
            <a:bodyPr/>
            <a:lstStyle/>
            <a:p>
              <a:pPr>
                <a:defRPr/>
              </a:pPr>
              <a:endParaRPr lang="en-AU"/>
            </a:p>
          </p:txBody>
        </p:sp>
        <p:sp>
          <p:nvSpPr>
            <p:cNvPr id="18" name="Freeform 99"/>
            <p:cNvSpPr>
              <a:spLocks/>
            </p:cNvSpPr>
            <p:nvPr userDrawn="1"/>
          </p:nvSpPr>
          <p:spPr bwMode="ltGray">
            <a:xfrm>
              <a:off x="3473" y="2703"/>
              <a:ext cx="1960" cy="706"/>
            </a:xfrm>
            <a:custGeom>
              <a:avLst/>
              <a:gdLst/>
              <a:ahLst/>
              <a:cxnLst>
                <a:cxn ang="0">
                  <a:pos x="7" y="650"/>
                </a:cxn>
                <a:cxn ang="0">
                  <a:pos x="143" y="695"/>
                </a:cxn>
                <a:cxn ang="0">
                  <a:pos x="572" y="722"/>
                </a:cxn>
                <a:cxn ang="0">
                  <a:pos x="993" y="676"/>
                </a:cxn>
                <a:cxn ang="0">
                  <a:pos x="1532" y="484"/>
                </a:cxn>
                <a:cxn ang="0">
                  <a:pos x="1925" y="219"/>
                </a:cxn>
                <a:cxn ang="0">
                  <a:pos x="2163" y="9"/>
                </a:cxn>
                <a:cxn ang="0">
                  <a:pos x="2081" y="164"/>
                </a:cxn>
                <a:cxn ang="0">
                  <a:pos x="1898" y="320"/>
                </a:cxn>
                <a:cxn ang="0">
                  <a:pos x="1514" y="558"/>
                </a:cxn>
                <a:cxn ang="0">
                  <a:pos x="1039" y="731"/>
                </a:cxn>
                <a:cxn ang="0">
                  <a:pos x="591" y="786"/>
                </a:cxn>
                <a:cxn ang="0">
                  <a:pos x="98" y="741"/>
                </a:cxn>
                <a:cxn ang="0">
                  <a:pos x="7" y="650"/>
                </a:cxn>
              </a:cxnLst>
              <a:rect l="0" t="0" r="r" b="b"/>
              <a:pathLst>
                <a:path w="2189" h="788">
                  <a:moveTo>
                    <a:pt x="7" y="650"/>
                  </a:moveTo>
                  <a:cubicBezTo>
                    <a:pt x="14" y="642"/>
                    <a:pt x="49" y="683"/>
                    <a:pt x="143" y="695"/>
                  </a:cubicBezTo>
                  <a:cubicBezTo>
                    <a:pt x="237" y="707"/>
                    <a:pt x="430" y="725"/>
                    <a:pt x="572" y="722"/>
                  </a:cubicBezTo>
                  <a:cubicBezTo>
                    <a:pt x="714" y="719"/>
                    <a:pt x="833" y="716"/>
                    <a:pt x="993" y="676"/>
                  </a:cubicBezTo>
                  <a:cubicBezTo>
                    <a:pt x="1153" y="636"/>
                    <a:pt x="1377" y="560"/>
                    <a:pt x="1532" y="484"/>
                  </a:cubicBezTo>
                  <a:cubicBezTo>
                    <a:pt x="1687" y="408"/>
                    <a:pt x="1820" y="298"/>
                    <a:pt x="1925" y="219"/>
                  </a:cubicBezTo>
                  <a:cubicBezTo>
                    <a:pt x="2030" y="140"/>
                    <a:pt x="2137" y="18"/>
                    <a:pt x="2163" y="9"/>
                  </a:cubicBezTo>
                  <a:cubicBezTo>
                    <a:pt x="2189" y="0"/>
                    <a:pt x="2125" y="112"/>
                    <a:pt x="2081" y="164"/>
                  </a:cubicBezTo>
                  <a:cubicBezTo>
                    <a:pt x="2037" y="216"/>
                    <a:pt x="1992" y="254"/>
                    <a:pt x="1898" y="320"/>
                  </a:cubicBezTo>
                  <a:cubicBezTo>
                    <a:pt x="1804" y="386"/>
                    <a:pt x="1657" y="489"/>
                    <a:pt x="1514" y="558"/>
                  </a:cubicBezTo>
                  <a:cubicBezTo>
                    <a:pt x="1371" y="627"/>
                    <a:pt x="1193" y="693"/>
                    <a:pt x="1039" y="731"/>
                  </a:cubicBezTo>
                  <a:cubicBezTo>
                    <a:pt x="885" y="769"/>
                    <a:pt x="748" y="784"/>
                    <a:pt x="591" y="786"/>
                  </a:cubicBezTo>
                  <a:cubicBezTo>
                    <a:pt x="434" y="788"/>
                    <a:pt x="195" y="764"/>
                    <a:pt x="98" y="741"/>
                  </a:cubicBezTo>
                  <a:cubicBezTo>
                    <a:pt x="1" y="718"/>
                    <a:pt x="0" y="658"/>
                    <a:pt x="7" y="650"/>
                  </a:cubicBezTo>
                  <a:close/>
                </a:path>
              </a:pathLst>
            </a:custGeom>
            <a:solidFill>
              <a:schemeClr val="bg1"/>
            </a:solidFill>
            <a:ln w="9525">
              <a:noFill/>
              <a:round/>
              <a:headEnd/>
              <a:tailEnd/>
            </a:ln>
            <a:effectLst/>
          </p:spPr>
          <p:txBody>
            <a:bodyPr/>
            <a:lstStyle/>
            <a:p>
              <a:pPr>
                <a:defRPr/>
              </a:pPr>
              <a:endParaRPr lang="en-AU"/>
            </a:p>
          </p:txBody>
        </p:sp>
        <p:sp>
          <p:nvSpPr>
            <p:cNvPr id="19" name="Freeform 100"/>
            <p:cNvSpPr>
              <a:spLocks/>
            </p:cNvSpPr>
            <p:nvPr userDrawn="1"/>
          </p:nvSpPr>
          <p:spPr bwMode="ltGray">
            <a:xfrm>
              <a:off x="4198" y="1089"/>
              <a:ext cx="1273" cy="1016"/>
            </a:xfrm>
            <a:custGeom>
              <a:avLst/>
              <a:gdLst/>
              <a:ahLst/>
              <a:cxnLst>
                <a:cxn ang="0">
                  <a:pos x="287" y="318"/>
                </a:cxn>
                <a:cxn ang="0">
                  <a:pos x="259" y="294"/>
                </a:cxn>
                <a:cxn ang="0">
                  <a:pos x="214" y="384"/>
                </a:cxn>
                <a:cxn ang="0">
                  <a:pos x="121" y="423"/>
                </a:cxn>
                <a:cxn ang="0">
                  <a:pos x="79" y="387"/>
                </a:cxn>
                <a:cxn ang="0">
                  <a:pos x="46" y="420"/>
                </a:cxn>
                <a:cxn ang="0">
                  <a:pos x="15" y="454"/>
                </a:cxn>
                <a:cxn ang="0">
                  <a:pos x="151" y="454"/>
                </a:cxn>
                <a:cxn ang="0">
                  <a:pos x="46" y="561"/>
                </a:cxn>
                <a:cxn ang="0">
                  <a:pos x="7" y="654"/>
                </a:cxn>
                <a:cxn ang="0">
                  <a:pos x="46" y="753"/>
                </a:cxn>
                <a:cxn ang="0">
                  <a:pos x="85" y="795"/>
                </a:cxn>
                <a:cxn ang="0">
                  <a:pos x="16" y="822"/>
                </a:cxn>
                <a:cxn ang="0">
                  <a:pos x="196" y="801"/>
                </a:cxn>
                <a:cxn ang="0">
                  <a:pos x="82" y="1068"/>
                </a:cxn>
                <a:cxn ang="0">
                  <a:pos x="118" y="1101"/>
                </a:cxn>
                <a:cxn ang="0">
                  <a:pos x="241" y="862"/>
                </a:cxn>
                <a:cxn ang="0">
                  <a:pos x="295" y="816"/>
                </a:cxn>
                <a:cxn ang="0">
                  <a:pos x="250" y="732"/>
                </a:cxn>
                <a:cxn ang="0">
                  <a:pos x="287" y="771"/>
                </a:cxn>
                <a:cxn ang="0">
                  <a:pos x="610" y="696"/>
                </a:cxn>
                <a:cxn ang="0">
                  <a:pos x="820" y="810"/>
                </a:cxn>
                <a:cxn ang="0">
                  <a:pos x="967" y="998"/>
                </a:cxn>
                <a:cxn ang="0">
                  <a:pos x="997" y="963"/>
                </a:cxn>
                <a:cxn ang="0">
                  <a:pos x="1348" y="1029"/>
                </a:cxn>
                <a:cxn ang="0">
                  <a:pos x="1300" y="960"/>
                </a:cxn>
                <a:cxn ang="0">
                  <a:pos x="1336" y="785"/>
                </a:cxn>
                <a:cxn ang="0">
                  <a:pos x="1162" y="456"/>
                </a:cxn>
                <a:cxn ang="0">
                  <a:pos x="1007" y="227"/>
                </a:cxn>
                <a:cxn ang="0">
                  <a:pos x="860" y="99"/>
                </a:cxn>
                <a:cxn ang="0">
                  <a:pos x="664" y="0"/>
                </a:cxn>
                <a:cxn ang="0">
                  <a:pos x="695" y="91"/>
                </a:cxn>
                <a:cxn ang="0">
                  <a:pos x="520" y="15"/>
                </a:cxn>
                <a:cxn ang="0">
                  <a:pos x="469" y="93"/>
                </a:cxn>
                <a:cxn ang="0">
                  <a:pos x="430" y="189"/>
                </a:cxn>
                <a:cxn ang="0">
                  <a:pos x="712" y="234"/>
                </a:cxn>
                <a:cxn ang="0">
                  <a:pos x="634" y="342"/>
                </a:cxn>
                <a:cxn ang="0">
                  <a:pos x="565" y="363"/>
                </a:cxn>
                <a:cxn ang="0">
                  <a:pos x="423" y="318"/>
                </a:cxn>
                <a:cxn ang="0">
                  <a:pos x="283" y="234"/>
                </a:cxn>
              </a:cxnLst>
              <a:rect l="0" t="0" r="r" b="b"/>
              <a:pathLst>
                <a:path w="1421" h="1134">
                  <a:moveTo>
                    <a:pt x="287" y="273"/>
                  </a:moveTo>
                  <a:lnTo>
                    <a:pt x="287" y="318"/>
                  </a:lnTo>
                  <a:lnTo>
                    <a:pt x="253" y="336"/>
                  </a:lnTo>
                  <a:lnTo>
                    <a:pt x="259" y="294"/>
                  </a:lnTo>
                  <a:lnTo>
                    <a:pt x="223" y="318"/>
                  </a:lnTo>
                  <a:lnTo>
                    <a:pt x="214" y="384"/>
                  </a:lnTo>
                  <a:lnTo>
                    <a:pt x="154" y="396"/>
                  </a:lnTo>
                  <a:lnTo>
                    <a:pt x="121" y="423"/>
                  </a:lnTo>
                  <a:lnTo>
                    <a:pt x="85" y="423"/>
                  </a:lnTo>
                  <a:lnTo>
                    <a:pt x="79" y="387"/>
                  </a:lnTo>
                  <a:lnTo>
                    <a:pt x="46" y="387"/>
                  </a:lnTo>
                  <a:lnTo>
                    <a:pt x="46" y="420"/>
                  </a:lnTo>
                  <a:lnTo>
                    <a:pt x="13" y="426"/>
                  </a:lnTo>
                  <a:lnTo>
                    <a:pt x="15" y="454"/>
                  </a:lnTo>
                  <a:lnTo>
                    <a:pt x="60" y="454"/>
                  </a:lnTo>
                  <a:lnTo>
                    <a:pt x="151" y="454"/>
                  </a:lnTo>
                  <a:lnTo>
                    <a:pt x="105" y="545"/>
                  </a:lnTo>
                  <a:lnTo>
                    <a:pt x="46" y="561"/>
                  </a:lnTo>
                  <a:cubicBezTo>
                    <a:pt x="30" y="571"/>
                    <a:pt x="16" y="588"/>
                    <a:pt x="10" y="603"/>
                  </a:cubicBezTo>
                  <a:cubicBezTo>
                    <a:pt x="4" y="618"/>
                    <a:pt x="0" y="639"/>
                    <a:pt x="7" y="654"/>
                  </a:cubicBezTo>
                  <a:lnTo>
                    <a:pt x="49" y="693"/>
                  </a:lnTo>
                  <a:lnTo>
                    <a:pt x="46" y="753"/>
                  </a:lnTo>
                  <a:lnTo>
                    <a:pt x="76" y="762"/>
                  </a:lnTo>
                  <a:lnTo>
                    <a:pt x="85" y="795"/>
                  </a:lnTo>
                  <a:lnTo>
                    <a:pt x="46" y="792"/>
                  </a:lnTo>
                  <a:lnTo>
                    <a:pt x="16" y="822"/>
                  </a:lnTo>
                  <a:lnTo>
                    <a:pt x="121" y="837"/>
                  </a:lnTo>
                  <a:lnTo>
                    <a:pt x="196" y="801"/>
                  </a:lnTo>
                  <a:lnTo>
                    <a:pt x="166" y="975"/>
                  </a:lnTo>
                  <a:lnTo>
                    <a:pt x="82" y="1068"/>
                  </a:lnTo>
                  <a:cubicBezTo>
                    <a:pt x="65" y="1093"/>
                    <a:pt x="49" y="1116"/>
                    <a:pt x="67" y="1125"/>
                  </a:cubicBezTo>
                  <a:cubicBezTo>
                    <a:pt x="85" y="1134"/>
                    <a:pt x="101" y="1124"/>
                    <a:pt x="118" y="1101"/>
                  </a:cubicBezTo>
                  <a:lnTo>
                    <a:pt x="193" y="957"/>
                  </a:lnTo>
                  <a:lnTo>
                    <a:pt x="241" y="862"/>
                  </a:lnTo>
                  <a:lnTo>
                    <a:pt x="287" y="862"/>
                  </a:lnTo>
                  <a:lnTo>
                    <a:pt x="295" y="816"/>
                  </a:lnTo>
                  <a:lnTo>
                    <a:pt x="256" y="792"/>
                  </a:lnTo>
                  <a:lnTo>
                    <a:pt x="250" y="732"/>
                  </a:lnTo>
                  <a:lnTo>
                    <a:pt x="287" y="726"/>
                  </a:lnTo>
                  <a:lnTo>
                    <a:pt x="287" y="771"/>
                  </a:lnTo>
                  <a:lnTo>
                    <a:pt x="400" y="696"/>
                  </a:lnTo>
                  <a:cubicBezTo>
                    <a:pt x="454" y="684"/>
                    <a:pt x="550" y="687"/>
                    <a:pt x="610" y="696"/>
                  </a:cubicBezTo>
                  <a:cubicBezTo>
                    <a:pt x="670" y="705"/>
                    <a:pt x="728" y="734"/>
                    <a:pt x="763" y="753"/>
                  </a:cubicBezTo>
                  <a:cubicBezTo>
                    <a:pt x="798" y="772"/>
                    <a:pt x="801" y="784"/>
                    <a:pt x="820" y="810"/>
                  </a:cubicBezTo>
                  <a:lnTo>
                    <a:pt x="877" y="908"/>
                  </a:lnTo>
                  <a:lnTo>
                    <a:pt x="967" y="998"/>
                  </a:lnTo>
                  <a:lnTo>
                    <a:pt x="925" y="906"/>
                  </a:lnTo>
                  <a:cubicBezTo>
                    <a:pt x="930" y="900"/>
                    <a:pt x="904" y="939"/>
                    <a:pt x="997" y="963"/>
                  </a:cubicBezTo>
                  <a:cubicBezTo>
                    <a:pt x="1090" y="987"/>
                    <a:pt x="1170" y="1000"/>
                    <a:pt x="1228" y="1011"/>
                  </a:cubicBezTo>
                  <a:lnTo>
                    <a:pt x="1348" y="1029"/>
                  </a:lnTo>
                  <a:lnTo>
                    <a:pt x="1375" y="998"/>
                  </a:lnTo>
                  <a:lnTo>
                    <a:pt x="1300" y="960"/>
                  </a:lnTo>
                  <a:lnTo>
                    <a:pt x="1421" y="953"/>
                  </a:lnTo>
                  <a:lnTo>
                    <a:pt x="1336" y="785"/>
                  </a:lnTo>
                  <a:cubicBezTo>
                    <a:pt x="1307" y="722"/>
                    <a:pt x="1273" y="630"/>
                    <a:pt x="1244" y="575"/>
                  </a:cubicBezTo>
                  <a:cubicBezTo>
                    <a:pt x="1166" y="463"/>
                    <a:pt x="1188" y="486"/>
                    <a:pt x="1162" y="456"/>
                  </a:cubicBezTo>
                  <a:lnTo>
                    <a:pt x="1107" y="383"/>
                  </a:lnTo>
                  <a:lnTo>
                    <a:pt x="1007" y="227"/>
                  </a:lnTo>
                  <a:lnTo>
                    <a:pt x="924" y="154"/>
                  </a:lnTo>
                  <a:lnTo>
                    <a:pt x="860" y="99"/>
                  </a:lnTo>
                  <a:lnTo>
                    <a:pt x="709" y="0"/>
                  </a:lnTo>
                  <a:lnTo>
                    <a:pt x="664" y="0"/>
                  </a:lnTo>
                  <a:lnTo>
                    <a:pt x="730" y="81"/>
                  </a:lnTo>
                  <a:lnTo>
                    <a:pt x="695" y="91"/>
                  </a:lnTo>
                  <a:lnTo>
                    <a:pt x="634" y="24"/>
                  </a:lnTo>
                  <a:lnTo>
                    <a:pt x="520" y="15"/>
                  </a:lnTo>
                  <a:lnTo>
                    <a:pt x="493" y="51"/>
                  </a:lnTo>
                  <a:lnTo>
                    <a:pt x="469" y="93"/>
                  </a:lnTo>
                  <a:lnTo>
                    <a:pt x="436" y="153"/>
                  </a:lnTo>
                  <a:lnTo>
                    <a:pt x="430" y="189"/>
                  </a:lnTo>
                  <a:lnTo>
                    <a:pt x="706" y="186"/>
                  </a:lnTo>
                  <a:lnTo>
                    <a:pt x="712" y="234"/>
                  </a:lnTo>
                  <a:lnTo>
                    <a:pt x="628" y="291"/>
                  </a:lnTo>
                  <a:lnTo>
                    <a:pt x="634" y="342"/>
                  </a:lnTo>
                  <a:lnTo>
                    <a:pt x="574" y="399"/>
                  </a:lnTo>
                  <a:lnTo>
                    <a:pt x="565" y="363"/>
                  </a:lnTo>
                  <a:lnTo>
                    <a:pt x="505" y="366"/>
                  </a:lnTo>
                  <a:cubicBezTo>
                    <a:pt x="481" y="359"/>
                    <a:pt x="448" y="339"/>
                    <a:pt x="423" y="318"/>
                  </a:cubicBezTo>
                  <a:lnTo>
                    <a:pt x="355" y="243"/>
                  </a:lnTo>
                  <a:lnTo>
                    <a:pt x="283" y="234"/>
                  </a:lnTo>
                  <a:lnTo>
                    <a:pt x="287" y="318"/>
                  </a:lnTo>
                </a:path>
              </a:pathLst>
            </a:custGeom>
            <a:solidFill>
              <a:schemeClr val="bg1"/>
            </a:solidFill>
            <a:ln w="9525">
              <a:noFill/>
              <a:round/>
              <a:headEnd/>
              <a:tailEnd/>
            </a:ln>
            <a:effectLst/>
          </p:spPr>
          <p:txBody>
            <a:bodyPr/>
            <a:lstStyle/>
            <a:p>
              <a:pPr>
                <a:defRPr/>
              </a:pPr>
              <a:endParaRPr lang="en-AU"/>
            </a:p>
          </p:txBody>
        </p:sp>
        <p:sp>
          <p:nvSpPr>
            <p:cNvPr id="20" name="Freeform 101"/>
            <p:cNvSpPr>
              <a:spLocks/>
            </p:cNvSpPr>
            <p:nvPr userDrawn="1"/>
          </p:nvSpPr>
          <p:spPr bwMode="ltGray">
            <a:xfrm>
              <a:off x="4408" y="1097"/>
              <a:ext cx="209" cy="188"/>
            </a:xfrm>
            <a:custGeom>
              <a:avLst/>
              <a:gdLst/>
              <a:ahLst/>
              <a:cxnLst>
                <a:cxn ang="0">
                  <a:pos x="18" y="177"/>
                </a:cxn>
                <a:cxn ang="0">
                  <a:pos x="0" y="201"/>
                </a:cxn>
                <a:cxn ang="0">
                  <a:pos x="78" y="210"/>
                </a:cxn>
                <a:cxn ang="0">
                  <a:pos x="132" y="204"/>
                </a:cxn>
                <a:cxn ang="0">
                  <a:pos x="147" y="183"/>
                </a:cxn>
                <a:cxn ang="0">
                  <a:pos x="153" y="111"/>
                </a:cxn>
                <a:cxn ang="0">
                  <a:pos x="233" y="82"/>
                </a:cxn>
                <a:cxn ang="0">
                  <a:pos x="159" y="0"/>
                </a:cxn>
                <a:cxn ang="0">
                  <a:pos x="165" y="48"/>
                </a:cxn>
                <a:cxn ang="0">
                  <a:pos x="123" y="57"/>
                </a:cxn>
                <a:cxn ang="0">
                  <a:pos x="117" y="87"/>
                </a:cxn>
                <a:cxn ang="0">
                  <a:pos x="54" y="78"/>
                </a:cxn>
                <a:cxn ang="0">
                  <a:pos x="57" y="159"/>
                </a:cxn>
                <a:cxn ang="0">
                  <a:pos x="18" y="177"/>
                </a:cxn>
              </a:cxnLst>
              <a:rect l="0" t="0" r="r" b="b"/>
              <a:pathLst>
                <a:path w="233" h="210">
                  <a:moveTo>
                    <a:pt x="18" y="177"/>
                  </a:moveTo>
                  <a:lnTo>
                    <a:pt x="0" y="201"/>
                  </a:lnTo>
                  <a:lnTo>
                    <a:pt x="78" y="210"/>
                  </a:lnTo>
                  <a:lnTo>
                    <a:pt x="132" y="204"/>
                  </a:lnTo>
                  <a:lnTo>
                    <a:pt x="147" y="183"/>
                  </a:lnTo>
                  <a:lnTo>
                    <a:pt x="153" y="111"/>
                  </a:lnTo>
                  <a:lnTo>
                    <a:pt x="233" y="82"/>
                  </a:lnTo>
                  <a:lnTo>
                    <a:pt x="159" y="0"/>
                  </a:lnTo>
                  <a:lnTo>
                    <a:pt x="165" y="48"/>
                  </a:lnTo>
                  <a:lnTo>
                    <a:pt x="123" y="57"/>
                  </a:lnTo>
                  <a:lnTo>
                    <a:pt x="117" y="87"/>
                  </a:lnTo>
                  <a:cubicBezTo>
                    <a:pt x="78" y="99"/>
                    <a:pt x="61" y="65"/>
                    <a:pt x="54" y="78"/>
                  </a:cubicBezTo>
                  <a:lnTo>
                    <a:pt x="57" y="159"/>
                  </a:lnTo>
                  <a:lnTo>
                    <a:pt x="18" y="177"/>
                  </a:lnTo>
                  <a:close/>
                </a:path>
              </a:pathLst>
            </a:custGeom>
            <a:solidFill>
              <a:schemeClr val="bg1"/>
            </a:solidFill>
            <a:ln w="9525">
              <a:noFill/>
              <a:round/>
              <a:headEnd/>
              <a:tailEnd/>
            </a:ln>
            <a:effectLst/>
          </p:spPr>
          <p:txBody>
            <a:bodyPr/>
            <a:lstStyle/>
            <a:p>
              <a:pPr>
                <a:defRPr/>
              </a:pPr>
              <a:endParaRPr lang="en-AU"/>
            </a:p>
          </p:txBody>
        </p:sp>
        <p:sp>
          <p:nvSpPr>
            <p:cNvPr id="21" name="Freeform 102"/>
            <p:cNvSpPr>
              <a:spLocks/>
            </p:cNvSpPr>
            <p:nvPr userDrawn="1"/>
          </p:nvSpPr>
          <p:spPr bwMode="ltGray">
            <a:xfrm>
              <a:off x="4043" y="1045"/>
              <a:ext cx="451" cy="347"/>
            </a:xfrm>
            <a:custGeom>
              <a:avLst/>
              <a:gdLst/>
              <a:ahLst/>
              <a:cxnLst>
                <a:cxn ang="0">
                  <a:pos x="97" y="367"/>
                </a:cxn>
                <a:cxn ang="0">
                  <a:pos x="142" y="367"/>
                </a:cxn>
                <a:cxn ang="0">
                  <a:pos x="231" y="337"/>
                </a:cxn>
                <a:cxn ang="0">
                  <a:pos x="261" y="337"/>
                </a:cxn>
                <a:cxn ang="0">
                  <a:pos x="303" y="340"/>
                </a:cxn>
                <a:cxn ang="0">
                  <a:pos x="324" y="367"/>
                </a:cxn>
                <a:cxn ang="0">
                  <a:pos x="324" y="322"/>
                </a:cxn>
                <a:cxn ang="0">
                  <a:pos x="369" y="276"/>
                </a:cxn>
                <a:cxn ang="0">
                  <a:pos x="414" y="276"/>
                </a:cxn>
                <a:cxn ang="0">
                  <a:pos x="324" y="231"/>
                </a:cxn>
                <a:cxn ang="0">
                  <a:pos x="291" y="277"/>
                </a:cxn>
                <a:cxn ang="0">
                  <a:pos x="188" y="276"/>
                </a:cxn>
                <a:cxn ang="0">
                  <a:pos x="233" y="231"/>
                </a:cxn>
                <a:cxn ang="0">
                  <a:pos x="233" y="185"/>
                </a:cxn>
                <a:cxn ang="0">
                  <a:pos x="278" y="185"/>
                </a:cxn>
                <a:cxn ang="0">
                  <a:pos x="321" y="163"/>
                </a:cxn>
                <a:cxn ang="0">
                  <a:pos x="393" y="202"/>
                </a:cxn>
                <a:cxn ang="0">
                  <a:pos x="438" y="160"/>
                </a:cxn>
                <a:cxn ang="0">
                  <a:pos x="462" y="106"/>
                </a:cxn>
                <a:cxn ang="0">
                  <a:pos x="456" y="82"/>
                </a:cxn>
                <a:cxn ang="0">
                  <a:pos x="504" y="67"/>
                </a:cxn>
                <a:cxn ang="0">
                  <a:pos x="501" y="34"/>
                </a:cxn>
                <a:cxn ang="0">
                  <a:pos x="465" y="10"/>
                </a:cxn>
                <a:cxn ang="0">
                  <a:pos x="354" y="10"/>
                </a:cxn>
                <a:cxn ang="0">
                  <a:pos x="222" y="73"/>
                </a:cxn>
                <a:cxn ang="0">
                  <a:pos x="195" y="103"/>
                </a:cxn>
                <a:cxn ang="0">
                  <a:pos x="147" y="106"/>
                </a:cxn>
                <a:cxn ang="0">
                  <a:pos x="81" y="130"/>
                </a:cxn>
                <a:cxn ang="0">
                  <a:pos x="66" y="148"/>
                </a:cxn>
                <a:cxn ang="0">
                  <a:pos x="52" y="185"/>
                </a:cxn>
                <a:cxn ang="0">
                  <a:pos x="52" y="231"/>
                </a:cxn>
                <a:cxn ang="0">
                  <a:pos x="15" y="241"/>
                </a:cxn>
                <a:cxn ang="0">
                  <a:pos x="15" y="340"/>
                </a:cxn>
                <a:cxn ang="0">
                  <a:pos x="54" y="340"/>
                </a:cxn>
                <a:cxn ang="0">
                  <a:pos x="60" y="298"/>
                </a:cxn>
                <a:cxn ang="0">
                  <a:pos x="147" y="301"/>
                </a:cxn>
                <a:cxn ang="0">
                  <a:pos x="132" y="331"/>
                </a:cxn>
                <a:cxn ang="0">
                  <a:pos x="87" y="337"/>
                </a:cxn>
                <a:cxn ang="0">
                  <a:pos x="97" y="367"/>
                </a:cxn>
              </a:cxnLst>
              <a:rect l="0" t="0" r="r" b="b"/>
              <a:pathLst>
                <a:path w="504" h="388">
                  <a:moveTo>
                    <a:pt x="97" y="367"/>
                  </a:moveTo>
                  <a:lnTo>
                    <a:pt x="142" y="367"/>
                  </a:lnTo>
                  <a:cubicBezTo>
                    <a:pt x="164" y="362"/>
                    <a:pt x="180" y="340"/>
                    <a:pt x="231" y="337"/>
                  </a:cubicBezTo>
                  <a:cubicBezTo>
                    <a:pt x="282" y="334"/>
                    <a:pt x="244" y="337"/>
                    <a:pt x="261" y="337"/>
                  </a:cubicBezTo>
                  <a:lnTo>
                    <a:pt x="303" y="340"/>
                  </a:lnTo>
                  <a:lnTo>
                    <a:pt x="324" y="367"/>
                  </a:lnTo>
                  <a:lnTo>
                    <a:pt x="324" y="322"/>
                  </a:lnTo>
                  <a:lnTo>
                    <a:pt x="369" y="276"/>
                  </a:lnTo>
                  <a:lnTo>
                    <a:pt x="414" y="276"/>
                  </a:lnTo>
                  <a:lnTo>
                    <a:pt x="324" y="231"/>
                  </a:lnTo>
                  <a:lnTo>
                    <a:pt x="291" y="277"/>
                  </a:lnTo>
                  <a:lnTo>
                    <a:pt x="188" y="276"/>
                  </a:lnTo>
                  <a:lnTo>
                    <a:pt x="233" y="231"/>
                  </a:lnTo>
                  <a:lnTo>
                    <a:pt x="233" y="185"/>
                  </a:lnTo>
                  <a:lnTo>
                    <a:pt x="278" y="185"/>
                  </a:lnTo>
                  <a:lnTo>
                    <a:pt x="321" y="163"/>
                  </a:lnTo>
                  <a:lnTo>
                    <a:pt x="393" y="202"/>
                  </a:lnTo>
                  <a:lnTo>
                    <a:pt x="438" y="160"/>
                  </a:lnTo>
                  <a:lnTo>
                    <a:pt x="462" y="106"/>
                  </a:lnTo>
                  <a:lnTo>
                    <a:pt x="456" y="82"/>
                  </a:lnTo>
                  <a:lnTo>
                    <a:pt x="504" y="67"/>
                  </a:lnTo>
                  <a:lnTo>
                    <a:pt x="501" y="34"/>
                  </a:lnTo>
                  <a:lnTo>
                    <a:pt x="465" y="10"/>
                  </a:lnTo>
                  <a:cubicBezTo>
                    <a:pt x="441" y="6"/>
                    <a:pt x="394" y="0"/>
                    <a:pt x="354" y="10"/>
                  </a:cubicBezTo>
                  <a:cubicBezTo>
                    <a:pt x="306" y="13"/>
                    <a:pt x="248" y="56"/>
                    <a:pt x="222" y="73"/>
                  </a:cubicBezTo>
                  <a:lnTo>
                    <a:pt x="195" y="103"/>
                  </a:lnTo>
                  <a:lnTo>
                    <a:pt x="147" y="106"/>
                  </a:lnTo>
                  <a:lnTo>
                    <a:pt x="81" y="130"/>
                  </a:lnTo>
                  <a:cubicBezTo>
                    <a:pt x="68" y="137"/>
                    <a:pt x="71" y="139"/>
                    <a:pt x="66" y="148"/>
                  </a:cubicBezTo>
                  <a:cubicBezTo>
                    <a:pt x="61" y="157"/>
                    <a:pt x="54" y="171"/>
                    <a:pt x="52" y="185"/>
                  </a:cubicBezTo>
                  <a:cubicBezTo>
                    <a:pt x="38" y="210"/>
                    <a:pt x="58" y="222"/>
                    <a:pt x="52" y="231"/>
                  </a:cubicBezTo>
                  <a:lnTo>
                    <a:pt x="15" y="241"/>
                  </a:lnTo>
                  <a:cubicBezTo>
                    <a:pt x="9" y="259"/>
                    <a:pt x="0" y="292"/>
                    <a:pt x="15" y="340"/>
                  </a:cubicBezTo>
                  <a:cubicBezTo>
                    <a:pt x="30" y="388"/>
                    <a:pt x="46" y="347"/>
                    <a:pt x="54" y="340"/>
                  </a:cubicBezTo>
                  <a:lnTo>
                    <a:pt x="60" y="298"/>
                  </a:lnTo>
                  <a:lnTo>
                    <a:pt x="147" y="301"/>
                  </a:lnTo>
                  <a:lnTo>
                    <a:pt x="132" y="331"/>
                  </a:lnTo>
                  <a:lnTo>
                    <a:pt x="87" y="337"/>
                  </a:lnTo>
                  <a:lnTo>
                    <a:pt x="97" y="367"/>
                  </a:lnTo>
                  <a:close/>
                </a:path>
              </a:pathLst>
            </a:custGeom>
            <a:solidFill>
              <a:schemeClr val="bg1"/>
            </a:solidFill>
            <a:ln w="9525">
              <a:noFill/>
              <a:round/>
              <a:headEnd/>
              <a:tailEnd/>
            </a:ln>
            <a:effectLst/>
          </p:spPr>
          <p:txBody>
            <a:bodyPr/>
            <a:lstStyle/>
            <a:p>
              <a:pPr>
                <a:defRPr/>
              </a:pPr>
              <a:endParaRPr lang="en-AU"/>
            </a:p>
          </p:txBody>
        </p:sp>
        <p:sp>
          <p:nvSpPr>
            <p:cNvPr id="22" name="Freeform 103"/>
            <p:cNvSpPr>
              <a:spLocks/>
            </p:cNvSpPr>
            <p:nvPr userDrawn="1"/>
          </p:nvSpPr>
          <p:spPr bwMode="ltGray">
            <a:xfrm>
              <a:off x="4118" y="960"/>
              <a:ext cx="174" cy="156"/>
            </a:xfrm>
            <a:custGeom>
              <a:avLst/>
              <a:gdLst/>
              <a:ahLst/>
              <a:cxnLst>
                <a:cxn ang="0">
                  <a:pos x="0" y="174"/>
                </a:cxn>
                <a:cxn ang="0">
                  <a:pos x="33" y="135"/>
                </a:cxn>
                <a:cxn ang="0">
                  <a:pos x="105" y="132"/>
                </a:cxn>
                <a:cxn ang="0">
                  <a:pos x="138" y="93"/>
                </a:cxn>
                <a:cxn ang="0">
                  <a:pos x="141" y="69"/>
                </a:cxn>
                <a:cxn ang="0">
                  <a:pos x="194" y="54"/>
                </a:cxn>
                <a:cxn ang="0">
                  <a:pos x="168" y="27"/>
                </a:cxn>
                <a:cxn ang="0">
                  <a:pos x="135" y="30"/>
                </a:cxn>
                <a:cxn ang="0">
                  <a:pos x="99" y="0"/>
                </a:cxn>
                <a:cxn ang="0">
                  <a:pos x="72" y="33"/>
                </a:cxn>
                <a:cxn ang="0">
                  <a:pos x="0" y="87"/>
                </a:cxn>
                <a:cxn ang="0">
                  <a:pos x="0" y="174"/>
                </a:cxn>
              </a:cxnLst>
              <a:rect l="0" t="0" r="r" b="b"/>
              <a:pathLst>
                <a:path w="194" h="174">
                  <a:moveTo>
                    <a:pt x="0" y="174"/>
                  </a:moveTo>
                  <a:lnTo>
                    <a:pt x="33" y="135"/>
                  </a:lnTo>
                  <a:lnTo>
                    <a:pt x="105" y="132"/>
                  </a:lnTo>
                  <a:lnTo>
                    <a:pt x="138" y="93"/>
                  </a:lnTo>
                  <a:lnTo>
                    <a:pt x="141" y="69"/>
                  </a:lnTo>
                  <a:lnTo>
                    <a:pt x="194" y="54"/>
                  </a:lnTo>
                  <a:lnTo>
                    <a:pt x="168" y="27"/>
                  </a:lnTo>
                  <a:lnTo>
                    <a:pt x="135" y="30"/>
                  </a:lnTo>
                  <a:lnTo>
                    <a:pt x="99" y="0"/>
                  </a:lnTo>
                  <a:lnTo>
                    <a:pt x="72" y="33"/>
                  </a:lnTo>
                  <a:lnTo>
                    <a:pt x="0" y="87"/>
                  </a:lnTo>
                  <a:lnTo>
                    <a:pt x="0" y="174"/>
                  </a:lnTo>
                  <a:close/>
                </a:path>
              </a:pathLst>
            </a:custGeom>
            <a:solidFill>
              <a:schemeClr val="bg1"/>
            </a:solidFill>
            <a:ln w="9525">
              <a:noFill/>
              <a:round/>
              <a:headEnd/>
              <a:tailEnd/>
            </a:ln>
            <a:effectLst/>
          </p:spPr>
          <p:txBody>
            <a:bodyPr/>
            <a:lstStyle/>
            <a:p>
              <a:pPr>
                <a:defRPr/>
              </a:pPr>
              <a:endParaRPr lang="en-AU"/>
            </a:p>
          </p:txBody>
        </p:sp>
        <p:sp>
          <p:nvSpPr>
            <p:cNvPr id="23" name="Freeform 104"/>
            <p:cNvSpPr>
              <a:spLocks/>
            </p:cNvSpPr>
            <p:nvPr userDrawn="1"/>
          </p:nvSpPr>
          <p:spPr bwMode="ltGray">
            <a:xfrm>
              <a:off x="2789" y="967"/>
              <a:ext cx="1460" cy="1789"/>
            </a:xfrm>
            <a:custGeom>
              <a:avLst/>
              <a:gdLst/>
              <a:ahLst/>
              <a:cxnLst>
                <a:cxn ang="0">
                  <a:pos x="1061" y="9"/>
                </a:cxn>
                <a:cxn ang="0">
                  <a:pos x="868" y="82"/>
                </a:cxn>
                <a:cxn ang="0">
                  <a:pos x="558" y="275"/>
                </a:cxn>
                <a:cxn ang="0">
                  <a:pos x="266" y="604"/>
                </a:cxn>
                <a:cxn ang="0">
                  <a:pos x="110" y="896"/>
                </a:cxn>
                <a:cxn ang="0">
                  <a:pos x="10" y="1271"/>
                </a:cxn>
                <a:cxn ang="0">
                  <a:pos x="19" y="1655"/>
                </a:cxn>
                <a:cxn ang="0">
                  <a:pos x="73" y="1786"/>
                </a:cxn>
                <a:cxn ang="0">
                  <a:pos x="145" y="1849"/>
                </a:cxn>
                <a:cxn ang="0">
                  <a:pos x="190" y="1996"/>
                </a:cxn>
                <a:cxn ang="0">
                  <a:pos x="214" y="1927"/>
                </a:cxn>
                <a:cxn ang="0">
                  <a:pos x="250" y="1819"/>
                </a:cxn>
                <a:cxn ang="0">
                  <a:pos x="277" y="1630"/>
                </a:cxn>
                <a:cxn ang="0">
                  <a:pos x="379" y="1525"/>
                </a:cxn>
                <a:cxn ang="0">
                  <a:pos x="385" y="1621"/>
                </a:cxn>
                <a:cxn ang="0">
                  <a:pos x="394" y="1696"/>
                </a:cxn>
                <a:cxn ang="0">
                  <a:pos x="352" y="1834"/>
                </a:cxn>
                <a:cxn ang="0">
                  <a:pos x="475" y="1609"/>
                </a:cxn>
                <a:cxn ang="0">
                  <a:pos x="526" y="1504"/>
                </a:cxn>
                <a:cxn ang="0">
                  <a:pos x="754" y="1507"/>
                </a:cxn>
                <a:cxn ang="0">
                  <a:pos x="823" y="1462"/>
                </a:cxn>
                <a:cxn ang="0">
                  <a:pos x="799" y="1549"/>
                </a:cxn>
                <a:cxn ang="0">
                  <a:pos x="868" y="1633"/>
                </a:cxn>
                <a:cxn ang="0">
                  <a:pos x="922" y="1462"/>
                </a:cxn>
                <a:cxn ang="0">
                  <a:pos x="763" y="1357"/>
                </a:cxn>
                <a:cxn ang="0">
                  <a:pos x="652" y="1288"/>
                </a:cxn>
                <a:cxn ang="0">
                  <a:pos x="670" y="1225"/>
                </a:cxn>
                <a:cxn ang="0">
                  <a:pos x="769" y="1180"/>
                </a:cxn>
                <a:cxn ang="0">
                  <a:pos x="958" y="1105"/>
                </a:cxn>
                <a:cxn ang="0">
                  <a:pos x="1042" y="1155"/>
                </a:cxn>
                <a:cxn ang="0">
                  <a:pos x="1147" y="1156"/>
                </a:cxn>
                <a:cxn ang="0">
                  <a:pos x="1261" y="1153"/>
                </a:cxn>
                <a:cxn ang="0">
                  <a:pos x="1147" y="1492"/>
                </a:cxn>
                <a:cxn ang="0">
                  <a:pos x="1261" y="1411"/>
                </a:cxn>
                <a:cxn ang="0">
                  <a:pos x="1279" y="1294"/>
                </a:cxn>
                <a:cxn ang="0">
                  <a:pos x="1384" y="1219"/>
                </a:cxn>
                <a:cxn ang="0">
                  <a:pos x="1420" y="1135"/>
                </a:cxn>
                <a:cxn ang="0">
                  <a:pos x="1552" y="1120"/>
                </a:cxn>
                <a:cxn ang="0">
                  <a:pos x="1618" y="1042"/>
                </a:cxn>
                <a:cxn ang="0">
                  <a:pos x="1555" y="1036"/>
                </a:cxn>
                <a:cxn ang="0">
                  <a:pos x="1483" y="958"/>
                </a:cxn>
                <a:cxn ang="0">
                  <a:pos x="1330" y="889"/>
                </a:cxn>
                <a:cxn ang="0">
                  <a:pos x="1177" y="913"/>
                </a:cxn>
                <a:cxn ang="0">
                  <a:pos x="1033" y="748"/>
                </a:cxn>
                <a:cxn ang="0">
                  <a:pos x="970" y="724"/>
                </a:cxn>
                <a:cxn ang="0">
                  <a:pos x="1039" y="676"/>
                </a:cxn>
                <a:cxn ang="0">
                  <a:pos x="979" y="631"/>
                </a:cxn>
                <a:cxn ang="0">
                  <a:pos x="913" y="592"/>
                </a:cxn>
                <a:cxn ang="0">
                  <a:pos x="861" y="520"/>
                </a:cxn>
                <a:cxn ang="0">
                  <a:pos x="868" y="445"/>
                </a:cxn>
                <a:cxn ang="0">
                  <a:pos x="994" y="481"/>
                </a:cxn>
                <a:cxn ang="0">
                  <a:pos x="913" y="436"/>
                </a:cxn>
                <a:cxn ang="0">
                  <a:pos x="919" y="391"/>
                </a:cxn>
                <a:cxn ang="0">
                  <a:pos x="1033" y="334"/>
                </a:cxn>
                <a:cxn ang="0">
                  <a:pos x="1048" y="277"/>
                </a:cxn>
                <a:cxn ang="0">
                  <a:pos x="1129" y="247"/>
                </a:cxn>
                <a:cxn ang="0">
                  <a:pos x="1174" y="136"/>
                </a:cxn>
                <a:cxn ang="0">
                  <a:pos x="1180" y="13"/>
                </a:cxn>
              </a:cxnLst>
              <a:rect l="0" t="0" r="r" b="b"/>
              <a:pathLst>
                <a:path w="1630" h="1996">
                  <a:moveTo>
                    <a:pt x="1125" y="0"/>
                  </a:moveTo>
                  <a:lnTo>
                    <a:pt x="1061" y="9"/>
                  </a:lnTo>
                  <a:lnTo>
                    <a:pt x="952" y="52"/>
                  </a:lnTo>
                  <a:lnTo>
                    <a:pt x="868" y="82"/>
                  </a:lnTo>
                  <a:lnTo>
                    <a:pt x="768" y="137"/>
                  </a:lnTo>
                  <a:lnTo>
                    <a:pt x="558" y="275"/>
                  </a:lnTo>
                  <a:lnTo>
                    <a:pt x="403" y="430"/>
                  </a:lnTo>
                  <a:lnTo>
                    <a:pt x="266" y="604"/>
                  </a:lnTo>
                  <a:cubicBezTo>
                    <a:pt x="226" y="660"/>
                    <a:pt x="189" y="720"/>
                    <a:pt x="163" y="769"/>
                  </a:cubicBezTo>
                  <a:cubicBezTo>
                    <a:pt x="135" y="828"/>
                    <a:pt x="129" y="844"/>
                    <a:pt x="110" y="896"/>
                  </a:cubicBezTo>
                  <a:lnTo>
                    <a:pt x="46" y="1079"/>
                  </a:lnTo>
                  <a:lnTo>
                    <a:pt x="10" y="1271"/>
                  </a:lnTo>
                  <a:lnTo>
                    <a:pt x="0" y="1445"/>
                  </a:lnTo>
                  <a:lnTo>
                    <a:pt x="19" y="1655"/>
                  </a:lnTo>
                  <a:lnTo>
                    <a:pt x="58" y="1735"/>
                  </a:lnTo>
                  <a:lnTo>
                    <a:pt x="73" y="1786"/>
                  </a:lnTo>
                  <a:lnTo>
                    <a:pt x="103" y="1777"/>
                  </a:lnTo>
                  <a:lnTo>
                    <a:pt x="145" y="1849"/>
                  </a:lnTo>
                  <a:lnTo>
                    <a:pt x="157" y="1957"/>
                  </a:lnTo>
                  <a:lnTo>
                    <a:pt x="190" y="1996"/>
                  </a:lnTo>
                  <a:lnTo>
                    <a:pt x="247" y="1993"/>
                  </a:lnTo>
                  <a:lnTo>
                    <a:pt x="214" y="1927"/>
                  </a:lnTo>
                  <a:lnTo>
                    <a:pt x="199" y="1834"/>
                  </a:lnTo>
                  <a:lnTo>
                    <a:pt x="250" y="1819"/>
                  </a:lnTo>
                  <a:lnTo>
                    <a:pt x="253" y="1705"/>
                  </a:lnTo>
                  <a:lnTo>
                    <a:pt x="277" y="1630"/>
                  </a:lnTo>
                  <a:lnTo>
                    <a:pt x="286" y="1591"/>
                  </a:lnTo>
                  <a:lnTo>
                    <a:pt x="379" y="1525"/>
                  </a:lnTo>
                  <a:lnTo>
                    <a:pt x="325" y="1627"/>
                  </a:lnTo>
                  <a:lnTo>
                    <a:pt x="385" y="1621"/>
                  </a:lnTo>
                  <a:lnTo>
                    <a:pt x="358" y="1666"/>
                  </a:lnTo>
                  <a:cubicBezTo>
                    <a:pt x="359" y="1678"/>
                    <a:pt x="395" y="1678"/>
                    <a:pt x="394" y="1696"/>
                  </a:cubicBezTo>
                  <a:cubicBezTo>
                    <a:pt x="393" y="1714"/>
                    <a:pt x="359" y="1754"/>
                    <a:pt x="352" y="1777"/>
                  </a:cubicBezTo>
                  <a:cubicBezTo>
                    <a:pt x="345" y="1800"/>
                    <a:pt x="330" y="1841"/>
                    <a:pt x="352" y="1834"/>
                  </a:cubicBezTo>
                  <a:cubicBezTo>
                    <a:pt x="374" y="1827"/>
                    <a:pt x="464" y="1769"/>
                    <a:pt x="484" y="1732"/>
                  </a:cubicBezTo>
                  <a:lnTo>
                    <a:pt x="475" y="1609"/>
                  </a:lnTo>
                  <a:lnTo>
                    <a:pt x="517" y="1558"/>
                  </a:lnTo>
                  <a:lnTo>
                    <a:pt x="526" y="1504"/>
                  </a:lnTo>
                  <a:lnTo>
                    <a:pt x="568" y="1570"/>
                  </a:lnTo>
                  <a:lnTo>
                    <a:pt x="754" y="1507"/>
                  </a:lnTo>
                  <a:lnTo>
                    <a:pt x="748" y="1438"/>
                  </a:lnTo>
                  <a:lnTo>
                    <a:pt x="823" y="1462"/>
                  </a:lnTo>
                  <a:lnTo>
                    <a:pt x="844" y="1513"/>
                  </a:lnTo>
                  <a:lnTo>
                    <a:pt x="799" y="1549"/>
                  </a:lnTo>
                  <a:cubicBezTo>
                    <a:pt x="793" y="1567"/>
                    <a:pt x="793" y="1585"/>
                    <a:pt x="808" y="1624"/>
                  </a:cubicBezTo>
                  <a:cubicBezTo>
                    <a:pt x="823" y="1663"/>
                    <a:pt x="859" y="1649"/>
                    <a:pt x="868" y="1633"/>
                  </a:cubicBezTo>
                  <a:lnTo>
                    <a:pt x="865" y="1528"/>
                  </a:lnTo>
                  <a:lnTo>
                    <a:pt x="922" y="1462"/>
                  </a:lnTo>
                  <a:lnTo>
                    <a:pt x="826" y="1417"/>
                  </a:lnTo>
                  <a:lnTo>
                    <a:pt x="763" y="1357"/>
                  </a:lnTo>
                  <a:lnTo>
                    <a:pt x="742" y="1300"/>
                  </a:lnTo>
                  <a:lnTo>
                    <a:pt x="652" y="1288"/>
                  </a:lnTo>
                  <a:lnTo>
                    <a:pt x="664" y="1255"/>
                  </a:lnTo>
                  <a:lnTo>
                    <a:pt x="670" y="1225"/>
                  </a:lnTo>
                  <a:lnTo>
                    <a:pt x="733" y="1222"/>
                  </a:lnTo>
                  <a:lnTo>
                    <a:pt x="769" y="1180"/>
                  </a:lnTo>
                  <a:lnTo>
                    <a:pt x="835" y="1090"/>
                  </a:lnTo>
                  <a:lnTo>
                    <a:pt x="958" y="1105"/>
                  </a:lnTo>
                  <a:lnTo>
                    <a:pt x="991" y="1153"/>
                  </a:lnTo>
                  <a:lnTo>
                    <a:pt x="1042" y="1155"/>
                  </a:lnTo>
                  <a:lnTo>
                    <a:pt x="1105" y="1090"/>
                  </a:lnTo>
                  <a:lnTo>
                    <a:pt x="1147" y="1156"/>
                  </a:lnTo>
                  <a:lnTo>
                    <a:pt x="1216" y="1132"/>
                  </a:lnTo>
                  <a:lnTo>
                    <a:pt x="1261" y="1153"/>
                  </a:lnTo>
                  <a:lnTo>
                    <a:pt x="1147" y="1360"/>
                  </a:lnTo>
                  <a:lnTo>
                    <a:pt x="1147" y="1492"/>
                  </a:lnTo>
                  <a:lnTo>
                    <a:pt x="1189" y="1492"/>
                  </a:lnTo>
                  <a:lnTo>
                    <a:pt x="1261" y="1411"/>
                  </a:lnTo>
                  <a:lnTo>
                    <a:pt x="1258" y="1327"/>
                  </a:lnTo>
                  <a:lnTo>
                    <a:pt x="1279" y="1294"/>
                  </a:lnTo>
                  <a:lnTo>
                    <a:pt x="1294" y="1243"/>
                  </a:lnTo>
                  <a:lnTo>
                    <a:pt x="1384" y="1219"/>
                  </a:lnTo>
                  <a:lnTo>
                    <a:pt x="1372" y="1162"/>
                  </a:lnTo>
                  <a:lnTo>
                    <a:pt x="1420" y="1135"/>
                  </a:lnTo>
                  <a:lnTo>
                    <a:pt x="1459" y="1117"/>
                  </a:lnTo>
                  <a:lnTo>
                    <a:pt x="1552" y="1120"/>
                  </a:lnTo>
                  <a:lnTo>
                    <a:pt x="1591" y="1063"/>
                  </a:lnTo>
                  <a:lnTo>
                    <a:pt x="1618" y="1042"/>
                  </a:lnTo>
                  <a:lnTo>
                    <a:pt x="1630" y="1024"/>
                  </a:lnTo>
                  <a:lnTo>
                    <a:pt x="1555" y="1036"/>
                  </a:lnTo>
                  <a:lnTo>
                    <a:pt x="1555" y="985"/>
                  </a:lnTo>
                  <a:lnTo>
                    <a:pt x="1483" y="958"/>
                  </a:lnTo>
                  <a:lnTo>
                    <a:pt x="1459" y="985"/>
                  </a:lnTo>
                  <a:lnTo>
                    <a:pt x="1330" y="889"/>
                  </a:lnTo>
                  <a:lnTo>
                    <a:pt x="1276" y="931"/>
                  </a:lnTo>
                  <a:lnTo>
                    <a:pt x="1177" y="913"/>
                  </a:lnTo>
                  <a:lnTo>
                    <a:pt x="1186" y="841"/>
                  </a:lnTo>
                  <a:lnTo>
                    <a:pt x="1033" y="748"/>
                  </a:lnTo>
                  <a:lnTo>
                    <a:pt x="970" y="763"/>
                  </a:lnTo>
                  <a:lnTo>
                    <a:pt x="970" y="724"/>
                  </a:lnTo>
                  <a:lnTo>
                    <a:pt x="1003" y="685"/>
                  </a:lnTo>
                  <a:lnTo>
                    <a:pt x="1039" y="676"/>
                  </a:lnTo>
                  <a:lnTo>
                    <a:pt x="1006" y="619"/>
                  </a:lnTo>
                  <a:lnTo>
                    <a:pt x="979" y="631"/>
                  </a:lnTo>
                  <a:lnTo>
                    <a:pt x="979" y="574"/>
                  </a:lnTo>
                  <a:lnTo>
                    <a:pt x="913" y="592"/>
                  </a:lnTo>
                  <a:lnTo>
                    <a:pt x="904" y="514"/>
                  </a:lnTo>
                  <a:lnTo>
                    <a:pt x="861" y="520"/>
                  </a:lnTo>
                  <a:lnTo>
                    <a:pt x="816" y="430"/>
                  </a:lnTo>
                  <a:lnTo>
                    <a:pt x="868" y="445"/>
                  </a:lnTo>
                  <a:lnTo>
                    <a:pt x="910" y="484"/>
                  </a:lnTo>
                  <a:lnTo>
                    <a:pt x="994" y="481"/>
                  </a:lnTo>
                  <a:lnTo>
                    <a:pt x="967" y="433"/>
                  </a:lnTo>
                  <a:lnTo>
                    <a:pt x="913" y="436"/>
                  </a:lnTo>
                  <a:lnTo>
                    <a:pt x="877" y="400"/>
                  </a:lnTo>
                  <a:lnTo>
                    <a:pt x="919" y="391"/>
                  </a:lnTo>
                  <a:lnTo>
                    <a:pt x="970" y="397"/>
                  </a:lnTo>
                  <a:lnTo>
                    <a:pt x="1033" y="334"/>
                  </a:lnTo>
                  <a:lnTo>
                    <a:pt x="1000" y="289"/>
                  </a:lnTo>
                  <a:lnTo>
                    <a:pt x="1048" y="277"/>
                  </a:lnTo>
                  <a:lnTo>
                    <a:pt x="1144" y="283"/>
                  </a:lnTo>
                  <a:lnTo>
                    <a:pt x="1129" y="247"/>
                  </a:lnTo>
                  <a:lnTo>
                    <a:pt x="1171" y="205"/>
                  </a:lnTo>
                  <a:lnTo>
                    <a:pt x="1174" y="136"/>
                  </a:lnTo>
                  <a:lnTo>
                    <a:pt x="1222" y="46"/>
                  </a:lnTo>
                  <a:lnTo>
                    <a:pt x="1180" y="13"/>
                  </a:lnTo>
                  <a:lnTo>
                    <a:pt x="1125" y="0"/>
                  </a:lnTo>
                  <a:close/>
                </a:path>
              </a:pathLst>
            </a:custGeom>
            <a:solidFill>
              <a:schemeClr val="bg1"/>
            </a:solidFill>
            <a:ln w="9525">
              <a:noFill/>
              <a:round/>
              <a:headEnd/>
              <a:tailEnd/>
            </a:ln>
            <a:effectLst/>
          </p:spPr>
          <p:txBody>
            <a:bodyPr/>
            <a:lstStyle/>
            <a:p>
              <a:pPr>
                <a:defRPr/>
              </a:pPr>
              <a:endParaRPr lang="en-AU"/>
            </a:p>
          </p:txBody>
        </p:sp>
        <p:sp>
          <p:nvSpPr>
            <p:cNvPr id="24" name="Freeform 105"/>
            <p:cNvSpPr>
              <a:spLocks/>
            </p:cNvSpPr>
            <p:nvPr userDrawn="1"/>
          </p:nvSpPr>
          <p:spPr bwMode="ltGray">
            <a:xfrm>
              <a:off x="3747" y="3265"/>
              <a:ext cx="400" cy="295"/>
            </a:xfrm>
            <a:custGeom>
              <a:avLst/>
              <a:gdLst/>
              <a:ahLst/>
              <a:cxnLst>
                <a:cxn ang="0">
                  <a:pos x="0" y="162"/>
                </a:cxn>
                <a:cxn ang="0">
                  <a:pos x="0" y="258"/>
                </a:cxn>
                <a:cxn ang="0">
                  <a:pos x="109" y="295"/>
                </a:cxn>
                <a:cxn ang="0">
                  <a:pos x="183" y="309"/>
                </a:cxn>
                <a:cxn ang="0">
                  <a:pos x="240" y="318"/>
                </a:cxn>
                <a:cxn ang="0">
                  <a:pos x="318" y="327"/>
                </a:cxn>
                <a:cxn ang="0">
                  <a:pos x="414" y="324"/>
                </a:cxn>
                <a:cxn ang="0">
                  <a:pos x="427" y="295"/>
                </a:cxn>
                <a:cxn ang="0">
                  <a:pos x="382" y="250"/>
                </a:cxn>
                <a:cxn ang="0">
                  <a:pos x="382" y="204"/>
                </a:cxn>
                <a:cxn ang="0">
                  <a:pos x="309" y="159"/>
                </a:cxn>
                <a:cxn ang="0">
                  <a:pos x="315" y="90"/>
                </a:cxn>
                <a:cxn ang="0">
                  <a:pos x="255" y="57"/>
                </a:cxn>
                <a:cxn ang="0">
                  <a:pos x="246" y="114"/>
                </a:cxn>
                <a:cxn ang="0">
                  <a:pos x="204" y="84"/>
                </a:cxn>
                <a:cxn ang="0">
                  <a:pos x="168" y="99"/>
                </a:cxn>
                <a:cxn ang="0">
                  <a:pos x="180" y="48"/>
                </a:cxn>
                <a:cxn ang="0">
                  <a:pos x="111" y="36"/>
                </a:cxn>
                <a:cxn ang="0">
                  <a:pos x="109" y="114"/>
                </a:cxn>
                <a:cxn ang="0">
                  <a:pos x="144" y="186"/>
                </a:cxn>
                <a:cxn ang="0">
                  <a:pos x="75" y="195"/>
                </a:cxn>
                <a:cxn ang="0">
                  <a:pos x="36" y="162"/>
                </a:cxn>
                <a:cxn ang="0">
                  <a:pos x="0" y="162"/>
                </a:cxn>
              </a:cxnLst>
              <a:rect l="0" t="0" r="r" b="b"/>
              <a:pathLst>
                <a:path w="446" h="329">
                  <a:moveTo>
                    <a:pt x="0" y="162"/>
                  </a:moveTo>
                  <a:lnTo>
                    <a:pt x="0" y="258"/>
                  </a:lnTo>
                  <a:lnTo>
                    <a:pt x="109" y="295"/>
                  </a:lnTo>
                  <a:lnTo>
                    <a:pt x="183" y="309"/>
                  </a:lnTo>
                  <a:lnTo>
                    <a:pt x="240" y="318"/>
                  </a:lnTo>
                  <a:lnTo>
                    <a:pt x="318" y="327"/>
                  </a:lnTo>
                  <a:lnTo>
                    <a:pt x="414" y="324"/>
                  </a:lnTo>
                  <a:cubicBezTo>
                    <a:pt x="432" y="319"/>
                    <a:pt x="446" y="329"/>
                    <a:pt x="427" y="295"/>
                  </a:cubicBezTo>
                  <a:cubicBezTo>
                    <a:pt x="408" y="261"/>
                    <a:pt x="389" y="265"/>
                    <a:pt x="382" y="250"/>
                  </a:cubicBezTo>
                  <a:lnTo>
                    <a:pt x="382" y="204"/>
                  </a:lnTo>
                  <a:lnTo>
                    <a:pt x="309" y="159"/>
                  </a:lnTo>
                  <a:cubicBezTo>
                    <a:pt x="298" y="140"/>
                    <a:pt x="333" y="144"/>
                    <a:pt x="315" y="90"/>
                  </a:cubicBezTo>
                  <a:cubicBezTo>
                    <a:pt x="297" y="36"/>
                    <a:pt x="266" y="53"/>
                    <a:pt x="255" y="57"/>
                  </a:cubicBezTo>
                  <a:lnTo>
                    <a:pt x="246" y="114"/>
                  </a:lnTo>
                  <a:lnTo>
                    <a:pt x="204" y="84"/>
                  </a:lnTo>
                  <a:lnTo>
                    <a:pt x="168" y="99"/>
                  </a:lnTo>
                  <a:lnTo>
                    <a:pt x="180" y="48"/>
                  </a:lnTo>
                  <a:cubicBezTo>
                    <a:pt x="171" y="38"/>
                    <a:pt x="135" y="0"/>
                    <a:pt x="111" y="36"/>
                  </a:cubicBezTo>
                  <a:cubicBezTo>
                    <a:pt x="87" y="72"/>
                    <a:pt x="104" y="89"/>
                    <a:pt x="109" y="114"/>
                  </a:cubicBezTo>
                  <a:lnTo>
                    <a:pt x="144" y="186"/>
                  </a:lnTo>
                  <a:lnTo>
                    <a:pt x="75" y="195"/>
                  </a:lnTo>
                  <a:lnTo>
                    <a:pt x="36" y="162"/>
                  </a:lnTo>
                  <a:lnTo>
                    <a:pt x="0" y="162"/>
                  </a:lnTo>
                  <a:close/>
                </a:path>
              </a:pathLst>
            </a:custGeom>
            <a:solidFill>
              <a:schemeClr val="bg1"/>
            </a:solidFill>
            <a:ln w="9525">
              <a:noFill/>
              <a:round/>
              <a:headEnd/>
              <a:tailEnd/>
            </a:ln>
            <a:effectLst/>
          </p:spPr>
          <p:txBody>
            <a:bodyPr/>
            <a:lstStyle/>
            <a:p>
              <a:pPr>
                <a:defRPr/>
              </a:pPr>
              <a:endParaRPr lang="en-AU"/>
            </a:p>
          </p:txBody>
        </p:sp>
        <p:sp>
          <p:nvSpPr>
            <p:cNvPr id="25" name="Freeform 106"/>
            <p:cNvSpPr>
              <a:spLocks/>
            </p:cNvSpPr>
            <p:nvPr userDrawn="1"/>
          </p:nvSpPr>
          <p:spPr bwMode="ltGray">
            <a:xfrm>
              <a:off x="3653" y="3182"/>
              <a:ext cx="395" cy="131"/>
            </a:xfrm>
            <a:custGeom>
              <a:avLst/>
              <a:gdLst/>
              <a:ahLst/>
              <a:cxnLst>
                <a:cxn ang="0">
                  <a:pos x="6" y="78"/>
                </a:cxn>
                <a:cxn ang="0">
                  <a:pos x="60" y="141"/>
                </a:cxn>
                <a:cxn ang="0">
                  <a:pos x="169" y="110"/>
                </a:cxn>
                <a:cxn ang="0">
                  <a:pos x="216" y="66"/>
                </a:cxn>
                <a:cxn ang="0">
                  <a:pos x="260" y="110"/>
                </a:cxn>
                <a:cxn ang="0">
                  <a:pos x="303" y="99"/>
                </a:cxn>
                <a:cxn ang="0">
                  <a:pos x="351" y="110"/>
                </a:cxn>
                <a:cxn ang="0">
                  <a:pos x="351" y="64"/>
                </a:cxn>
                <a:cxn ang="0">
                  <a:pos x="384" y="30"/>
                </a:cxn>
                <a:cxn ang="0">
                  <a:pos x="402" y="60"/>
                </a:cxn>
                <a:cxn ang="0">
                  <a:pos x="429" y="18"/>
                </a:cxn>
                <a:cxn ang="0">
                  <a:pos x="378" y="0"/>
                </a:cxn>
                <a:cxn ang="0">
                  <a:pos x="305" y="64"/>
                </a:cxn>
                <a:cxn ang="0">
                  <a:pos x="237" y="12"/>
                </a:cxn>
                <a:cxn ang="0">
                  <a:pos x="192" y="54"/>
                </a:cxn>
                <a:cxn ang="0">
                  <a:pos x="144" y="75"/>
                </a:cxn>
                <a:cxn ang="0">
                  <a:pos x="129" y="84"/>
                </a:cxn>
                <a:cxn ang="0">
                  <a:pos x="108" y="78"/>
                </a:cxn>
                <a:cxn ang="0">
                  <a:pos x="60" y="54"/>
                </a:cxn>
                <a:cxn ang="0">
                  <a:pos x="6" y="78"/>
                </a:cxn>
              </a:cxnLst>
              <a:rect l="0" t="0" r="r" b="b"/>
              <a:pathLst>
                <a:path w="441" h="146">
                  <a:moveTo>
                    <a:pt x="6" y="78"/>
                  </a:moveTo>
                  <a:cubicBezTo>
                    <a:pt x="0" y="90"/>
                    <a:pt x="33" y="136"/>
                    <a:pt x="60" y="141"/>
                  </a:cubicBezTo>
                  <a:cubicBezTo>
                    <a:pt x="87" y="146"/>
                    <a:pt x="143" y="123"/>
                    <a:pt x="169" y="110"/>
                  </a:cubicBezTo>
                  <a:lnTo>
                    <a:pt x="216" y="66"/>
                  </a:lnTo>
                  <a:lnTo>
                    <a:pt x="260" y="110"/>
                  </a:lnTo>
                  <a:lnTo>
                    <a:pt x="303" y="99"/>
                  </a:lnTo>
                  <a:lnTo>
                    <a:pt x="351" y="110"/>
                  </a:lnTo>
                  <a:lnTo>
                    <a:pt x="351" y="64"/>
                  </a:lnTo>
                  <a:lnTo>
                    <a:pt x="384" y="30"/>
                  </a:lnTo>
                  <a:cubicBezTo>
                    <a:pt x="392" y="29"/>
                    <a:pt x="363" y="66"/>
                    <a:pt x="402" y="60"/>
                  </a:cubicBezTo>
                  <a:cubicBezTo>
                    <a:pt x="441" y="54"/>
                    <a:pt x="433" y="28"/>
                    <a:pt x="429" y="18"/>
                  </a:cubicBezTo>
                  <a:lnTo>
                    <a:pt x="378" y="0"/>
                  </a:lnTo>
                  <a:lnTo>
                    <a:pt x="305" y="64"/>
                  </a:lnTo>
                  <a:lnTo>
                    <a:pt x="237" y="12"/>
                  </a:lnTo>
                  <a:lnTo>
                    <a:pt x="192" y="54"/>
                  </a:lnTo>
                  <a:lnTo>
                    <a:pt x="144" y="75"/>
                  </a:lnTo>
                  <a:lnTo>
                    <a:pt x="129" y="84"/>
                  </a:lnTo>
                  <a:lnTo>
                    <a:pt x="108" y="78"/>
                  </a:lnTo>
                  <a:cubicBezTo>
                    <a:pt x="97" y="73"/>
                    <a:pt x="99" y="60"/>
                    <a:pt x="60" y="54"/>
                  </a:cubicBezTo>
                  <a:cubicBezTo>
                    <a:pt x="21" y="48"/>
                    <a:pt x="17" y="73"/>
                    <a:pt x="6" y="78"/>
                  </a:cubicBezTo>
                  <a:close/>
                </a:path>
              </a:pathLst>
            </a:custGeom>
            <a:solidFill>
              <a:schemeClr val="bg1"/>
            </a:solidFill>
            <a:ln w="9525">
              <a:noFill/>
              <a:round/>
              <a:headEnd/>
              <a:tailEnd/>
            </a:ln>
            <a:effectLst/>
          </p:spPr>
          <p:txBody>
            <a:bodyPr/>
            <a:lstStyle/>
            <a:p>
              <a:pPr>
                <a:defRPr/>
              </a:pPr>
              <a:endParaRPr lang="en-AU"/>
            </a:p>
          </p:txBody>
        </p:sp>
        <p:sp>
          <p:nvSpPr>
            <p:cNvPr id="26" name="Freeform 107"/>
            <p:cNvSpPr>
              <a:spLocks/>
            </p:cNvSpPr>
            <p:nvPr userDrawn="1"/>
          </p:nvSpPr>
          <p:spPr bwMode="ltGray">
            <a:xfrm>
              <a:off x="2944" y="2778"/>
              <a:ext cx="134" cy="178"/>
            </a:xfrm>
            <a:custGeom>
              <a:avLst/>
              <a:gdLst/>
              <a:ahLst/>
              <a:cxnLst>
                <a:cxn ang="0">
                  <a:pos x="0" y="0"/>
                </a:cxn>
                <a:cxn ang="0">
                  <a:pos x="15" y="63"/>
                </a:cxn>
                <a:cxn ang="0">
                  <a:pos x="45" y="120"/>
                </a:cxn>
                <a:cxn ang="0">
                  <a:pos x="90" y="186"/>
                </a:cxn>
                <a:cxn ang="0">
                  <a:pos x="123" y="198"/>
                </a:cxn>
                <a:cxn ang="0">
                  <a:pos x="150" y="162"/>
                </a:cxn>
                <a:cxn ang="0">
                  <a:pos x="114" y="162"/>
                </a:cxn>
                <a:cxn ang="0">
                  <a:pos x="111" y="102"/>
                </a:cxn>
                <a:cxn ang="0">
                  <a:pos x="78" y="84"/>
                </a:cxn>
                <a:cxn ang="0">
                  <a:pos x="99" y="21"/>
                </a:cxn>
                <a:cxn ang="0">
                  <a:pos x="48" y="36"/>
                </a:cxn>
                <a:cxn ang="0">
                  <a:pos x="0" y="0"/>
                </a:cxn>
              </a:cxnLst>
              <a:rect l="0" t="0" r="r" b="b"/>
              <a:pathLst>
                <a:path w="150" h="198">
                  <a:moveTo>
                    <a:pt x="0" y="0"/>
                  </a:moveTo>
                  <a:lnTo>
                    <a:pt x="15" y="63"/>
                  </a:lnTo>
                  <a:lnTo>
                    <a:pt x="45" y="120"/>
                  </a:lnTo>
                  <a:lnTo>
                    <a:pt x="90" y="186"/>
                  </a:lnTo>
                  <a:lnTo>
                    <a:pt x="123" y="198"/>
                  </a:lnTo>
                  <a:lnTo>
                    <a:pt x="150" y="162"/>
                  </a:lnTo>
                  <a:lnTo>
                    <a:pt x="114" y="162"/>
                  </a:lnTo>
                  <a:lnTo>
                    <a:pt x="111" y="102"/>
                  </a:lnTo>
                  <a:lnTo>
                    <a:pt x="78" y="84"/>
                  </a:lnTo>
                  <a:lnTo>
                    <a:pt x="99" y="21"/>
                  </a:lnTo>
                  <a:lnTo>
                    <a:pt x="48" y="36"/>
                  </a:lnTo>
                  <a:lnTo>
                    <a:pt x="0" y="0"/>
                  </a:lnTo>
                  <a:close/>
                </a:path>
              </a:pathLst>
            </a:custGeom>
            <a:solidFill>
              <a:schemeClr val="bg1"/>
            </a:solidFill>
            <a:ln w="9525">
              <a:noFill/>
              <a:round/>
              <a:headEnd/>
              <a:tailEnd/>
            </a:ln>
            <a:effectLst/>
          </p:spPr>
          <p:txBody>
            <a:bodyPr/>
            <a:lstStyle/>
            <a:p>
              <a:pPr>
                <a:defRPr/>
              </a:pPr>
              <a:endParaRPr lang="en-AU"/>
            </a:p>
          </p:txBody>
        </p:sp>
        <p:sp>
          <p:nvSpPr>
            <p:cNvPr id="27" name="Freeform 108"/>
            <p:cNvSpPr>
              <a:spLocks/>
            </p:cNvSpPr>
            <p:nvPr userDrawn="1"/>
          </p:nvSpPr>
          <p:spPr bwMode="ltGray">
            <a:xfrm>
              <a:off x="3074" y="2696"/>
              <a:ext cx="80" cy="264"/>
            </a:xfrm>
            <a:custGeom>
              <a:avLst/>
              <a:gdLst/>
              <a:ahLst/>
              <a:cxnLst>
                <a:cxn ang="0">
                  <a:pos x="56" y="0"/>
                </a:cxn>
                <a:cxn ang="0">
                  <a:pos x="29" y="78"/>
                </a:cxn>
                <a:cxn ang="0">
                  <a:pos x="2" y="111"/>
                </a:cxn>
                <a:cxn ang="0">
                  <a:pos x="0" y="157"/>
                </a:cxn>
                <a:cxn ang="0">
                  <a:pos x="35" y="162"/>
                </a:cxn>
                <a:cxn ang="0">
                  <a:pos x="45" y="202"/>
                </a:cxn>
                <a:cxn ang="0">
                  <a:pos x="17" y="231"/>
                </a:cxn>
                <a:cxn ang="0">
                  <a:pos x="65" y="291"/>
                </a:cxn>
                <a:cxn ang="0">
                  <a:pos x="90" y="293"/>
                </a:cxn>
                <a:cxn ang="0">
                  <a:pos x="62" y="261"/>
                </a:cxn>
                <a:cxn ang="0">
                  <a:pos x="71" y="177"/>
                </a:cxn>
                <a:cxn ang="0">
                  <a:pos x="45" y="157"/>
                </a:cxn>
                <a:cxn ang="0">
                  <a:pos x="29" y="129"/>
                </a:cxn>
                <a:cxn ang="0">
                  <a:pos x="56" y="93"/>
                </a:cxn>
                <a:cxn ang="0">
                  <a:pos x="90" y="66"/>
                </a:cxn>
                <a:cxn ang="0">
                  <a:pos x="56" y="0"/>
                </a:cxn>
              </a:cxnLst>
              <a:rect l="0" t="0" r="r" b="b"/>
              <a:pathLst>
                <a:path w="90" h="293">
                  <a:moveTo>
                    <a:pt x="56" y="0"/>
                  </a:moveTo>
                  <a:lnTo>
                    <a:pt x="29" y="78"/>
                  </a:lnTo>
                  <a:lnTo>
                    <a:pt x="2" y="111"/>
                  </a:lnTo>
                  <a:lnTo>
                    <a:pt x="0" y="157"/>
                  </a:lnTo>
                  <a:lnTo>
                    <a:pt x="35" y="162"/>
                  </a:lnTo>
                  <a:lnTo>
                    <a:pt x="45" y="202"/>
                  </a:lnTo>
                  <a:lnTo>
                    <a:pt x="17" y="231"/>
                  </a:lnTo>
                  <a:lnTo>
                    <a:pt x="65" y="291"/>
                  </a:lnTo>
                  <a:lnTo>
                    <a:pt x="90" y="293"/>
                  </a:lnTo>
                  <a:lnTo>
                    <a:pt x="62" y="261"/>
                  </a:lnTo>
                  <a:lnTo>
                    <a:pt x="71" y="177"/>
                  </a:lnTo>
                  <a:lnTo>
                    <a:pt x="45" y="157"/>
                  </a:lnTo>
                  <a:lnTo>
                    <a:pt x="29" y="129"/>
                  </a:lnTo>
                  <a:lnTo>
                    <a:pt x="56" y="93"/>
                  </a:lnTo>
                  <a:lnTo>
                    <a:pt x="90" y="66"/>
                  </a:lnTo>
                  <a:lnTo>
                    <a:pt x="56" y="0"/>
                  </a:lnTo>
                  <a:close/>
                </a:path>
              </a:pathLst>
            </a:custGeom>
            <a:solidFill>
              <a:schemeClr val="bg1"/>
            </a:solidFill>
            <a:ln w="9525">
              <a:noFill/>
              <a:round/>
              <a:headEnd/>
              <a:tailEnd/>
            </a:ln>
            <a:effectLst/>
          </p:spPr>
          <p:txBody>
            <a:bodyPr/>
            <a:lstStyle/>
            <a:p>
              <a:pPr>
                <a:defRPr/>
              </a:pPr>
              <a:endParaRPr lang="en-AU"/>
            </a:p>
          </p:txBody>
        </p:sp>
        <p:sp>
          <p:nvSpPr>
            <p:cNvPr id="28" name="Freeform 109"/>
            <p:cNvSpPr>
              <a:spLocks/>
            </p:cNvSpPr>
            <p:nvPr userDrawn="1"/>
          </p:nvSpPr>
          <p:spPr bwMode="ltGray">
            <a:xfrm>
              <a:off x="3194" y="2490"/>
              <a:ext cx="258" cy="224"/>
            </a:xfrm>
            <a:custGeom>
              <a:avLst/>
              <a:gdLst/>
              <a:ahLst/>
              <a:cxnLst>
                <a:cxn ang="0">
                  <a:pos x="0" y="249"/>
                </a:cxn>
                <a:cxn ang="0">
                  <a:pos x="12" y="213"/>
                </a:cxn>
                <a:cxn ang="0">
                  <a:pos x="66" y="216"/>
                </a:cxn>
                <a:cxn ang="0">
                  <a:pos x="69" y="180"/>
                </a:cxn>
                <a:cxn ang="0">
                  <a:pos x="156" y="147"/>
                </a:cxn>
                <a:cxn ang="0">
                  <a:pos x="183" y="161"/>
                </a:cxn>
                <a:cxn ang="0">
                  <a:pos x="171" y="15"/>
                </a:cxn>
                <a:cxn ang="0">
                  <a:pos x="228" y="0"/>
                </a:cxn>
                <a:cxn ang="0">
                  <a:pos x="288" y="45"/>
                </a:cxn>
                <a:cxn ang="0">
                  <a:pos x="246" y="39"/>
                </a:cxn>
                <a:cxn ang="0">
                  <a:pos x="219" y="63"/>
                </a:cxn>
                <a:cxn ang="0">
                  <a:pos x="243" y="150"/>
                </a:cxn>
                <a:cxn ang="0">
                  <a:pos x="183" y="206"/>
                </a:cxn>
                <a:cxn ang="0">
                  <a:pos x="0" y="249"/>
                </a:cxn>
              </a:cxnLst>
              <a:rect l="0" t="0" r="r" b="b"/>
              <a:pathLst>
                <a:path w="288" h="249">
                  <a:moveTo>
                    <a:pt x="0" y="249"/>
                  </a:moveTo>
                  <a:lnTo>
                    <a:pt x="12" y="213"/>
                  </a:lnTo>
                  <a:lnTo>
                    <a:pt x="66" y="216"/>
                  </a:lnTo>
                  <a:lnTo>
                    <a:pt x="69" y="180"/>
                  </a:lnTo>
                  <a:lnTo>
                    <a:pt x="156" y="147"/>
                  </a:lnTo>
                  <a:lnTo>
                    <a:pt x="183" y="161"/>
                  </a:lnTo>
                  <a:lnTo>
                    <a:pt x="171" y="15"/>
                  </a:lnTo>
                  <a:lnTo>
                    <a:pt x="228" y="0"/>
                  </a:lnTo>
                  <a:lnTo>
                    <a:pt x="288" y="45"/>
                  </a:lnTo>
                  <a:lnTo>
                    <a:pt x="246" y="39"/>
                  </a:lnTo>
                  <a:lnTo>
                    <a:pt x="219" y="63"/>
                  </a:lnTo>
                  <a:lnTo>
                    <a:pt x="243" y="150"/>
                  </a:lnTo>
                  <a:lnTo>
                    <a:pt x="183" y="206"/>
                  </a:lnTo>
                  <a:lnTo>
                    <a:pt x="0" y="249"/>
                  </a:lnTo>
                  <a:close/>
                </a:path>
              </a:pathLst>
            </a:custGeom>
            <a:solidFill>
              <a:schemeClr val="bg1"/>
            </a:solidFill>
            <a:ln w="9525">
              <a:noFill/>
              <a:round/>
              <a:headEnd/>
              <a:tailEnd/>
            </a:ln>
            <a:effectLst/>
          </p:spPr>
          <p:txBody>
            <a:bodyPr/>
            <a:lstStyle/>
            <a:p>
              <a:pPr>
                <a:defRPr/>
              </a:pPr>
              <a:endParaRPr lang="en-AU"/>
            </a:p>
          </p:txBody>
        </p:sp>
        <p:sp>
          <p:nvSpPr>
            <p:cNvPr id="29" name="AutoShape 110"/>
            <p:cNvSpPr>
              <a:spLocks noChangeArrowheads="1"/>
            </p:cNvSpPr>
            <p:nvPr userDrawn="1"/>
          </p:nvSpPr>
          <p:spPr bwMode="ltGray">
            <a:xfrm rot="-32400000">
              <a:off x="3561" y="1130"/>
              <a:ext cx="812" cy="610"/>
            </a:xfrm>
            <a:custGeom>
              <a:avLst/>
              <a:gdLst>
                <a:gd name="G0" fmla="+- 1492 0 0"/>
                <a:gd name="G1" fmla="+- 21600 0 1492"/>
                <a:gd name="G2" fmla="+- 21600 0 1492"/>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492" y="10800"/>
                  </a:moveTo>
                  <a:cubicBezTo>
                    <a:pt x="1492" y="15941"/>
                    <a:pt x="5659" y="20108"/>
                    <a:pt x="10800" y="20108"/>
                  </a:cubicBezTo>
                  <a:cubicBezTo>
                    <a:pt x="15941" y="20108"/>
                    <a:pt x="20108" y="15941"/>
                    <a:pt x="20108" y="10800"/>
                  </a:cubicBezTo>
                  <a:cubicBezTo>
                    <a:pt x="20108" y="5659"/>
                    <a:pt x="15941" y="1492"/>
                    <a:pt x="10800" y="1492"/>
                  </a:cubicBezTo>
                  <a:cubicBezTo>
                    <a:pt x="5659" y="1492"/>
                    <a:pt x="1492" y="5659"/>
                    <a:pt x="1492" y="10800"/>
                  </a:cubicBezTo>
                  <a:close/>
                </a:path>
              </a:pathLst>
            </a:custGeom>
            <a:solidFill>
              <a:schemeClr val="bg1"/>
            </a:solidFill>
            <a:ln w="9525">
              <a:noFill/>
              <a:round/>
              <a:headEnd/>
              <a:tailEnd/>
            </a:ln>
            <a:effectLst/>
          </p:spPr>
          <p:txBody>
            <a:bodyPr wrap="none" anchor="ctr"/>
            <a:lstStyle/>
            <a:p>
              <a:pPr>
                <a:defRPr/>
              </a:pPr>
              <a:endParaRPr lang="en-AU"/>
            </a:p>
          </p:txBody>
        </p:sp>
      </p:grpSp>
      <p:pic>
        <p:nvPicPr>
          <p:cNvPr id="30" name="Picture 77" descr="globe"/>
          <p:cNvPicPr>
            <a:picLocks noChangeAspect="1" noChangeArrowheads="1"/>
          </p:cNvPicPr>
          <p:nvPr/>
        </p:nvPicPr>
        <p:blipFill>
          <a:blip r:embed="rId2" cstate="print"/>
          <a:srcRect r="14944"/>
          <a:stretch>
            <a:fillRect/>
          </a:stretch>
        </p:blipFill>
        <p:spPr bwMode="ltGray">
          <a:xfrm>
            <a:off x="0" y="0"/>
            <a:ext cx="2051050" cy="5300663"/>
          </a:xfrm>
          <a:prstGeom prst="rect">
            <a:avLst/>
          </a:prstGeom>
          <a:noFill/>
          <a:ln w="9525">
            <a:noFill/>
            <a:miter lim="800000"/>
            <a:headEnd/>
            <a:tailEnd/>
          </a:ln>
        </p:spPr>
      </p:pic>
      <p:sp>
        <p:nvSpPr>
          <p:cNvPr id="31" name="Rectangle 78"/>
          <p:cNvSpPr>
            <a:spLocks noChangeArrowheads="1"/>
          </p:cNvSpPr>
          <p:nvPr/>
        </p:nvSpPr>
        <p:spPr bwMode="invGray">
          <a:xfrm>
            <a:off x="11113" y="5229225"/>
            <a:ext cx="9132887" cy="1628775"/>
          </a:xfrm>
          <a:prstGeom prst="rect">
            <a:avLst/>
          </a:prstGeom>
          <a:gradFill rotWithShape="1">
            <a:gsLst>
              <a:gs pos="0">
                <a:schemeClr val="bg2">
                  <a:gamma/>
                  <a:shade val="46275"/>
                  <a:invGamma/>
                </a:schemeClr>
              </a:gs>
              <a:gs pos="100000">
                <a:schemeClr val="bg2"/>
              </a:gs>
            </a:gsLst>
            <a:lin ang="5400000" scaled="1"/>
          </a:gradFill>
          <a:ln w="9525">
            <a:noFill/>
            <a:miter lim="800000"/>
            <a:headEnd/>
            <a:tailEnd/>
          </a:ln>
          <a:effectLst/>
        </p:spPr>
        <p:txBody>
          <a:bodyPr wrap="none" anchor="ctr"/>
          <a:lstStyle/>
          <a:p>
            <a:pPr>
              <a:defRPr/>
            </a:pPr>
            <a:endParaRPr lang="en-AU"/>
          </a:p>
        </p:txBody>
      </p:sp>
      <p:grpSp>
        <p:nvGrpSpPr>
          <p:cNvPr id="32" name="Group 79"/>
          <p:cNvGrpSpPr>
            <a:grpSpLocks/>
          </p:cNvGrpSpPr>
          <p:nvPr/>
        </p:nvGrpSpPr>
        <p:grpSpPr bwMode="auto">
          <a:xfrm>
            <a:off x="0" y="1588"/>
            <a:ext cx="9148763" cy="6856412"/>
            <a:chOff x="-3" y="0"/>
            <a:chExt cx="5763" cy="4319"/>
          </a:xfrm>
        </p:grpSpPr>
        <p:sp>
          <p:nvSpPr>
            <p:cNvPr id="33" name="AutoShape 80"/>
            <p:cNvSpPr>
              <a:spLocks noChangeArrowheads="1"/>
            </p:cNvSpPr>
            <p:nvPr userDrawn="1"/>
          </p:nvSpPr>
          <p:spPr bwMode="white">
            <a:xfrm>
              <a:off x="24" y="24"/>
              <a:ext cx="5712" cy="4272"/>
            </a:xfrm>
            <a:prstGeom prst="roundRect">
              <a:avLst>
                <a:gd name="adj" fmla="val 6227"/>
              </a:avLst>
            </a:prstGeom>
            <a:noFill/>
            <a:ln w="76200">
              <a:solidFill>
                <a:schemeClr val="tx1"/>
              </a:solidFill>
              <a:round/>
              <a:headEnd/>
              <a:tailEnd/>
            </a:ln>
            <a:effectLst/>
          </p:spPr>
          <p:txBody>
            <a:bodyPr wrap="none" anchor="ctr"/>
            <a:lstStyle/>
            <a:p>
              <a:pPr>
                <a:defRPr/>
              </a:pPr>
              <a:endParaRPr lang="en-AU"/>
            </a:p>
          </p:txBody>
        </p:sp>
        <p:sp>
          <p:nvSpPr>
            <p:cNvPr id="34" name="Freeform 81"/>
            <p:cNvSpPr>
              <a:spLocks/>
            </p:cNvSpPr>
            <p:nvPr userDrawn="1"/>
          </p:nvSpPr>
          <p:spPr bwMode="white">
            <a:xfrm>
              <a:off x="0" y="0"/>
              <a:ext cx="288" cy="288"/>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tx1"/>
            </a:solidFill>
            <a:ln w="9525">
              <a:solidFill>
                <a:schemeClr val="tx1"/>
              </a:solidFill>
              <a:round/>
              <a:headEnd/>
              <a:tailEnd/>
            </a:ln>
            <a:effectLst/>
          </p:spPr>
          <p:txBody>
            <a:bodyPr/>
            <a:lstStyle/>
            <a:p>
              <a:pPr>
                <a:defRPr/>
              </a:pPr>
              <a:endParaRPr lang="en-AU"/>
            </a:p>
          </p:txBody>
        </p:sp>
        <p:sp>
          <p:nvSpPr>
            <p:cNvPr id="35" name="Freeform 82"/>
            <p:cNvSpPr>
              <a:spLocks/>
            </p:cNvSpPr>
            <p:nvPr userDrawn="1"/>
          </p:nvSpPr>
          <p:spPr bwMode="white">
            <a:xfrm rot="-5408600">
              <a:off x="-50" y="4030"/>
              <a:ext cx="336" cy="242"/>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tx1"/>
            </a:solidFill>
            <a:ln w="9525">
              <a:solidFill>
                <a:schemeClr val="tx1"/>
              </a:solidFill>
              <a:round/>
              <a:headEnd/>
              <a:tailEnd/>
            </a:ln>
            <a:effectLst/>
          </p:spPr>
          <p:txBody>
            <a:bodyPr/>
            <a:lstStyle/>
            <a:p>
              <a:pPr>
                <a:defRPr/>
              </a:pPr>
              <a:endParaRPr lang="en-AU"/>
            </a:p>
          </p:txBody>
        </p:sp>
        <p:sp>
          <p:nvSpPr>
            <p:cNvPr id="36" name="Freeform 83"/>
            <p:cNvSpPr>
              <a:spLocks/>
            </p:cNvSpPr>
            <p:nvPr userDrawn="1"/>
          </p:nvSpPr>
          <p:spPr bwMode="white">
            <a:xfrm rot="10769190">
              <a:off x="5519" y="4031"/>
              <a:ext cx="232" cy="287"/>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tx1"/>
            </a:solidFill>
            <a:ln w="9525">
              <a:solidFill>
                <a:schemeClr val="tx1"/>
              </a:solidFill>
              <a:round/>
              <a:headEnd/>
              <a:tailEnd/>
            </a:ln>
            <a:effectLst/>
          </p:spPr>
          <p:txBody>
            <a:bodyPr/>
            <a:lstStyle/>
            <a:p>
              <a:pPr>
                <a:defRPr/>
              </a:pPr>
              <a:endParaRPr lang="en-AU"/>
            </a:p>
          </p:txBody>
        </p:sp>
        <p:sp>
          <p:nvSpPr>
            <p:cNvPr id="37" name="Freeform 84"/>
            <p:cNvSpPr>
              <a:spLocks/>
            </p:cNvSpPr>
            <p:nvPr userDrawn="1"/>
          </p:nvSpPr>
          <p:spPr bwMode="white">
            <a:xfrm rot="5400000">
              <a:off x="5472" y="0"/>
              <a:ext cx="288" cy="288"/>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tx1"/>
            </a:solidFill>
            <a:ln w="9525">
              <a:solidFill>
                <a:schemeClr val="tx1"/>
              </a:solidFill>
              <a:round/>
              <a:headEnd/>
              <a:tailEnd/>
            </a:ln>
            <a:effectLst/>
          </p:spPr>
          <p:txBody>
            <a:bodyPr/>
            <a:lstStyle/>
            <a:p>
              <a:pPr>
                <a:defRPr/>
              </a:pPr>
              <a:endParaRPr lang="en-AU"/>
            </a:p>
          </p:txBody>
        </p:sp>
      </p:grpSp>
      <p:sp>
        <p:nvSpPr>
          <p:cNvPr id="3074" name="Rectangle 2"/>
          <p:cNvSpPr>
            <a:spLocks noGrp="1" noChangeArrowheads="1"/>
          </p:cNvSpPr>
          <p:nvPr>
            <p:ph type="ctrTitle"/>
          </p:nvPr>
        </p:nvSpPr>
        <p:spPr bwMode="auto">
          <a:xfrm>
            <a:off x="2068513" y="5246688"/>
            <a:ext cx="6934200" cy="609600"/>
          </a:xfrm>
        </p:spPr>
        <p:txBody>
          <a:bodyPr/>
          <a:lstStyle>
            <a:lvl1pPr algn="l">
              <a:defRPr sz="4000"/>
            </a:lvl1pPr>
          </a:lstStyle>
          <a:p>
            <a:r>
              <a:rPr lang="en-AU"/>
              <a:t>Click to edit Master title style</a:t>
            </a:r>
          </a:p>
        </p:txBody>
      </p:sp>
      <p:sp>
        <p:nvSpPr>
          <p:cNvPr id="3075" name="Rectangle 3"/>
          <p:cNvSpPr>
            <a:spLocks noGrp="1" noChangeArrowheads="1"/>
          </p:cNvSpPr>
          <p:nvPr>
            <p:ph type="subTitle" idx="1"/>
          </p:nvPr>
        </p:nvSpPr>
        <p:spPr>
          <a:xfrm>
            <a:off x="2133600" y="2286000"/>
            <a:ext cx="6324600" cy="1371600"/>
          </a:xfrm>
        </p:spPr>
        <p:txBody>
          <a:bodyPr/>
          <a:lstStyle>
            <a:lvl1pPr marL="0" indent="0">
              <a:buFont typeface="Wingdings" pitchFamily="2" charset="2"/>
              <a:buNone/>
              <a:defRPr sz="2400">
                <a:solidFill>
                  <a:schemeClr val="tx1"/>
                </a:solidFill>
              </a:defRPr>
            </a:lvl1pPr>
          </a:lstStyle>
          <a:p>
            <a:r>
              <a:rPr lang="en-AU"/>
              <a:t>Click to edit Master subtitle style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3000" fill="hold"/>
                                        <p:tgtEl>
                                          <p:spTgt spid="4"/>
                                        </p:tgtEl>
                                        <p:attrNameLst>
                                          <p:attrName>r</p:attrName>
                                        </p:attrNameLst>
                                      </p:cBhvr>
                                    </p:animRot>
                                  </p:childTnLst>
                                </p:cTn>
                              </p:par>
                              <p:par>
                                <p:cTn id="7" presetID="6" presetClass="emph" presetSubtype="0" fill="hold" nodeType="withEffect">
                                  <p:stCondLst>
                                    <p:cond delay="0"/>
                                  </p:stCondLst>
                                  <p:childTnLst>
                                    <p:animScale>
                                      <p:cBhvr>
                                        <p:cTn id="8" dur="3000" fill="hold"/>
                                        <p:tgtEl>
                                          <p:spTgt spid="4"/>
                                        </p:tgtEl>
                                      </p:cBhvr>
                                      <p:by x="150000" y="150000"/>
                                    </p:animScale>
                                  </p:childTnLst>
                                </p:cTn>
                              </p:par>
                              <p:par>
                                <p:cTn id="9" presetID="53" presetClass="exit" presetSubtype="0" fill="remove" nodeType="withEffect">
                                  <p:stCondLst>
                                    <p:cond delay="0"/>
                                  </p:stCondLst>
                                  <p:childTnLst>
                                    <p:anim calcmode="lin" valueType="num">
                                      <p:cBhvr>
                                        <p:cTn id="10" dur="3000"/>
                                        <p:tgtEl>
                                          <p:spTgt spid="4"/>
                                        </p:tgtEl>
                                        <p:attrNameLst>
                                          <p:attrName>ppt_w</p:attrName>
                                        </p:attrNameLst>
                                      </p:cBhvr>
                                      <p:tavLst>
                                        <p:tav tm="0">
                                          <p:val>
                                            <p:strVal val="ppt_w"/>
                                          </p:val>
                                        </p:tav>
                                        <p:tav tm="100000">
                                          <p:val>
                                            <p:fltVal val="0"/>
                                          </p:val>
                                        </p:tav>
                                      </p:tavLst>
                                    </p:anim>
                                    <p:anim calcmode="lin" valueType="num">
                                      <p:cBhvr>
                                        <p:cTn id="11" dur="3000"/>
                                        <p:tgtEl>
                                          <p:spTgt spid="4"/>
                                        </p:tgtEl>
                                        <p:attrNameLst>
                                          <p:attrName>ppt_h</p:attrName>
                                        </p:attrNameLst>
                                      </p:cBhvr>
                                      <p:tavLst>
                                        <p:tav tm="0">
                                          <p:val>
                                            <p:strVal val="ppt_h"/>
                                          </p:val>
                                        </p:tav>
                                        <p:tav tm="100000">
                                          <p:val>
                                            <p:fltVal val="0"/>
                                          </p:val>
                                        </p:tav>
                                      </p:tavLst>
                                    </p:anim>
                                    <p:animEffect transition="out" filter="fade">
                                      <p:cBhvr>
                                        <p:cTn id="12" dur="3000"/>
                                        <p:tgtEl>
                                          <p:spTgt spid="4"/>
                                        </p:tgtEl>
                                      </p:cBhvr>
                                    </p:animEffect>
                                    <p:set>
                                      <p:cBhvr>
                                        <p:cTn id="13" dur="1" fill="hold">
                                          <p:stCondLst>
                                            <p:cond delay="2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ftr" sz="quarter" idx="10"/>
          </p:nvPr>
        </p:nvSpPr>
        <p:spPr>
          <a:ln/>
        </p:spPr>
        <p:txBody>
          <a:bodyPr/>
          <a:lstStyle>
            <a:lvl1pPr>
              <a:defRPr/>
            </a:lvl1pPr>
          </a:lstStyle>
          <a:p>
            <a:pPr>
              <a:defRPr/>
            </a:pPr>
            <a:r>
              <a:rPr lang="en-AU" smtClean="0"/>
              <a:t>ITEC-810</a:t>
            </a:r>
            <a:endParaRPr lang="en-AU"/>
          </a:p>
        </p:txBody>
      </p:sp>
      <p:sp>
        <p:nvSpPr>
          <p:cNvPr id="5" name="Rectangle 6"/>
          <p:cNvSpPr>
            <a:spLocks noGrp="1" noChangeArrowheads="1"/>
          </p:cNvSpPr>
          <p:nvPr>
            <p:ph type="sldNum" sz="quarter" idx="11"/>
          </p:nvPr>
        </p:nvSpPr>
        <p:spPr>
          <a:ln/>
        </p:spPr>
        <p:txBody>
          <a:bodyPr/>
          <a:lstStyle>
            <a:lvl1pPr>
              <a:defRPr/>
            </a:lvl1pPr>
          </a:lstStyle>
          <a:p>
            <a:pPr>
              <a:defRPr/>
            </a:pPr>
            <a:fld id="{2867361D-4241-484A-A38E-7E3C673FC115}"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0" y="350838"/>
            <a:ext cx="1866900" cy="5697537"/>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1371600" y="350838"/>
            <a:ext cx="5448300" cy="56975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ftr" sz="quarter" idx="10"/>
          </p:nvPr>
        </p:nvSpPr>
        <p:spPr>
          <a:ln/>
        </p:spPr>
        <p:txBody>
          <a:bodyPr/>
          <a:lstStyle>
            <a:lvl1pPr>
              <a:defRPr/>
            </a:lvl1pPr>
          </a:lstStyle>
          <a:p>
            <a:pPr>
              <a:defRPr/>
            </a:pPr>
            <a:r>
              <a:rPr lang="en-AU" smtClean="0"/>
              <a:t>ITEC-810</a:t>
            </a:r>
            <a:endParaRPr lang="en-AU"/>
          </a:p>
        </p:txBody>
      </p:sp>
      <p:sp>
        <p:nvSpPr>
          <p:cNvPr id="5" name="Rectangle 6"/>
          <p:cNvSpPr>
            <a:spLocks noGrp="1" noChangeArrowheads="1"/>
          </p:cNvSpPr>
          <p:nvPr>
            <p:ph type="sldNum" sz="quarter" idx="11"/>
          </p:nvPr>
        </p:nvSpPr>
        <p:spPr>
          <a:ln/>
        </p:spPr>
        <p:txBody>
          <a:bodyPr/>
          <a:lstStyle>
            <a:lvl1pPr>
              <a:defRPr/>
            </a:lvl1pPr>
          </a:lstStyle>
          <a:p>
            <a:pPr>
              <a:defRPr/>
            </a:pPr>
            <a:fld id="{5C69BE3A-A259-4DAC-BA0A-EF957C03F02A}"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ftr" sz="quarter" idx="10"/>
          </p:nvPr>
        </p:nvSpPr>
        <p:spPr>
          <a:ln/>
        </p:spPr>
        <p:txBody>
          <a:bodyPr/>
          <a:lstStyle>
            <a:lvl1pPr>
              <a:defRPr/>
            </a:lvl1pPr>
          </a:lstStyle>
          <a:p>
            <a:pPr>
              <a:defRPr/>
            </a:pPr>
            <a:r>
              <a:rPr lang="en-AU" dirty="0" smtClean="0"/>
              <a:t>ITEC-810</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fld id="{845EBA0C-F4BE-4EAF-96CC-B4F97873DC43}" type="slidenum">
              <a:rPr lang="en-AU"/>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AU" dirty="0" smtClean="0"/>
              <a:t>ITEC-810</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fld id="{7F36B82A-8F9E-4210-B057-00C0D6F31907}" type="slidenum">
              <a:rPr lang="en-AU"/>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1371600" y="1095375"/>
            <a:ext cx="36576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5181600" y="1095375"/>
            <a:ext cx="36576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5"/>
          <p:cNvSpPr>
            <a:spLocks noGrp="1" noChangeArrowheads="1"/>
          </p:cNvSpPr>
          <p:nvPr>
            <p:ph type="ftr" sz="quarter" idx="10"/>
          </p:nvPr>
        </p:nvSpPr>
        <p:spPr>
          <a:ln/>
        </p:spPr>
        <p:txBody>
          <a:bodyPr/>
          <a:lstStyle>
            <a:lvl1pPr>
              <a:defRPr/>
            </a:lvl1pPr>
          </a:lstStyle>
          <a:p>
            <a:pPr>
              <a:defRPr/>
            </a:pPr>
            <a:r>
              <a:rPr lang="en-AU" smtClean="0"/>
              <a:t>ITEC-810</a:t>
            </a:r>
            <a:endParaRPr lang="en-AU"/>
          </a:p>
        </p:txBody>
      </p:sp>
      <p:sp>
        <p:nvSpPr>
          <p:cNvPr id="6" name="Rectangle 6"/>
          <p:cNvSpPr>
            <a:spLocks noGrp="1" noChangeArrowheads="1"/>
          </p:cNvSpPr>
          <p:nvPr>
            <p:ph type="sldNum" sz="quarter" idx="11"/>
          </p:nvPr>
        </p:nvSpPr>
        <p:spPr>
          <a:ln/>
        </p:spPr>
        <p:txBody>
          <a:bodyPr/>
          <a:lstStyle>
            <a:lvl1pPr>
              <a:defRPr/>
            </a:lvl1pPr>
          </a:lstStyle>
          <a:p>
            <a:pPr>
              <a:defRPr/>
            </a:pPr>
            <a:fld id="{44F5D57A-BFA0-4BE1-A1A5-629CD01CD26C}"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5"/>
          <p:cNvSpPr>
            <a:spLocks noGrp="1" noChangeArrowheads="1"/>
          </p:cNvSpPr>
          <p:nvPr>
            <p:ph type="ftr" sz="quarter" idx="10"/>
          </p:nvPr>
        </p:nvSpPr>
        <p:spPr>
          <a:ln/>
        </p:spPr>
        <p:txBody>
          <a:bodyPr/>
          <a:lstStyle>
            <a:lvl1pPr>
              <a:defRPr/>
            </a:lvl1pPr>
          </a:lstStyle>
          <a:p>
            <a:pPr>
              <a:defRPr/>
            </a:pPr>
            <a:r>
              <a:rPr lang="en-AU" smtClean="0"/>
              <a:t>ITEC-810</a:t>
            </a:r>
            <a:endParaRPr lang="en-AU"/>
          </a:p>
        </p:txBody>
      </p:sp>
      <p:sp>
        <p:nvSpPr>
          <p:cNvPr id="8" name="Rectangle 6"/>
          <p:cNvSpPr>
            <a:spLocks noGrp="1" noChangeArrowheads="1"/>
          </p:cNvSpPr>
          <p:nvPr>
            <p:ph type="sldNum" sz="quarter" idx="11"/>
          </p:nvPr>
        </p:nvSpPr>
        <p:spPr>
          <a:ln/>
        </p:spPr>
        <p:txBody>
          <a:bodyPr/>
          <a:lstStyle>
            <a:lvl1pPr>
              <a:defRPr/>
            </a:lvl1pPr>
          </a:lstStyle>
          <a:p>
            <a:pPr>
              <a:defRPr/>
            </a:pPr>
            <a:fld id="{E2A85889-3C69-4E44-A83F-6160D773B35C}"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Rectangle 5"/>
          <p:cNvSpPr>
            <a:spLocks noGrp="1" noChangeArrowheads="1"/>
          </p:cNvSpPr>
          <p:nvPr>
            <p:ph type="ftr" sz="quarter" idx="10"/>
          </p:nvPr>
        </p:nvSpPr>
        <p:spPr>
          <a:ln/>
        </p:spPr>
        <p:txBody>
          <a:bodyPr/>
          <a:lstStyle>
            <a:lvl1pPr>
              <a:defRPr/>
            </a:lvl1pPr>
          </a:lstStyle>
          <a:p>
            <a:pPr>
              <a:defRPr/>
            </a:pPr>
            <a:r>
              <a:rPr lang="en-AU" smtClean="0"/>
              <a:t>ITEC-810</a:t>
            </a:r>
            <a:endParaRPr lang="en-AU"/>
          </a:p>
        </p:txBody>
      </p:sp>
      <p:sp>
        <p:nvSpPr>
          <p:cNvPr id="4" name="Rectangle 6"/>
          <p:cNvSpPr>
            <a:spLocks noGrp="1" noChangeArrowheads="1"/>
          </p:cNvSpPr>
          <p:nvPr>
            <p:ph type="sldNum" sz="quarter" idx="11"/>
          </p:nvPr>
        </p:nvSpPr>
        <p:spPr>
          <a:ln/>
        </p:spPr>
        <p:txBody>
          <a:bodyPr/>
          <a:lstStyle>
            <a:lvl1pPr>
              <a:defRPr/>
            </a:lvl1pPr>
          </a:lstStyle>
          <a:p>
            <a:pPr>
              <a:defRPr/>
            </a:pPr>
            <a:fld id="{79740934-1D09-4AC6-A9B9-C04C080975F7}"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AU" smtClean="0"/>
              <a:t>ITEC-810</a:t>
            </a:r>
            <a:endParaRPr lang="en-AU"/>
          </a:p>
        </p:txBody>
      </p:sp>
      <p:sp>
        <p:nvSpPr>
          <p:cNvPr id="3" name="Rectangle 6"/>
          <p:cNvSpPr>
            <a:spLocks noGrp="1" noChangeArrowheads="1"/>
          </p:cNvSpPr>
          <p:nvPr>
            <p:ph type="sldNum" sz="quarter" idx="11"/>
          </p:nvPr>
        </p:nvSpPr>
        <p:spPr>
          <a:ln/>
        </p:spPr>
        <p:txBody>
          <a:bodyPr/>
          <a:lstStyle>
            <a:lvl1pPr>
              <a:defRPr/>
            </a:lvl1pPr>
          </a:lstStyle>
          <a:p>
            <a:pPr>
              <a:defRPr/>
            </a:pPr>
            <a:fld id="{73550227-52F9-4594-8BA9-B01BE088BCF6}"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AU" smtClean="0"/>
              <a:t>ITEC-810</a:t>
            </a:r>
            <a:endParaRPr lang="en-AU"/>
          </a:p>
        </p:txBody>
      </p:sp>
      <p:sp>
        <p:nvSpPr>
          <p:cNvPr id="6" name="Rectangle 6"/>
          <p:cNvSpPr>
            <a:spLocks noGrp="1" noChangeArrowheads="1"/>
          </p:cNvSpPr>
          <p:nvPr>
            <p:ph type="sldNum" sz="quarter" idx="11"/>
          </p:nvPr>
        </p:nvSpPr>
        <p:spPr>
          <a:ln/>
        </p:spPr>
        <p:txBody>
          <a:bodyPr/>
          <a:lstStyle>
            <a:lvl1pPr>
              <a:defRPr/>
            </a:lvl1pPr>
          </a:lstStyle>
          <a:p>
            <a:pPr>
              <a:defRPr/>
            </a:pPr>
            <a:fld id="{A32694BD-D2DF-4D6A-8B4D-D438F9033EFD}"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AU" smtClean="0"/>
              <a:t>ITEC-810</a:t>
            </a:r>
            <a:endParaRPr lang="en-AU"/>
          </a:p>
        </p:txBody>
      </p:sp>
      <p:sp>
        <p:nvSpPr>
          <p:cNvPr id="6" name="Rectangle 6"/>
          <p:cNvSpPr>
            <a:spLocks noGrp="1" noChangeArrowheads="1"/>
          </p:cNvSpPr>
          <p:nvPr>
            <p:ph type="sldNum" sz="quarter" idx="11"/>
          </p:nvPr>
        </p:nvSpPr>
        <p:spPr>
          <a:ln/>
        </p:spPr>
        <p:txBody>
          <a:bodyPr/>
          <a:lstStyle>
            <a:lvl1pPr>
              <a:defRPr/>
            </a:lvl1pPr>
          </a:lstStyle>
          <a:p>
            <a:pPr>
              <a:defRPr/>
            </a:pPr>
            <a:fld id="{FA51725C-FA85-4B51-91B5-11DAFF951290}"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1" name="Rectangle 77"/>
          <p:cNvSpPr>
            <a:spLocks noChangeArrowheads="1"/>
          </p:cNvSpPr>
          <p:nvPr/>
        </p:nvSpPr>
        <p:spPr bwMode="invGray">
          <a:xfrm>
            <a:off x="44450" y="55563"/>
            <a:ext cx="9088438" cy="925512"/>
          </a:xfrm>
          <a:prstGeom prst="rect">
            <a:avLst/>
          </a:prstGeom>
          <a:gradFill rotWithShape="1">
            <a:gsLst>
              <a:gs pos="0">
                <a:schemeClr val="bg2"/>
              </a:gs>
              <a:gs pos="100000">
                <a:schemeClr val="bg2">
                  <a:gamma/>
                  <a:shade val="46275"/>
                  <a:invGamma/>
                </a:schemeClr>
              </a:gs>
            </a:gsLst>
            <a:lin ang="5400000" scaled="1"/>
          </a:gradFill>
          <a:ln w="9525">
            <a:noFill/>
            <a:miter lim="800000"/>
            <a:headEnd/>
            <a:tailEnd/>
          </a:ln>
          <a:effectLst/>
        </p:spPr>
        <p:txBody>
          <a:bodyPr wrap="none" anchor="ctr"/>
          <a:lstStyle/>
          <a:p>
            <a:pPr>
              <a:defRPr/>
            </a:pPr>
            <a:endParaRPr lang="en-AU"/>
          </a:p>
        </p:txBody>
      </p:sp>
      <p:pic>
        <p:nvPicPr>
          <p:cNvPr id="1027" name="Picture 78" descr="이미지"/>
          <p:cNvPicPr>
            <a:picLocks noChangeAspect="1" noChangeArrowheads="1"/>
          </p:cNvPicPr>
          <p:nvPr/>
        </p:nvPicPr>
        <p:blipFill>
          <a:blip r:embed="rId13" cstate="print">
            <a:lum bright="-6000" contrast="6000"/>
          </a:blip>
          <a:srcRect l="52229" r="935" b="9456"/>
          <a:stretch>
            <a:fillRect/>
          </a:stretch>
        </p:blipFill>
        <p:spPr bwMode="auto">
          <a:xfrm>
            <a:off x="0" y="0"/>
            <a:ext cx="1187450" cy="981075"/>
          </a:xfrm>
          <a:prstGeom prst="rect">
            <a:avLst/>
          </a:prstGeom>
          <a:noFill/>
          <a:ln w="9525">
            <a:noFill/>
            <a:miter lim="800000"/>
            <a:headEnd/>
            <a:tailEnd/>
          </a:ln>
        </p:spPr>
      </p:pic>
      <p:sp>
        <p:nvSpPr>
          <p:cNvPr id="1103" name="Rectangle 79" descr="좁은 수평선"/>
          <p:cNvSpPr>
            <a:spLocks noChangeArrowheads="1"/>
          </p:cNvSpPr>
          <p:nvPr/>
        </p:nvSpPr>
        <p:spPr bwMode="ltGray">
          <a:xfrm>
            <a:off x="11113" y="981075"/>
            <a:ext cx="1187450" cy="5891213"/>
          </a:xfrm>
          <a:prstGeom prst="rect">
            <a:avLst/>
          </a:prstGeom>
          <a:pattFill prst="narHorz">
            <a:fgClr>
              <a:schemeClr val="bg1"/>
            </a:fgClr>
            <a:bgClr>
              <a:srgbClr val="000000"/>
            </a:bgClr>
          </a:pattFill>
          <a:ln w="9525">
            <a:noFill/>
            <a:miter lim="800000"/>
            <a:headEnd/>
            <a:tailEnd/>
          </a:ln>
          <a:effectLst/>
        </p:spPr>
        <p:txBody>
          <a:bodyPr wrap="none" anchor="ctr"/>
          <a:lstStyle/>
          <a:p>
            <a:pPr>
              <a:defRPr/>
            </a:pPr>
            <a:endParaRPr lang="en-AU"/>
          </a:p>
        </p:txBody>
      </p:sp>
      <p:grpSp>
        <p:nvGrpSpPr>
          <p:cNvPr id="1029" name="Group 80"/>
          <p:cNvGrpSpPr>
            <a:grpSpLocks/>
          </p:cNvGrpSpPr>
          <p:nvPr/>
        </p:nvGrpSpPr>
        <p:grpSpPr bwMode="auto">
          <a:xfrm>
            <a:off x="0" y="0"/>
            <a:ext cx="9148763" cy="6856413"/>
            <a:chOff x="-3" y="0"/>
            <a:chExt cx="5763" cy="4319"/>
          </a:xfrm>
        </p:grpSpPr>
        <p:sp>
          <p:nvSpPr>
            <p:cNvPr id="1105" name="AutoShape 81"/>
            <p:cNvSpPr>
              <a:spLocks noChangeArrowheads="1"/>
            </p:cNvSpPr>
            <p:nvPr userDrawn="1"/>
          </p:nvSpPr>
          <p:spPr bwMode="white">
            <a:xfrm>
              <a:off x="24" y="24"/>
              <a:ext cx="5712" cy="4272"/>
            </a:xfrm>
            <a:prstGeom prst="roundRect">
              <a:avLst>
                <a:gd name="adj" fmla="val 6227"/>
              </a:avLst>
            </a:prstGeom>
            <a:noFill/>
            <a:ln w="76200">
              <a:solidFill>
                <a:schemeClr val="tx1"/>
              </a:solidFill>
              <a:round/>
              <a:headEnd/>
              <a:tailEnd/>
            </a:ln>
            <a:effectLst/>
          </p:spPr>
          <p:txBody>
            <a:bodyPr wrap="none" anchor="ctr"/>
            <a:lstStyle/>
            <a:p>
              <a:pPr>
                <a:defRPr/>
              </a:pPr>
              <a:endParaRPr lang="en-AU"/>
            </a:p>
          </p:txBody>
        </p:sp>
        <p:sp>
          <p:nvSpPr>
            <p:cNvPr id="1106" name="Freeform 82"/>
            <p:cNvSpPr>
              <a:spLocks/>
            </p:cNvSpPr>
            <p:nvPr userDrawn="1"/>
          </p:nvSpPr>
          <p:spPr bwMode="white">
            <a:xfrm>
              <a:off x="0" y="0"/>
              <a:ext cx="288" cy="288"/>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tx1"/>
            </a:solidFill>
            <a:ln w="9525">
              <a:solidFill>
                <a:schemeClr val="tx1"/>
              </a:solidFill>
              <a:round/>
              <a:headEnd/>
              <a:tailEnd/>
            </a:ln>
            <a:effectLst/>
          </p:spPr>
          <p:txBody>
            <a:bodyPr/>
            <a:lstStyle/>
            <a:p>
              <a:pPr>
                <a:defRPr/>
              </a:pPr>
              <a:endParaRPr lang="en-AU"/>
            </a:p>
          </p:txBody>
        </p:sp>
        <p:sp>
          <p:nvSpPr>
            <p:cNvPr id="1107" name="Freeform 83"/>
            <p:cNvSpPr>
              <a:spLocks/>
            </p:cNvSpPr>
            <p:nvPr userDrawn="1"/>
          </p:nvSpPr>
          <p:spPr bwMode="white">
            <a:xfrm rot="-5408600">
              <a:off x="-50" y="4030"/>
              <a:ext cx="336" cy="242"/>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tx1"/>
            </a:solidFill>
            <a:ln w="9525">
              <a:solidFill>
                <a:schemeClr val="tx1"/>
              </a:solidFill>
              <a:round/>
              <a:headEnd/>
              <a:tailEnd/>
            </a:ln>
            <a:effectLst/>
          </p:spPr>
          <p:txBody>
            <a:bodyPr/>
            <a:lstStyle/>
            <a:p>
              <a:pPr>
                <a:defRPr/>
              </a:pPr>
              <a:endParaRPr lang="en-AU"/>
            </a:p>
          </p:txBody>
        </p:sp>
        <p:sp>
          <p:nvSpPr>
            <p:cNvPr id="1108" name="Freeform 84"/>
            <p:cNvSpPr>
              <a:spLocks/>
            </p:cNvSpPr>
            <p:nvPr userDrawn="1"/>
          </p:nvSpPr>
          <p:spPr bwMode="white">
            <a:xfrm rot="10769190">
              <a:off x="5519" y="4031"/>
              <a:ext cx="232" cy="287"/>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tx1"/>
            </a:solidFill>
            <a:ln w="9525">
              <a:solidFill>
                <a:schemeClr val="tx1"/>
              </a:solidFill>
              <a:round/>
              <a:headEnd/>
              <a:tailEnd/>
            </a:ln>
            <a:effectLst/>
          </p:spPr>
          <p:txBody>
            <a:bodyPr/>
            <a:lstStyle/>
            <a:p>
              <a:pPr>
                <a:defRPr/>
              </a:pPr>
              <a:endParaRPr lang="en-AU"/>
            </a:p>
          </p:txBody>
        </p:sp>
        <p:sp>
          <p:nvSpPr>
            <p:cNvPr id="1109" name="Freeform 85"/>
            <p:cNvSpPr>
              <a:spLocks/>
            </p:cNvSpPr>
            <p:nvPr userDrawn="1"/>
          </p:nvSpPr>
          <p:spPr bwMode="white">
            <a:xfrm rot="5400000">
              <a:off x="5472" y="0"/>
              <a:ext cx="288" cy="288"/>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tx1"/>
            </a:solidFill>
            <a:ln w="9525">
              <a:solidFill>
                <a:schemeClr val="tx1"/>
              </a:solidFill>
              <a:round/>
              <a:headEnd/>
              <a:tailEnd/>
            </a:ln>
            <a:effectLst/>
          </p:spPr>
          <p:txBody>
            <a:bodyPr/>
            <a:lstStyle/>
            <a:p>
              <a:pPr>
                <a:defRPr/>
              </a:pPr>
              <a:endParaRPr lang="en-AU"/>
            </a:p>
          </p:txBody>
        </p:sp>
      </p:grpSp>
      <p:sp>
        <p:nvSpPr>
          <p:cNvPr id="1030" name="Rectangle 3"/>
          <p:cNvSpPr>
            <a:spLocks noGrp="1" noChangeArrowheads="1"/>
          </p:cNvSpPr>
          <p:nvPr>
            <p:ph type="body" idx="1"/>
          </p:nvPr>
        </p:nvSpPr>
        <p:spPr bwMode="auto">
          <a:xfrm>
            <a:off x="1371600" y="1095375"/>
            <a:ext cx="74676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2" name="Rectangle 5"/>
          <p:cNvSpPr>
            <a:spLocks noGrp="1" noChangeArrowheads="1"/>
          </p:cNvSpPr>
          <p:nvPr>
            <p:ph type="ftr" sz="quarter" idx="3"/>
          </p:nvPr>
        </p:nvSpPr>
        <p:spPr bwMode="auto">
          <a:xfrm>
            <a:off x="6629400" y="6477000"/>
            <a:ext cx="2057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solidFill>
                  <a:schemeClr val="tx2"/>
                </a:solidFill>
                <a:latin typeface="+mn-lt"/>
              </a:defRPr>
            </a:lvl1pPr>
          </a:lstStyle>
          <a:p>
            <a:pPr>
              <a:defRPr/>
            </a:pPr>
            <a:r>
              <a:rPr lang="en-AU" dirty="0" smtClean="0"/>
              <a:t>ITEC-810</a:t>
            </a:r>
          </a:p>
        </p:txBody>
      </p:sp>
      <p:sp>
        <p:nvSpPr>
          <p:cNvPr id="3" name="Rectangle 6"/>
          <p:cNvSpPr>
            <a:spLocks noGrp="1" noChangeArrowheads="1"/>
          </p:cNvSpPr>
          <p:nvPr>
            <p:ph type="sldNum" sz="quarter" idx="4"/>
          </p:nvPr>
        </p:nvSpPr>
        <p:spPr bwMode="auto">
          <a:xfrm>
            <a:off x="3429000" y="6477000"/>
            <a:ext cx="2133600" cy="307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chemeClr val="tx2"/>
                </a:solidFill>
              </a:defRPr>
            </a:lvl1pPr>
          </a:lstStyle>
          <a:p>
            <a:pPr>
              <a:defRPr/>
            </a:pPr>
            <a:fld id="{6AA4F9E2-2DAA-4306-B7EF-8C10DE92447D}" type="slidenum">
              <a:rPr lang="en-AU"/>
              <a:pPr>
                <a:defRPr/>
              </a:pPr>
              <a:t>‹#›</a:t>
            </a:fld>
            <a:endParaRPr lang="en-AU"/>
          </a:p>
        </p:txBody>
      </p:sp>
      <p:sp>
        <p:nvSpPr>
          <p:cNvPr id="1033" name="Rectangle 2"/>
          <p:cNvSpPr>
            <a:spLocks noGrp="1" noChangeArrowheads="1"/>
          </p:cNvSpPr>
          <p:nvPr>
            <p:ph type="title"/>
          </p:nvPr>
        </p:nvSpPr>
        <p:spPr bwMode="black">
          <a:xfrm>
            <a:off x="1371600" y="350838"/>
            <a:ext cx="7467600" cy="7159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110" name="Line 86"/>
          <p:cNvSpPr>
            <a:spLocks noChangeShapeType="1"/>
          </p:cNvSpPr>
          <p:nvPr/>
        </p:nvSpPr>
        <p:spPr bwMode="auto">
          <a:xfrm>
            <a:off x="1187450" y="6453188"/>
            <a:ext cx="7488238" cy="0"/>
          </a:xfrm>
          <a:prstGeom prst="line">
            <a:avLst/>
          </a:prstGeom>
          <a:noFill/>
          <a:ln w="9525">
            <a:solidFill>
              <a:schemeClr val="tx2"/>
            </a:solidFill>
            <a:round/>
            <a:headEnd/>
            <a:tailEnd/>
          </a:ln>
          <a:effectLst/>
        </p:spPr>
        <p:txBody>
          <a:bodyPr/>
          <a:lstStyle/>
          <a:p>
            <a:pPr>
              <a:defRPr/>
            </a:pPr>
            <a:endParaRPr lang="en-AU"/>
          </a:p>
        </p:txBody>
      </p:sp>
    </p:spTree>
  </p:cSld>
  <p:clrMap bg1="dk2" tx1="lt1" bg2="dk1" tx2="lt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iming>
    <p:tnLst>
      <p:par>
        <p:cTn id="1" dur="indefinite" restart="never" nodeType="tmRoot"/>
      </p:par>
    </p:tnLst>
  </p:timing>
  <p:hf hdr="0" dt="0"/>
  <p:txStyles>
    <p:titleStyle>
      <a:lvl1pPr algn="r" rtl="0" eaLnBrk="0" fontAlgn="base" hangingPunct="0">
        <a:spcBef>
          <a:spcPct val="0"/>
        </a:spcBef>
        <a:spcAft>
          <a:spcPct val="0"/>
        </a:spcAft>
        <a:defRPr sz="3600" b="1">
          <a:solidFill>
            <a:schemeClr val="bg1"/>
          </a:solidFill>
          <a:latin typeface="+mj-lt"/>
          <a:ea typeface="+mj-ea"/>
          <a:cs typeface="+mj-cs"/>
        </a:defRPr>
      </a:lvl1pPr>
      <a:lvl2pPr algn="r" rtl="0" eaLnBrk="0" fontAlgn="base" hangingPunct="0">
        <a:spcBef>
          <a:spcPct val="0"/>
        </a:spcBef>
        <a:spcAft>
          <a:spcPct val="0"/>
        </a:spcAft>
        <a:defRPr sz="3600" b="1">
          <a:solidFill>
            <a:schemeClr val="bg1"/>
          </a:solidFill>
          <a:latin typeface="Verdana" pitchFamily="34" charset="0"/>
        </a:defRPr>
      </a:lvl2pPr>
      <a:lvl3pPr algn="r" rtl="0" eaLnBrk="0" fontAlgn="base" hangingPunct="0">
        <a:spcBef>
          <a:spcPct val="0"/>
        </a:spcBef>
        <a:spcAft>
          <a:spcPct val="0"/>
        </a:spcAft>
        <a:defRPr sz="3600" b="1">
          <a:solidFill>
            <a:schemeClr val="bg1"/>
          </a:solidFill>
          <a:latin typeface="Verdana" pitchFamily="34" charset="0"/>
        </a:defRPr>
      </a:lvl3pPr>
      <a:lvl4pPr algn="r" rtl="0" eaLnBrk="0" fontAlgn="base" hangingPunct="0">
        <a:spcBef>
          <a:spcPct val="0"/>
        </a:spcBef>
        <a:spcAft>
          <a:spcPct val="0"/>
        </a:spcAft>
        <a:defRPr sz="3600" b="1">
          <a:solidFill>
            <a:schemeClr val="bg1"/>
          </a:solidFill>
          <a:latin typeface="Verdana" pitchFamily="34" charset="0"/>
        </a:defRPr>
      </a:lvl4pPr>
      <a:lvl5pPr algn="r" rtl="0" eaLnBrk="0" fontAlgn="base" hangingPunct="0">
        <a:spcBef>
          <a:spcPct val="0"/>
        </a:spcBef>
        <a:spcAft>
          <a:spcPct val="0"/>
        </a:spcAft>
        <a:defRPr sz="3600" b="1">
          <a:solidFill>
            <a:schemeClr val="bg1"/>
          </a:solidFill>
          <a:latin typeface="Verdana" pitchFamily="34" charset="0"/>
        </a:defRPr>
      </a:lvl5pPr>
      <a:lvl6pPr marL="457200" algn="r" rtl="0" fontAlgn="base">
        <a:spcBef>
          <a:spcPct val="0"/>
        </a:spcBef>
        <a:spcAft>
          <a:spcPct val="0"/>
        </a:spcAft>
        <a:defRPr sz="3600" b="1">
          <a:solidFill>
            <a:schemeClr val="bg1"/>
          </a:solidFill>
          <a:latin typeface="Verdana" pitchFamily="34" charset="0"/>
        </a:defRPr>
      </a:lvl6pPr>
      <a:lvl7pPr marL="914400" algn="r" rtl="0" fontAlgn="base">
        <a:spcBef>
          <a:spcPct val="0"/>
        </a:spcBef>
        <a:spcAft>
          <a:spcPct val="0"/>
        </a:spcAft>
        <a:defRPr sz="3600" b="1">
          <a:solidFill>
            <a:schemeClr val="bg1"/>
          </a:solidFill>
          <a:latin typeface="Verdana" pitchFamily="34" charset="0"/>
        </a:defRPr>
      </a:lvl7pPr>
      <a:lvl8pPr marL="1371600" algn="r" rtl="0" fontAlgn="base">
        <a:spcBef>
          <a:spcPct val="0"/>
        </a:spcBef>
        <a:spcAft>
          <a:spcPct val="0"/>
        </a:spcAft>
        <a:defRPr sz="3600" b="1">
          <a:solidFill>
            <a:schemeClr val="bg1"/>
          </a:solidFill>
          <a:latin typeface="Verdana" pitchFamily="34" charset="0"/>
        </a:defRPr>
      </a:lvl8pPr>
      <a:lvl9pPr marL="1828800" algn="r" rtl="0" fontAlgn="base">
        <a:spcBef>
          <a:spcPct val="0"/>
        </a:spcBef>
        <a:spcAft>
          <a:spcPct val="0"/>
        </a:spcAft>
        <a:defRPr sz="3600" b="1">
          <a:solidFill>
            <a:schemeClr val="bg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v"/>
        <a:defRPr sz="3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400">
          <a:solidFill>
            <a:schemeClr val="tx1"/>
          </a:solidFill>
          <a:latin typeface="Arial" charset="0"/>
        </a:defRPr>
      </a:lvl2pPr>
      <a:lvl3pPr marL="1143000" indent="-228600" algn="l" rtl="0" eaLnBrk="0" fontAlgn="base" hangingPunct="0">
        <a:spcBef>
          <a:spcPct val="20000"/>
        </a:spcBef>
        <a:spcAft>
          <a:spcPct val="0"/>
        </a:spcAft>
        <a:buClr>
          <a:schemeClr val="tx1"/>
        </a:buClr>
        <a:buChar char="•"/>
        <a:defRPr sz="22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04800" y="5334000"/>
            <a:ext cx="8839200" cy="838200"/>
          </a:xfrm>
        </p:spPr>
        <p:txBody>
          <a:bodyPr/>
          <a:lstStyle/>
          <a:p>
            <a:pPr eaLnBrk="1" hangingPunct="1"/>
            <a:r>
              <a:rPr lang="en-AU" sz="3000" dirty="0" smtClean="0">
                <a:latin typeface="Calibri" pitchFamily="34" charset="0"/>
              </a:rPr>
              <a:t>Student     : Wilson Hidalgo Ramirez</a:t>
            </a:r>
            <a:br>
              <a:rPr lang="en-AU" sz="3000" dirty="0" smtClean="0">
                <a:latin typeface="Calibri" pitchFamily="34" charset="0"/>
              </a:rPr>
            </a:br>
            <a:r>
              <a:rPr lang="en-AU" sz="3000" dirty="0" smtClean="0">
                <a:latin typeface="Calibri" pitchFamily="34" charset="0"/>
              </a:rPr>
              <a:t>Supervisor: </a:t>
            </a:r>
            <a:r>
              <a:rPr lang="en-AU" sz="3200" dirty="0" err="1" smtClean="0">
                <a:latin typeface="Calibri" pitchFamily="34" charset="0"/>
              </a:rPr>
              <a:t>Udaya</a:t>
            </a:r>
            <a:r>
              <a:rPr lang="en-AU" sz="3200" dirty="0" smtClean="0">
                <a:latin typeface="Calibri" pitchFamily="34" charset="0"/>
              </a:rPr>
              <a:t> </a:t>
            </a:r>
            <a:r>
              <a:rPr lang="en-AU" sz="3200" dirty="0" err="1" smtClean="0">
                <a:latin typeface="Calibri" pitchFamily="34" charset="0"/>
              </a:rPr>
              <a:t>Tupakula</a:t>
            </a:r>
            <a:endParaRPr lang="en-AU" sz="3000" dirty="0" smtClean="0">
              <a:latin typeface="Calibri" pitchFamily="34" charset="0"/>
            </a:endParaRPr>
          </a:p>
        </p:txBody>
      </p:sp>
      <p:sp>
        <p:nvSpPr>
          <p:cNvPr id="3075" name="Rectangle 3"/>
          <p:cNvSpPr>
            <a:spLocks noGrp="1" noChangeArrowheads="1"/>
          </p:cNvSpPr>
          <p:nvPr>
            <p:ph type="subTitle" idx="1"/>
          </p:nvPr>
        </p:nvSpPr>
        <p:spPr>
          <a:xfrm>
            <a:off x="2209800" y="1600200"/>
            <a:ext cx="6400800" cy="1143000"/>
          </a:xfrm>
        </p:spPr>
        <p:txBody>
          <a:bodyPr/>
          <a:lstStyle/>
          <a:p>
            <a:pPr algn="ctr"/>
            <a:r>
              <a:rPr lang="en-AU" sz="4000" i="1" dirty="0" smtClean="0">
                <a:latin typeface="Calibri" pitchFamily="34" charset="0"/>
              </a:rPr>
              <a:t>Filtering Techniques for Counteracting </a:t>
            </a:r>
            <a:r>
              <a:rPr lang="en-AU" sz="4000" i="1" dirty="0" err="1" smtClean="0">
                <a:latin typeface="Calibri" pitchFamily="34" charset="0"/>
              </a:rPr>
              <a:t>DDoS</a:t>
            </a:r>
            <a:r>
              <a:rPr lang="en-AU" sz="4000" i="1" dirty="0" smtClean="0">
                <a:latin typeface="Calibri" pitchFamily="34" charset="0"/>
              </a:rPr>
              <a:t> Attacks</a:t>
            </a:r>
            <a:endParaRPr lang="en-AU" sz="4000" dirty="0" smtClean="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295400" y="46038"/>
            <a:ext cx="7467600" cy="944562"/>
          </a:xfrm>
        </p:spPr>
        <p:txBody>
          <a:bodyPr/>
          <a:lstStyle/>
          <a:p>
            <a:pPr algn="l"/>
            <a:r>
              <a:rPr lang="en-AU" sz="2000" dirty="0" smtClean="0">
                <a:solidFill>
                  <a:schemeClr val="bg1">
                    <a:lumMod val="60000"/>
                    <a:lumOff val="40000"/>
                  </a:schemeClr>
                </a:solidFill>
                <a:latin typeface="Calibri" pitchFamily="34" charset="0"/>
              </a:rPr>
              <a:t>3. Filtering Techniques</a:t>
            </a:r>
            <a:r>
              <a:rPr lang="en-AU" dirty="0" smtClean="0">
                <a:solidFill>
                  <a:schemeClr val="bg1">
                    <a:lumMod val="60000"/>
                    <a:lumOff val="40000"/>
                  </a:schemeClr>
                </a:solidFill>
                <a:latin typeface="Calibri" pitchFamily="34" charset="0"/>
              </a:rPr>
              <a:t> </a:t>
            </a:r>
            <a:br>
              <a:rPr lang="en-AU" dirty="0" smtClean="0">
                <a:solidFill>
                  <a:schemeClr val="bg1">
                    <a:lumMod val="60000"/>
                    <a:lumOff val="40000"/>
                  </a:schemeClr>
                </a:solidFill>
                <a:latin typeface="Calibri" pitchFamily="34" charset="0"/>
              </a:rPr>
            </a:br>
            <a:r>
              <a:rPr lang="en-AU" dirty="0" smtClean="0">
                <a:solidFill>
                  <a:schemeClr val="bg1">
                    <a:lumMod val="60000"/>
                    <a:lumOff val="40000"/>
                  </a:schemeClr>
                </a:solidFill>
                <a:latin typeface="Calibri" pitchFamily="34" charset="0"/>
              </a:rPr>
              <a:t>                              Source Address Prefix </a:t>
            </a:r>
            <a:endParaRPr lang="en-AU" dirty="0">
              <a:solidFill>
                <a:schemeClr val="bg1">
                  <a:lumMod val="60000"/>
                  <a:lumOff val="40000"/>
                </a:schemeClr>
              </a:solidFill>
              <a:latin typeface="Calibri" pitchFamily="34" charset="0"/>
            </a:endParaRPr>
          </a:p>
        </p:txBody>
      </p:sp>
      <p:sp>
        <p:nvSpPr>
          <p:cNvPr id="6" name="Content Placeholder 2"/>
          <p:cNvSpPr>
            <a:spLocks noGrp="1"/>
          </p:cNvSpPr>
          <p:nvPr>
            <p:ph idx="1"/>
          </p:nvPr>
        </p:nvSpPr>
        <p:spPr>
          <a:xfrm>
            <a:off x="1371600" y="1095375"/>
            <a:ext cx="7467600" cy="4953000"/>
          </a:xfrm>
        </p:spPr>
        <p:txBody>
          <a:bodyPr/>
          <a:lstStyle/>
          <a:p>
            <a:r>
              <a:rPr lang="en-AU" sz="2200" dirty="0" smtClean="0">
                <a:latin typeface="Calibri" pitchFamily="34" charset="0"/>
              </a:rPr>
              <a:t>Provides support at network level for blocking malicious traffic before it reaches and compromises vulnerable hosts.</a:t>
            </a:r>
          </a:p>
          <a:p>
            <a:pPr>
              <a:buNone/>
            </a:pPr>
            <a:endParaRPr lang="en-AU" sz="2200" dirty="0" smtClean="0">
              <a:latin typeface="Calibri" pitchFamily="34" charset="0"/>
            </a:endParaRPr>
          </a:p>
          <a:p>
            <a:r>
              <a:rPr lang="en-AU" sz="2200" dirty="0" smtClean="0">
                <a:latin typeface="Calibri" pitchFamily="34" charset="0"/>
              </a:rPr>
              <a:t>SAPF is implemented at routers via access control lists (ACLs) that denies access to a source IP address or prefix.</a:t>
            </a:r>
          </a:p>
          <a:p>
            <a:endParaRPr lang="en-AU" sz="2200" dirty="0" smtClean="0">
              <a:latin typeface="Calibri" pitchFamily="34" charset="0"/>
            </a:endParaRPr>
          </a:p>
          <a:p>
            <a:r>
              <a:rPr lang="en-AU" sz="2200" dirty="0" smtClean="0">
                <a:latin typeface="Calibri" pitchFamily="34" charset="0"/>
              </a:rPr>
              <a:t>SAPF record two sets of traffic on the victim. One during a non-attack period (baseline) and during an attack.</a:t>
            </a:r>
          </a:p>
          <a:p>
            <a:pPr lvl="2">
              <a:buNone/>
            </a:pPr>
            <a:endParaRPr lang="en-AU" dirty="0" smtClean="0">
              <a:solidFill>
                <a:schemeClr val="tx2"/>
              </a:solidFill>
              <a:latin typeface="Calibri" pitchFamily="34" charset="0"/>
              <a:ea typeface="+mn-ea"/>
              <a:cs typeface="+mn-cs"/>
            </a:endParaRPr>
          </a:p>
          <a:p>
            <a:pPr lvl="1">
              <a:buNone/>
            </a:pPr>
            <a:endParaRPr lang="en-AU" sz="2200" dirty="0" smtClean="0">
              <a:latin typeface="Calibri" pitchFamily="34" charset="0"/>
            </a:endParaRPr>
          </a:p>
          <a:p>
            <a:pPr lvl="1">
              <a:buNone/>
            </a:pPr>
            <a:endParaRPr lang="en-AU" sz="2200" dirty="0" smtClean="0">
              <a:latin typeface="Calibri" pitchFamily="34" charset="0"/>
            </a:endParaRPr>
          </a:p>
        </p:txBody>
      </p:sp>
      <p:pic>
        <p:nvPicPr>
          <p:cNvPr id="7" name="Picture 6"/>
          <p:cNvPicPr/>
          <p:nvPr/>
        </p:nvPicPr>
        <p:blipFill>
          <a:blip r:embed="rId2" cstate="print"/>
          <a:srcRect/>
          <a:stretch>
            <a:fillRect/>
          </a:stretch>
        </p:blipFill>
        <p:spPr bwMode="auto">
          <a:xfrm>
            <a:off x="3657600" y="4114800"/>
            <a:ext cx="2286000" cy="2514600"/>
          </a:xfrm>
          <a:prstGeom prst="rect">
            <a:avLst/>
          </a:prstGeom>
          <a:noFill/>
          <a:ln w="9525">
            <a:noFill/>
            <a:miter lim="800000"/>
            <a:headEnd/>
            <a:tailEnd/>
          </a:ln>
        </p:spPr>
      </p:pic>
      <p:sp>
        <p:nvSpPr>
          <p:cNvPr id="8" name="Footer Placeholder 7"/>
          <p:cNvSpPr>
            <a:spLocks noGrp="1"/>
          </p:cNvSpPr>
          <p:nvPr>
            <p:ph type="ftr" sz="quarter" idx="10"/>
          </p:nvPr>
        </p:nvSpPr>
        <p:spPr/>
        <p:txBody>
          <a:bodyPr/>
          <a:lstStyle/>
          <a:p>
            <a:pPr>
              <a:defRPr/>
            </a:pPr>
            <a:r>
              <a:rPr lang="en-AU" smtClean="0"/>
              <a:t>ITEC-810</a:t>
            </a:r>
            <a:endParaRPr lang="en-AU" dirty="0"/>
          </a:p>
        </p:txBody>
      </p:sp>
      <p:sp>
        <p:nvSpPr>
          <p:cNvPr id="9" name="Slide Number Placeholder 8"/>
          <p:cNvSpPr>
            <a:spLocks noGrp="1"/>
          </p:cNvSpPr>
          <p:nvPr>
            <p:ph type="sldNum" sz="quarter" idx="11"/>
          </p:nvPr>
        </p:nvSpPr>
        <p:spPr/>
        <p:txBody>
          <a:bodyPr/>
          <a:lstStyle/>
          <a:p>
            <a:pPr>
              <a:defRPr/>
            </a:pPr>
            <a:fld id="{845EBA0C-F4BE-4EAF-96CC-B4F97873DC43}" type="slidenum">
              <a:rPr lang="en-AU" smtClean="0"/>
              <a:pPr>
                <a:defRPr/>
              </a:pPr>
              <a:t>10</a:t>
            </a:fld>
            <a:endParaRPr lang="en-A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3. Filtering Techniques</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Source Address Prefix </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7" name="Content Placeholder 2"/>
          <p:cNvSpPr>
            <a:spLocks noGrp="1"/>
          </p:cNvSpPr>
          <p:nvPr>
            <p:ph idx="1"/>
          </p:nvPr>
        </p:nvSpPr>
        <p:spPr>
          <a:xfrm>
            <a:off x="1371600" y="1095375"/>
            <a:ext cx="7467600" cy="4953000"/>
          </a:xfrm>
        </p:spPr>
        <p:txBody>
          <a:bodyPr/>
          <a:lstStyle/>
          <a:p>
            <a:r>
              <a:rPr lang="en-AU" sz="2200" dirty="0" smtClean="0">
                <a:latin typeface="Calibri" pitchFamily="34" charset="0"/>
              </a:rPr>
              <a:t>Based on a comparative analysis of the regular traffic and traffic attack, SPAF produces three types of algorithms.</a:t>
            </a:r>
          </a:p>
          <a:p>
            <a:pPr>
              <a:buNone/>
            </a:pPr>
            <a:endParaRPr lang="en-AU" sz="2200" dirty="0" smtClean="0">
              <a:latin typeface="Calibri" pitchFamily="34" charset="0"/>
            </a:endParaRPr>
          </a:p>
          <a:p>
            <a:pPr lvl="1"/>
            <a:r>
              <a:rPr lang="en-AU" sz="2200" dirty="0" smtClean="0">
                <a:latin typeface="Calibri" pitchFamily="34" charset="0"/>
              </a:rPr>
              <a:t>Positive that denies all traffic going to the victim by default and only allows traffic using ACL rules.</a:t>
            </a:r>
          </a:p>
          <a:p>
            <a:pPr>
              <a:buNone/>
            </a:pPr>
            <a:endParaRPr lang="en-AU" sz="2200" dirty="0" smtClean="0">
              <a:latin typeface="Calibri" pitchFamily="34" charset="0"/>
            </a:endParaRPr>
          </a:p>
          <a:p>
            <a:pPr lvl="1"/>
            <a:r>
              <a:rPr lang="en-AU" sz="2200" dirty="0" smtClean="0">
                <a:latin typeface="Calibri" pitchFamily="34" charset="0"/>
              </a:rPr>
              <a:t>Negative that allows all traffic by default but also have ACL rules to block traffic from some sources prefix.</a:t>
            </a:r>
          </a:p>
          <a:p>
            <a:endParaRPr lang="en-AU" sz="2200" dirty="0" smtClean="0">
              <a:latin typeface="Calibri" pitchFamily="34" charset="0"/>
            </a:endParaRPr>
          </a:p>
          <a:p>
            <a:pPr lvl="1"/>
            <a:r>
              <a:rPr lang="en-AU" sz="2200" dirty="0" smtClean="0">
                <a:latin typeface="Calibri" pitchFamily="34" charset="0"/>
              </a:rPr>
              <a:t>Mixed that gives a list with a mix of accept and deny rules.</a:t>
            </a:r>
          </a:p>
          <a:p>
            <a:pPr>
              <a:buNone/>
            </a:pPr>
            <a:endParaRPr lang="en-AU" sz="2200" dirty="0" smtClean="0">
              <a:latin typeface="Calibri" pitchFamily="34" charset="0"/>
            </a:endParaRPr>
          </a:p>
          <a:p>
            <a:pPr>
              <a:buNone/>
            </a:pPr>
            <a:endParaRPr lang="en-AU" sz="2200" dirty="0" smtClean="0">
              <a:latin typeface="Calibri" pitchFamily="34" charset="0"/>
            </a:endParaRPr>
          </a:p>
          <a:p>
            <a:pPr lvl="2">
              <a:buNone/>
            </a:pPr>
            <a:endParaRPr lang="en-AU" dirty="0" smtClean="0">
              <a:solidFill>
                <a:schemeClr val="tx2"/>
              </a:solidFill>
              <a:latin typeface="Calibri" pitchFamily="34" charset="0"/>
              <a:ea typeface="+mn-ea"/>
              <a:cs typeface="+mn-cs"/>
            </a:endParaRPr>
          </a:p>
          <a:p>
            <a:pPr lvl="1">
              <a:buNone/>
            </a:pPr>
            <a:endParaRPr lang="en-AU" sz="2200" dirty="0" smtClean="0">
              <a:latin typeface="Calibri" pitchFamily="34" charset="0"/>
            </a:endParaRPr>
          </a:p>
          <a:p>
            <a:pPr lvl="1">
              <a:buNone/>
            </a:pPr>
            <a:endParaRPr lang="en-AU" sz="2200" dirty="0" smtClean="0">
              <a:latin typeface="Calibri" pitchFamily="34" charset="0"/>
            </a:endParaRPr>
          </a:p>
        </p:txBody>
      </p:sp>
      <p:sp>
        <p:nvSpPr>
          <p:cNvPr id="8" name="Footer Placeholder 7"/>
          <p:cNvSpPr>
            <a:spLocks noGrp="1"/>
          </p:cNvSpPr>
          <p:nvPr>
            <p:ph type="ftr" sz="quarter" idx="10"/>
          </p:nvPr>
        </p:nvSpPr>
        <p:spPr/>
        <p:txBody>
          <a:bodyPr/>
          <a:lstStyle/>
          <a:p>
            <a:pPr>
              <a:defRPr/>
            </a:pPr>
            <a:r>
              <a:rPr lang="en-AU" smtClean="0"/>
              <a:t>ITEC-810</a:t>
            </a:r>
            <a:endParaRPr lang="en-AU" dirty="0"/>
          </a:p>
        </p:txBody>
      </p:sp>
      <p:sp>
        <p:nvSpPr>
          <p:cNvPr id="5" name="Slide Number Placeholder 4"/>
          <p:cNvSpPr>
            <a:spLocks noGrp="1"/>
          </p:cNvSpPr>
          <p:nvPr>
            <p:ph type="sldNum" sz="quarter" idx="11"/>
          </p:nvPr>
        </p:nvSpPr>
        <p:spPr/>
        <p:txBody>
          <a:bodyPr/>
          <a:lstStyle/>
          <a:p>
            <a:pPr>
              <a:defRPr/>
            </a:pPr>
            <a:fld id="{845EBA0C-F4BE-4EAF-96CC-B4F97873DC43}" type="slidenum">
              <a:rPr lang="en-AU" smtClean="0"/>
              <a:pPr>
                <a:defRPr/>
              </a:pPr>
              <a:t>11</a:t>
            </a:fld>
            <a:endParaRPr lang="en-A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3. Filtering Techniques</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Historic</a:t>
            </a:r>
            <a:r>
              <a:rPr kumimoji="0" lang="en-AU" sz="3600" b="1" i="0" u="none" strike="noStrike" kern="0" cap="none" spc="0" normalizeH="0" noProof="0" dirty="0" smtClean="0">
                <a:ln>
                  <a:noFill/>
                </a:ln>
                <a:solidFill>
                  <a:schemeClr val="bg1">
                    <a:lumMod val="60000"/>
                    <a:lumOff val="40000"/>
                  </a:schemeClr>
                </a:solidFill>
                <a:effectLst/>
                <a:uLnTx/>
                <a:uFillTx/>
                <a:latin typeface="Calibri" pitchFamily="34" charset="0"/>
                <a:ea typeface="+mj-ea"/>
                <a:cs typeface="+mj-cs"/>
              </a:rPr>
              <a:t> Based IP</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6" name="Content Placeholder 2"/>
          <p:cNvSpPr>
            <a:spLocks noGrp="1"/>
          </p:cNvSpPr>
          <p:nvPr>
            <p:ph idx="1"/>
          </p:nvPr>
        </p:nvSpPr>
        <p:spPr>
          <a:xfrm>
            <a:off x="1371600" y="1447800"/>
            <a:ext cx="7467600" cy="4953000"/>
          </a:xfrm>
        </p:spPr>
        <p:txBody>
          <a:bodyPr/>
          <a:lstStyle/>
          <a:p>
            <a:r>
              <a:rPr lang="en-AU" sz="2200" dirty="0" smtClean="0">
                <a:latin typeface="Calibri" pitchFamily="34" charset="0"/>
              </a:rPr>
              <a:t>Solution consist in distinguish bad and good packets by comparing the actual traffic with the previous historic traffic.</a:t>
            </a:r>
          </a:p>
          <a:p>
            <a:endParaRPr lang="en-AU" sz="2200" dirty="0" smtClean="0">
              <a:latin typeface="Calibri" pitchFamily="34" charset="0"/>
            </a:endParaRPr>
          </a:p>
          <a:p>
            <a:r>
              <a:rPr lang="en-AU" sz="2200" dirty="0" smtClean="0">
                <a:latin typeface="Calibri" pitchFamily="34" charset="0"/>
              </a:rPr>
              <a:t>The two main parts are: a rule that will be able to distinguish legitimate traffic and a mechanism to look on the IP Address Database.</a:t>
            </a:r>
          </a:p>
          <a:p>
            <a:endParaRPr lang="en-AU" sz="2200" dirty="0" smtClean="0">
              <a:latin typeface="Calibri" pitchFamily="34" charset="0"/>
            </a:endParaRPr>
          </a:p>
          <a:p>
            <a:r>
              <a:rPr lang="en-AU" sz="2200" dirty="0" smtClean="0">
                <a:latin typeface="Calibri" pitchFamily="34" charset="0"/>
              </a:rPr>
              <a:t>IAP store frequent IP address based on the numbers of days that appeared and the number of packets by IP address.</a:t>
            </a:r>
          </a:p>
          <a:p>
            <a:endParaRPr lang="en-AU" sz="2200" dirty="0" smtClean="0">
              <a:latin typeface="Calibri" pitchFamily="34" charset="0"/>
            </a:endParaRPr>
          </a:p>
          <a:p>
            <a:r>
              <a:rPr lang="en-AU" sz="2200" dirty="0" smtClean="0">
                <a:latin typeface="Calibri" pitchFamily="34" charset="0"/>
              </a:rPr>
              <a:t>HIF use a sliding window to remove expired IP addresses (2 weeks).</a:t>
            </a:r>
          </a:p>
          <a:p>
            <a:pPr lvl="2">
              <a:buNone/>
            </a:pPr>
            <a:endParaRPr lang="en-AU" dirty="0" smtClean="0">
              <a:solidFill>
                <a:schemeClr val="tx2"/>
              </a:solidFill>
              <a:latin typeface="Calibri" pitchFamily="34" charset="0"/>
              <a:ea typeface="+mn-ea"/>
              <a:cs typeface="+mn-cs"/>
            </a:endParaRPr>
          </a:p>
          <a:p>
            <a:pPr lvl="1">
              <a:buNone/>
            </a:pPr>
            <a:endParaRPr lang="en-AU" sz="2200" dirty="0" smtClean="0">
              <a:latin typeface="Calibri" pitchFamily="34" charset="0"/>
            </a:endParaRPr>
          </a:p>
          <a:p>
            <a:pPr lvl="1">
              <a:buNone/>
            </a:pPr>
            <a:endParaRPr lang="en-AU" sz="2200" dirty="0" smtClean="0">
              <a:latin typeface="Calibri" pitchFamily="34" charset="0"/>
            </a:endParaRPr>
          </a:p>
        </p:txBody>
      </p:sp>
      <p:sp>
        <p:nvSpPr>
          <p:cNvPr id="7" name="Footer Placeholder 6"/>
          <p:cNvSpPr>
            <a:spLocks noGrp="1"/>
          </p:cNvSpPr>
          <p:nvPr>
            <p:ph type="ftr" sz="quarter" idx="10"/>
          </p:nvPr>
        </p:nvSpPr>
        <p:spPr/>
        <p:txBody>
          <a:bodyPr/>
          <a:lstStyle/>
          <a:p>
            <a:pPr>
              <a:defRPr/>
            </a:pPr>
            <a:r>
              <a:rPr lang="en-AU" smtClean="0"/>
              <a:t>ITEC-810</a:t>
            </a:r>
            <a:endParaRPr lang="en-AU" dirty="0"/>
          </a:p>
        </p:txBody>
      </p:sp>
      <p:sp>
        <p:nvSpPr>
          <p:cNvPr id="8" name="Slide Number Placeholder 7"/>
          <p:cNvSpPr>
            <a:spLocks noGrp="1"/>
          </p:cNvSpPr>
          <p:nvPr>
            <p:ph type="sldNum" sz="quarter" idx="11"/>
          </p:nvPr>
        </p:nvSpPr>
        <p:spPr/>
        <p:txBody>
          <a:bodyPr/>
          <a:lstStyle/>
          <a:p>
            <a:pPr>
              <a:defRPr/>
            </a:pPr>
            <a:fld id="{845EBA0C-F4BE-4EAF-96CC-B4F97873DC43}" type="slidenum">
              <a:rPr lang="en-AU" smtClean="0"/>
              <a:pPr>
                <a:defRPr/>
              </a:pPr>
              <a:t>12</a:t>
            </a:fld>
            <a:endParaRPr lang="en-A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AU" dirty="0" smtClean="0">
                <a:solidFill>
                  <a:schemeClr val="bg1">
                    <a:lumMod val="60000"/>
                    <a:lumOff val="40000"/>
                  </a:schemeClr>
                </a:solidFill>
                <a:latin typeface="Calibri" pitchFamily="34" charset="0"/>
              </a:rPr>
              <a:t>Agenda</a:t>
            </a:r>
          </a:p>
        </p:txBody>
      </p:sp>
      <p:grpSp>
        <p:nvGrpSpPr>
          <p:cNvPr id="6" name="Group 34"/>
          <p:cNvGrpSpPr>
            <a:grpSpLocks/>
          </p:cNvGrpSpPr>
          <p:nvPr/>
        </p:nvGrpSpPr>
        <p:grpSpPr bwMode="auto">
          <a:xfrm>
            <a:off x="1676400" y="3843337"/>
            <a:ext cx="5410200" cy="665162"/>
            <a:chOff x="1056" y="2941"/>
            <a:chExt cx="3408" cy="419"/>
          </a:xfrm>
        </p:grpSpPr>
        <p:grpSp>
          <p:nvGrpSpPr>
            <p:cNvPr id="7" name="Group 21"/>
            <p:cNvGrpSpPr>
              <a:grpSpLocks/>
            </p:cNvGrpSpPr>
            <p:nvPr/>
          </p:nvGrpSpPr>
          <p:grpSpPr bwMode="auto">
            <a:xfrm>
              <a:off x="1056" y="2941"/>
              <a:ext cx="480" cy="419"/>
              <a:chOff x="3174" y="2656"/>
              <a:chExt cx="1549" cy="1351"/>
            </a:xfrm>
          </p:grpSpPr>
          <p:sp>
            <p:nvSpPr>
              <p:cNvPr id="4108"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109"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66584" name="AutoShape 24"/>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105" name="Line 28"/>
            <p:cNvSpPr>
              <a:spLocks noChangeShapeType="1"/>
            </p:cNvSpPr>
            <p:nvPr/>
          </p:nvSpPr>
          <p:spPr bwMode="auto">
            <a:xfrm>
              <a:off x="1440" y="3325"/>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106" name="Text Box 29"/>
            <p:cNvSpPr txBox="1">
              <a:spLocks noChangeArrowheads="1"/>
            </p:cNvSpPr>
            <p:nvPr/>
          </p:nvSpPr>
          <p:spPr bwMode="auto">
            <a:xfrm>
              <a:off x="1920" y="2955"/>
              <a:ext cx="1023" cy="291"/>
            </a:xfrm>
            <a:prstGeom prst="rect">
              <a:avLst/>
            </a:prstGeom>
            <a:noFill/>
            <a:ln w="9525" algn="ctr">
              <a:noFill/>
              <a:miter lim="800000"/>
              <a:headEnd/>
              <a:tailEnd/>
            </a:ln>
          </p:spPr>
          <p:txBody>
            <a:bodyPr wrap="none">
              <a:spAutoFit/>
            </a:bodyPr>
            <a:lstStyle/>
            <a:p>
              <a:pPr eaLnBrk="0" hangingPunct="0"/>
              <a:r>
                <a:rPr lang="en-AU" sz="2400" dirty="0" smtClean="0"/>
                <a:t>Evaluation</a:t>
              </a:r>
              <a:endParaRPr lang="en-AU" sz="2400" dirty="0"/>
            </a:p>
          </p:txBody>
        </p:sp>
        <p:sp>
          <p:nvSpPr>
            <p:cNvPr id="4107" name="Text Box 30"/>
            <p:cNvSpPr txBox="1">
              <a:spLocks noChangeArrowheads="1"/>
            </p:cNvSpPr>
            <p:nvPr/>
          </p:nvSpPr>
          <p:spPr bwMode="gray">
            <a:xfrm>
              <a:off x="1180" y="3003"/>
              <a:ext cx="223" cy="288"/>
            </a:xfrm>
            <a:prstGeom prst="rect">
              <a:avLst/>
            </a:prstGeom>
            <a:noFill/>
            <a:ln w="9525" algn="ctr">
              <a:noFill/>
              <a:miter lim="800000"/>
              <a:headEnd/>
              <a:tailEnd/>
            </a:ln>
          </p:spPr>
          <p:txBody>
            <a:bodyPr wrap="none">
              <a:spAutoFit/>
            </a:bodyPr>
            <a:lstStyle/>
            <a:p>
              <a:pPr algn="ctr" eaLnBrk="0" hangingPunct="0"/>
              <a:r>
                <a:rPr lang="en-AU" sz="2400" b="1"/>
                <a:t>4</a:t>
              </a:r>
            </a:p>
          </p:txBody>
        </p:sp>
      </p:grpSp>
      <p:grpSp>
        <p:nvGrpSpPr>
          <p:cNvPr id="8" name="Group 31"/>
          <p:cNvGrpSpPr>
            <a:grpSpLocks/>
          </p:cNvGrpSpPr>
          <p:nvPr/>
        </p:nvGrpSpPr>
        <p:grpSpPr bwMode="auto">
          <a:xfrm>
            <a:off x="1676400" y="4702175"/>
            <a:ext cx="5410200" cy="665162"/>
            <a:chOff x="1056" y="1227"/>
            <a:chExt cx="3408" cy="419"/>
          </a:xfrm>
        </p:grpSpPr>
        <p:grpSp>
          <p:nvGrpSpPr>
            <p:cNvPr id="9" name="Group 3"/>
            <p:cNvGrpSpPr>
              <a:grpSpLocks/>
            </p:cNvGrpSpPr>
            <p:nvPr/>
          </p:nvGrpSpPr>
          <p:grpSpPr bwMode="auto">
            <a:xfrm>
              <a:off x="1056" y="1227"/>
              <a:ext cx="480" cy="419"/>
              <a:chOff x="1110" y="2656"/>
              <a:chExt cx="1549" cy="1351"/>
            </a:xfrm>
          </p:grpSpPr>
          <p:sp>
            <p:nvSpPr>
              <p:cNvPr id="42" name="AutoShape 4"/>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3" name="AutoShape 5"/>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44" name="AutoShape 6"/>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39" name="Line 11"/>
            <p:cNvSpPr>
              <a:spLocks noChangeShapeType="1"/>
            </p:cNvSpPr>
            <p:nvPr/>
          </p:nvSpPr>
          <p:spPr bwMode="auto">
            <a:xfrm>
              <a:off x="1440" y="1611"/>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0" name="Text Box 12"/>
            <p:cNvSpPr txBox="1">
              <a:spLocks noChangeArrowheads="1"/>
            </p:cNvSpPr>
            <p:nvPr/>
          </p:nvSpPr>
          <p:spPr bwMode="auto">
            <a:xfrm>
              <a:off x="1920" y="1241"/>
              <a:ext cx="883" cy="291"/>
            </a:xfrm>
            <a:prstGeom prst="rect">
              <a:avLst/>
            </a:prstGeom>
            <a:noFill/>
            <a:ln w="9525" algn="ctr">
              <a:noFill/>
              <a:miter lim="800000"/>
              <a:headEnd/>
              <a:tailEnd/>
            </a:ln>
          </p:spPr>
          <p:txBody>
            <a:bodyPr wrap="none">
              <a:spAutoFit/>
            </a:bodyPr>
            <a:lstStyle/>
            <a:p>
              <a:pPr eaLnBrk="0" hangingPunct="0"/>
              <a:r>
                <a:rPr lang="en-AU" sz="2400" dirty="0" smtClean="0"/>
                <a:t>Proposal</a:t>
              </a:r>
              <a:endParaRPr lang="en-AU" sz="2400" dirty="0"/>
            </a:p>
          </p:txBody>
        </p:sp>
        <p:sp>
          <p:nvSpPr>
            <p:cNvPr id="41" name="Text Box 13"/>
            <p:cNvSpPr txBox="1">
              <a:spLocks noChangeArrowheads="1"/>
            </p:cNvSpPr>
            <p:nvPr/>
          </p:nvSpPr>
          <p:spPr bwMode="gray">
            <a:xfrm>
              <a:off x="1179" y="1289"/>
              <a:ext cx="224" cy="291"/>
            </a:xfrm>
            <a:prstGeom prst="rect">
              <a:avLst/>
            </a:prstGeom>
            <a:noFill/>
            <a:ln w="9525" algn="ctr">
              <a:noFill/>
              <a:miter lim="800000"/>
              <a:headEnd/>
              <a:tailEnd/>
            </a:ln>
          </p:spPr>
          <p:txBody>
            <a:bodyPr wrap="none">
              <a:spAutoFit/>
            </a:bodyPr>
            <a:lstStyle/>
            <a:p>
              <a:pPr algn="ctr" eaLnBrk="0" hangingPunct="0"/>
              <a:r>
                <a:rPr lang="en-AU" sz="2400" b="1" dirty="0" smtClean="0"/>
                <a:t>5</a:t>
              </a:r>
              <a:endParaRPr lang="en-AU" sz="2400" b="1" dirty="0"/>
            </a:p>
          </p:txBody>
        </p:sp>
      </p:grpSp>
      <p:grpSp>
        <p:nvGrpSpPr>
          <p:cNvPr id="10" name="Group 34"/>
          <p:cNvGrpSpPr>
            <a:grpSpLocks/>
          </p:cNvGrpSpPr>
          <p:nvPr/>
        </p:nvGrpSpPr>
        <p:grpSpPr bwMode="auto">
          <a:xfrm>
            <a:off x="1676400" y="5540375"/>
            <a:ext cx="5410200" cy="665162"/>
            <a:chOff x="1056" y="2941"/>
            <a:chExt cx="3408" cy="419"/>
          </a:xfrm>
        </p:grpSpPr>
        <p:grpSp>
          <p:nvGrpSpPr>
            <p:cNvPr id="11" name="Group 21"/>
            <p:cNvGrpSpPr>
              <a:grpSpLocks/>
            </p:cNvGrpSpPr>
            <p:nvPr/>
          </p:nvGrpSpPr>
          <p:grpSpPr bwMode="auto">
            <a:xfrm>
              <a:off x="1056" y="2941"/>
              <a:ext cx="480" cy="419"/>
              <a:chOff x="3174" y="2656"/>
              <a:chExt cx="1549" cy="1351"/>
            </a:xfrm>
          </p:grpSpPr>
          <p:sp>
            <p:nvSpPr>
              <p:cNvPr id="50"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51"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52" name="AutoShape 24"/>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7" name="Line 28"/>
            <p:cNvSpPr>
              <a:spLocks noChangeShapeType="1"/>
            </p:cNvSpPr>
            <p:nvPr/>
          </p:nvSpPr>
          <p:spPr bwMode="auto">
            <a:xfrm>
              <a:off x="1440" y="3325"/>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8" name="Text Box 29"/>
            <p:cNvSpPr txBox="1">
              <a:spLocks noChangeArrowheads="1"/>
            </p:cNvSpPr>
            <p:nvPr/>
          </p:nvSpPr>
          <p:spPr bwMode="auto">
            <a:xfrm>
              <a:off x="1920" y="2955"/>
              <a:ext cx="1078" cy="291"/>
            </a:xfrm>
            <a:prstGeom prst="rect">
              <a:avLst/>
            </a:prstGeom>
            <a:noFill/>
            <a:ln w="9525" algn="ctr">
              <a:noFill/>
              <a:miter lim="800000"/>
              <a:headEnd/>
              <a:tailEnd/>
            </a:ln>
          </p:spPr>
          <p:txBody>
            <a:bodyPr wrap="none">
              <a:spAutoFit/>
            </a:bodyPr>
            <a:lstStyle/>
            <a:p>
              <a:pPr eaLnBrk="0" hangingPunct="0"/>
              <a:r>
                <a:rPr lang="en-AU" sz="2400" dirty="0" smtClean="0"/>
                <a:t>Conclusion</a:t>
              </a:r>
              <a:endParaRPr lang="en-AU" sz="2400" dirty="0"/>
            </a:p>
          </p:txBody>
        </p:sp>
        <p:sp>
          <p:nvSpPr>
            <p:cNvPr id="49" name="Text Box 30"/>
            <p:cNvSpPr txBox="1">
              <a:spLocks noChangeArrowheads="1"/>
            </p:cNvSpPr>
            <p:nvPr/>
          </p:nvSpPr>
          <p:spPr bwMode="gray">
            <a:xfrm>
              <a:off x="1179" y="3003"/>
              <a:ext cx="224" cy="291"/>
            </a:xfrm>
            <a:prstGeom prst="rect">
              <a:avLst/>
            </a:prstGeom>
            <a:noFill/>
            <a:ln w="9525" algn="ctr">
              <a:noFill/>
              <a:miter lim="800000"/>
              <a:headEnd/>
              <a:tailEnd/>
            </a:ln>
          </p:spPr>
          <p:txBody>
            <a:bodyPr wrap="none">
              <a:spAutoFit/>
            </a:bodyPr>
            <a:lstStyle/>
            <a:p>
              <a:pPr algn="ctr" eaLnBrk="0" hangingPunct="0"/>
              <a:r>
                <a:rPr lang="en-AU" sz="2400" b="1" dirty="0" smtClean="0"/>
                <a:t>6</a:t>
              </a:r>
              <a:endParaRPr lang="en-AU" sz="2400" b="1" dirty="0"/>
            </a:p>
          </p:txBody>
        </p:sp>
      </p:grpSp>
      <p:sp>
        <p:nvSpPr>
          <p:cNvPr id="53" name="Footer Placeholder 52"/>
          <p:cNvSpPr>
            <a:spLocks noGrp="1"/>
          </p:cNvSpPr>
          <p:nvPr>
            <p:ph type="ftr" sz="quarter" idx="10"/>
          </p:nvPr>
        </p:nvSpPr>
        <p:spPr/>
        <p:txBody>
          <a:bodyPr/>
          <a:lstStyle/>
          <a:p>
            <a:pPr>
              <a:defRPr/>
            </a:pPr>
            <a:r>
              <a:rPr lang="en-AU" smtClean="0"/>
              <a:t>ITEC-810</a:t>
            </a:r>
            <a:endParaRPr lang="en-AU" dirty="0"/>
          </a:p>
        </p:txBody>
      </p:sp>
      <p:sp>
        <p:nvSpPr>
          <p:cNvPr id="28" name="Slide Number Placeholder 27"/>
          <p:cNvSpPr>
            <a:spLocks noGrp="1"/>
          </p:cNvSpPr>
          <p:nvPr>
            <p:ph type="sldNum" sz="quarter" idx="11"/>
          </p:nvPr>
        </p:nvSpPr>
        <p:spPr/>
        <p:txBody>
          <a:bodyPr/>
          <a:lstStyle/>
          <a:p>
            <a:pPr>
              <a:defRPr/>
            </a:pPr>
            <a:fld id="{845EBA0C-F4BE-4EAF-96CC-B4F97873DC43}" type="slidenum">
              <a:rPr lang="en-AU" smtClean="0"/>
              <a:pPr>
                <a:defRPr/>
              </a:pPr>
              <a:t>13</a:t>
            </a:fld>
            <a:endParaRPr lang="en-AU"/>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3"/>
          <p:cNvGrpSpPr>
            <a:grpSpLocks/>
          </p:cNvGrpSpPr>
          <p:nvPr/>
        </p:nvGrpSpPr>
        <p:grpSpPr bwMode="auto">
          <a:xfrm>
            <a:off x="996950" y="1447800"/>
            <a:ext cx="7204078" cy="4419600"/>
            <a:chOff x="528" y="1200"/>
            <a:chExt cx="4538" cy="2784"/>
          </a:xfrm>
        </p:grpSpPr>
        <p:grpSp>
          <p:nvGrpSpPr>
            <p:cNvPr id="6" name="Group 4"/>
            <p:cNvGrpSpPr>
              <a:grpSpLocks/>
            </p:cNvGrpSpPr>
            <p:nvPr/>
          </p:nvGrpSpPr>
          <p:grpSpPr bwMode="auto">
            <a:xfrm>
              <a:off x="1488" y="1200"/>
              <a:ext cx="2783" cy="2757"/>
              <a:chOff x="1824" y="633"/>
              <a:chExt cx="2834" cy="2849"/>
            </a:xfrm>
          </p:grpSpPr>
          <p:sp>
            <p:nvSpPr>
              <p:cNvPr id="11" name="Puzzle3"/>
              <p:cNvSpPr>
                <a:spLocks noEditPoints="1" noChangeArrowheads="1"/>
              </p:cNvSpPr>
              <p:nvPr/>
            </p:nvSpPr>
            <p:spPr bwMode="gray">
              <a:xfrm>
                <a:off x="3204" y="633"/>
                <a:ext cx="1114" cy="1514"/>
              </a:xfrm>
              <a:custGeom>
                <a:avLst/>
                <a:gdLst>
                  <a:gd name="T0" fmla="*/ 10391 w 21600"/>
                  <a:gd name="T1" fmla="*/ 15806 h 21600"/>
                  <a:gd name="T2" fmla="*/ 20551 w 21600"/>
                  <a:gd name="T3" fmla="*/ 21088 h 21600"/>
                  <a:gd name="T4" fmla="*/ 13180 w 21600"/>
                  <a:gd name="T5" fmla="*/ 13801 h 21600"/>
                  <a:gd name="T6" fmla="*/ 20551 w 21600"/>
                  <a:gd name="T7" fmla="*/ 7025 h 21600"/>
                  <a:gd name="T8" fmla="*/ 10500 w 21600"/>
                  <a:gd name="T9" fmla="*/ 52 h 21600"/>
                  <a:gd name="T10" fmla="*/ 692 w 21600"/>
                  <a:gd name="T11" fmla="*/ 6802 h 21600"/>
                  <a:gd name="T12" fmla="*/ 8064 w 21600"/>
                  <a:gd name="T13" fmla="*/ 13526 h 21600"/>
                  <a:gd name="T14" fmla="*/ 692 w 21600"/>
                  <a:gd name="T15" fmla="*/ 21088 h 21600"/>
                  <a:gd name="T16" fmla="*/ 2273 w 21600"/>
                  <a:gd name="T17" fmla="*/ 7719 h 21600"/>
                  <a:gd name="T18" fmla="*/ 19149 w 21600"/>
                  <a:gd name="T19" fmla="*/ 202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gradFill rotWithShape="1">
                <a:gsLst>
                  <a:gs pos="0">
                    <a:schemeClr val="accent1">
                      <a:gamma/>
                      <a:shade val="63529"/>
                      <a:invGamma/>
                    </a:schemeClr>
                  </a:gs>
                  <a:gs pos="100000">
                    <a:schemeClr val="accent1"/>
                  </a:gs>
                </a:gsLst>
                <a:lin ang="5400000" scaled="1"/>
              </a:gradFill>
              <a:ln w="57150">
                <a:solidFill>
                  <a:srgbClr val="FFFFFF"/>
                </a:solidFill>
                <a:miter lim="800000"/>
                <a:headEnd/>
                <a:tailEnd/>
              </a:ln>
              <a:effectLst>
                <a:outerShdw dist="135003" dir="2471156" algn="ctr" rotWithShape="0">
                  <a:srgbClr val="000000">
                    <a:alpha val="50000"/>
                  </a:srgbClr>
                </a:outerShdw>
              </a:effectLst>
            </p:spPr>
            <p:txBody>
              <a:bodyPr/>
              <a:lstStyle/>
              <a:p>
                <a:pPr>
                  <a:defRPr/>
                </a:pPr>
                <a:endParaRPr lang="en-AU"/>
              </a:p>
            </p:txBody>
          </p:sp>
          <p:sp>
            <p:nvSpPr>
              <p:cNvPr id="12" name="Puzzle2"/>
              <p:cNvSpPr>
                <a:spLocks noEditPoints="1" noChangeArrowheads="1"/>
              </p:cNvSpPr>
              <p:nvPr/>
            </p:nvSpPr>
            <p:spPr bwMode="gray">
              <a:xfrm>
                <a:off x="2880" y="1736"/>
                <a:ext cx="1778" cy="1380"/>
              </a:xfrm>
              <a:custGeom>
                <a:avLst/>
                <a:gdLst>
                  <a:gd name="T0" fmla="*/ 11 w 21600"/>
                  <a:gd name="T1" fmla="*/ 13386 h 21600"/>
                  <a:gd name="T2" fmla="*/ 4202 w 21600"/>
                  <a:gd name="T3" fmla="*/ 21161 h 21600"/>
                  <a:gd name="T4" fmla="*/ 10400 w 21600"/>
                  <a:gd name="T5" fmla="*/ 13909 h 21600"/>
                  <a:gd name="T6" fmla="*/ 16821 w 21600"/>
                  <a:gd name="T7" fmla="*/ 21190 h 21600"/>
                  <a:gd name="T8" fmla="*/ 21600 w 21600"/>
                  <a:gd name="T9" fmla="*/ 15083 h 21600"/>
                  <a:gd name="T10" fmla="*/ 16889 w 21600"/>
                  <a:gd name="T11" fmla="*/ 5739 h 21600"/>
                  <a:gd name="T12" fmla="*/ 10800 w 21600"/>
                  <a:gd name="T13" fmla="*/ 28 h 21600"/>
                  <a:gd name="T14" fmla="*/ 4202 w 21600"/>
                  <a:gd name="T15" fmla="*/ 5894 h 21600"/>
                  <a:gd name="T16" fmla="*/ 5388 w 21600"/>
                  <a:gd name="T17" fmla="*/ 6742 h 21600"/>
                  <a:gd name="T18" fmla="*/ 16177 w 21600"/>
                  <a:gd name="T19" fmla="*/ 20441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gradFill rotWithShape="1">
                <a:gsLst>
                  <a:gs pos="0">
                    <a:schemeClr val="accent2">
                      <a:gamma/>
                      <a:tint val="45490"/>
                      <a:invGamma/>
                    </a:schemeClr>
                  </a:gs>
                  <a:gs pos="100000">
                    <a:schemeClr val="accent2"/>
                  </a:gs>
                </a:gsLst>
                <a:lin ang="5400000" scaled="1"/>
              </a:gradFill>
              <a:ln w="57150">
                <a:solidFill>
                  <a:srgbClr val="FFFFFF"/>
                </a:solidFill>
                <a:miter lim="800000"/>
                <a:headEnd/>
                <a:tailEnd/>
              </a:ln>
              <a:effectLst>
                <a:outerShdw dist="135003" dir="2471156" algn="ctr" rotWithShape="0">
                  <a:srgbClr val="000000">
                    <a:alpha val="50000"/>
                  </a:srgbClr>
                </a:outerShdw>
              </a:effectLst>
            </p:spPr>
            <p:txBody>
              <a:bodyPr/>
              <a:lstStyle/>
              <a:p>
                <a:pPr>
                  <a:defRPr/>
                </a:pPr>
                <a:endParaRPr lang="en-AU"/>
              </a:p>
            </p:txBody>
          </p:sp>
          <p:sp>
            <p:nvSpPr>
              <p:cNvPr id="13" name="Puzzle4"/>
              <p:cNvSpPr>
                <a:spLocks noEditPoints="1" noChangeArrowheads="1"/>
              </p:cNvSpPr>
              <p:nvPr/>
            </p:nvSpPr>
            <p:spPr bwMode="gray">
              <a:xfrm>
                <a:off x="2193" y="1719"/>
                <a:ext cx="1072" cy="1763"/>
              </a:xfrm>
              <a:custGeom>
                <a:avLst/>
                <a:gdLst>
                  <a:gd name="T0" fmla="*/ 8307 w 21600"/>
                  <a:gd name="T1" fmla="*/ 11593 h 21600"/>
                  <a:gd name="T2" fmla="*/ 453 w 21600"/>
                  <a:gd name="T3" fmla="*/ 16938 h 21600"/>
                  <a:gd name="T4" fmla="*/ 11500 w 21600"/>
                  <a:gd name="T5" fmla="*/ 21600 h 21600"/>
                  <a:gd name="T6" fmla="*/ 20920 w 21600"/>
                  <a:gd name="T7" fmla="*/ 16751 h 21600"/>
                  <a:gd name="T8" fmla="*/ 13972 w 21600"/>
                  <a:gd name="T9" fmla="*/ 10888 h 21600"/>
                  <a:gd name="T10" fmla="*/ 21033 w 21600"/>
                  <a:gd name="T11" fmla="*/ 4716 h 21600"/>
                  <a:gd name="T12" fmla="*/ 11102 w 21600"/>
                  <a:gd name="T13" fmla="*/ 11 h 21600"/>
                  <a:gd name="T14" fmla="*/ 453 w 21600"/>
                  <a:gd name="T15" fmla="*/ 4716 h 21600"/>
                  <a:gd name="T16" fmla="*/ 2076 w 21600"/>
                  <a:gd name="T17" fmla="*/ 5664 h 21600"/>
                  <a:gd name="T18" fmla="*/ 20203 w 21600"/>
                  <a:gd name="T19" fmla="*/ 1598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gradFill rotWithShape="1">
                <a:gsLst>
                  <a:gs pos="0">
                    <a:schemeClr val="hlink"/>
                  </a:gs>
                  <a:gs pos="100000">
                    <a:schemeClr val="hlink">
                      <a:gamma/>
                      <a:tint val="51373"/>
                      <a:invGamma/>
                    </a:schemeClr>
                  </a:gs>
                </a:gsLst>
                <a:lin ang="18900000" scaled="1"/>
              </a:gradFill>
              <a:ln w="57150">
                <a:solidFill>
                  <a:srgbClr val="FFFFFF"/>
                </a:solidFill>
                <a:miter lim="800000"/>
                <a:headEnd/>
                <a:tailEnd/>
              </a:ln>
              <a:effectLst>
                <a:outerShdw dist="135003" dir="2471156" algn="ctr" rotWithShape="0">
                  <a:srgbClr val="000000">
                    <a:alpha val="50000"/>
                  </a:srgbClr>
                </a:outerShdw>
              </a:effectLst>
            </p:spPr>
            <p:txBody>
              <a:bodyPr/>
              <a:lstStyle/>
              <a:p>
                <a:pPr>
                  <a:defRPr/>
                </a:pPr>
                <a:endParaRPr lang="en-AU"/>
              </a:p>
            </p:txBody>
          </p:sp>
          <p:sp>
            <p:nvSpPr>
              <p:cNvPr id="14" name="Puzzle1"/>
              <p:cNvSpPr>
                <a:spLocks noEditPoints="1" noChangeArrowheads="1"/>
              </p:cNvSpPr>
              <p:nvPr/>
            </p:nvSpPr>
            <p:spPr bwMode="gray">
              <a:xfrm>
                <a:off x="1824" y="1091"/>
                <a:ext cx="1800" cy="1051"/>
              </a:xfrm>
              <a:custGeom>
                <a:avLst/>
                <a:gdLst>
                  <a:gd name="T0" fmla="*/ 16740 w 21600"/>
                  <a:gd name="T1" fmla="*/ 21078 h 21600"/>
                  <a:gd name="T2" fmla="*/ 16976 w 21600"/>
                  <a:gd name="T3" fmla="*/ 521 h 21600"/>
                  <a:gd name="T4" fmla="*/ 4725 w 21600"/>
                  <a:gd name="T5" fmla="*/ 856 h 21600"/>
                  <a:gd name="T6" fmla="*/ 5040 w 21600"/>
                  <a:gd name="T7" fmla="*/ 21004 h 21600"/>
                  <a:gd name="T8" fmla="*/ 10811 w 21600"/>
                  <a:gd name="T9" fmla="*/ 12885 h 21600"/>
                  <a:gd name="T10" fmla="*/ 10845 w 21600"/>
                  <a:gd name="T11" fmla="*/ 8714 h 21600"/>
                  <a:gd name="T12" fmla="*/ 21600 w 21600"/>
                  <a:gd name="T13" fmla="*/ 10000 h 21600"/>
                  <a:gd name="T14" fmla="*/ 56 w 21600"/>
                  <a:gd name="T15" fmla="*/ 10000 h 21600"/>
                  <a:gd name="T16" fmla="*/ 6086 w 21600"/>
                  <a:gd name="T17" fmla="*/ 2569 h 21600"/>
                  <a:gd name="T18" fmla="*/ 16132 w 21600"/>
                  <a:gd name="T19" fmla="*/ 1955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gradFill rotWithShape="1">
                <a:gsLst>
                  <a:gs pos="0">
                    <a:schemeClr val="folHlink"/>
                  </a:gs>
                  <a:gs pos="100000">
                    <a:schemeClr val="folHlink">
                      <a:gamma/>
                      <a:shade val="46275"/>
                      <a:invGamma/>
                    </a:schemeClr>
                  </a:gs>
                </a:gsLst>
                <a:lin ang="2700000" scaled="1"/>
              </a:gradFill>
              <a:ln w="57150">
                <a:solidFill>
                  <a:srgbClr val="FFFFFF"/>
                </a:solidFill>
                <a:miter lim="800000"/>
                <a:headEnd/>
                <a:tailEnd/>
              </a:ln>
              <a:effectLst>
                <a:outerShdw dist="135003" dir="2471156" algn="ctr" rotWithShape="0">
                  <a:srgbClr val="000000">
                    <a:alpha val="50000"/>
                  </a:srgbClr>
                </a:outerShdw>
              </a:effectLst>
            </p:spPr>
            <p:txBody>
              <a:bodyPr/>
              <a:lstStyle/>
              <a:p>
                <a:pPr>
                  <a:defRPr/>
                </a:pPr>
                <a:endParaRPr lang="en-AU"/>
              </a:p>
            </p:txBody>
          </p:sp>
        </p:grpSp>
        <p:sp>
          <p:nvSpPr>
            <p:cNvPr id="7" name="Text Box 9"/>
            <p:cNvSpPr txBox="1">
              <a:spLocks noChangeArrowheads="1"/>
            </p:cNvSpPr>
            <p:nvPr/>
          </p:nvSpPr>
          <p:spPr bwMode="auto">
            <a:xfrm>
              <a:off x="4080" y="2697"/>
              <a:ext cx="986" cy="233"/>
            </a:xfrm>
            <a:prstGeom prst="rect">
              <a:avLst/>
            </a:prstGeom>
            <a:noFill/>
            <a:ln w="9525">
              <a:noFill/>
              <a:miter lim="800000"/>
              <a:headEnd/>
              <a:tailEnd/>
            </a:ln>
          </p:spPr>
          <p:txBody>
            <a:bodyPr wrap="none">
              <a:spAutoFit/>
            </a:bodyPr>
            <a:lstStyle/>
            <a:p>
              <a:pPr eaLnBrk="0" hangingPunct="0"/>
              <a:r>
                <a:rPr lang="en-AU" b="1" dirty="0" smtClean="0"/>
                <a:t>Weaknesses</a:t>
              </a:r>
              <a:endParaRPr lang="en-AU" b="1" dirty="0"/>
            </a:p>
          </p:txBody>
        </p:sp>
        <p:sp>
          <p:nvSpPr>
            <p:cNvPr id="8" name="Text Box 10"/>
            <p:cNvSpPr txBox="1">
              <a:spLocks noChangeArrowheads="1"/>
            </p:cNvSpPr>
            <p:nvPr/>
          </p:nvSpPr>
          <p:spPr bwMode="auto">
            <a:xfrm>
              <a:off x="528" y="2313"/>
              <a:ext cx="1200" cy="231"/>
            </a:xfrm>
            <a:prstGeom prst="rect">
              <a:avLst/>
            </a:prstGeom>
            <a:noFill/>
            <a:ln w="9525">
              <a:noFill/>
              <a:miter lim="800000"/>
              <a:headEnd/>
              <a:tailEnd/>
            </a:ln>
          </p:spPr>
          <p:txBody>
            <a:bodyPr>
              <a:spAutoFit/>
            </a:bodyPr>
            <a:lstStyle/>
            <a:p>
              <a:pPr algn="r" eaLnBrk="0" hangingPunct="0"/>
              <a:r>
                <a:rPr lang="en-AU" b="1" dirty="0" smtClean="0"/>
                <a:t>Attributes</a:t>
              </a:r>
              <a:endParaRPr lang="en-AU" b="1" dirty="0"/>
            </a:p>
          </p:txBody>
        </p:sp>
        <p:sp>
          <p:nvSpPr>
            <p:cNvPr id="9" name="Text Box 11"/>
            <p:cNvSpPr txBox="1">
              <a:spLocks noChangeArrowheads="1"/>
            </p:cNvSpPr>
            <p:nvPr/>
          </p:nvSpPr>
          <p:spPr bwMode="auto">
            <a:xfrm>
              <a:off x="1632" y="1248"/>
              <a:ext cx="1536" cy="231"/>
            </a:xfrm>
            <a:prstGeom prst="rect">
              <a:avLst/>
            </a:prstGeom>
            <a:noFill/>
            <a:ln w="9525">
              <a:noFill/>
              <a:miter lim="800000"/>
              <a:headEnd/>
              <a:tailEnd/>
            </a:ln>
          </p:spPr>
          <p:txBody>
            <a:bodyPr>
              <a:spAutoFit/>
            </a:bodyPr>
            <a:lstStyle/>
            <a:p>
              <a:pPr algn="r" eaLnBrk="0" hangingPunct="0"/>
              <a:r>
                <a:rPr lang="en-AU" b="1" dirty="0" smtClean="0"/>
                <a:t>Strengths</a:t>
              </a:r>
              <a:endParaRPr lang="en-AU" b="1" dirty="0"/>
            </a:p>
          </p:txBody>
        </p:sp>
        <p:sp>
          <p:nvSpPr>
            <p:cNvPr id="10" name="Text Box 12"/>
            <p:cNvSpPr txBox="1">
              <a:spLocks noChangeArrowheads="1"/>
            </p:cNvSpPr>
            <p:nvPr/>
          </p:nvSpPr>
          <p:spPr bwMode="auto">
            <a:xfrm>
              <a:off x="2688" y="3753"/>
              <a:ext cx="1771" cy="231"/>
            </a:xfrm>
            <a:prstGeom prst="rect">
              <a:avLst/>
            </a:prstGeom>
            <a:noFill/>
            <a:ln w="9525">
              <a:noFill/>
              <a:miter lim="800000"/>
              <a:headEnd/>
              <a:tailEnd/>
            </a:ln>
          </p:spPr>
          <p:txBody>
            <a:bodyPr>
              <a:spAutoFit/>
            </a:bodyPr>
            <a:lstStyle/>
            <a:p>
              <a:pPr eaLnBrk="0" hangingPunct="0"/>
              <a:r>
                <a:rPr lang="en-AU" b="1" dirty="0" smtClean="0"/>
                <a:t>Limitations</a:t>
              </a:r>
              <a:endParaRPr lang="en-AU" b="1" dirty="0"/>
            </a:p>
          </p:txBody>
        </p:sp>
      </p:grpSp>
      <p:sp>
        <p:nvSpPr>
          <p:cNvPr id="15" name="Rectangle 2"/>
          <p:cNvSpPr>
            <a:spLocks noGrp="1" noChangeArrowheads="1"/>
          </p:cNvSpPr>
          <p:nvPr>
            <p:ph type="title"/>
          </p:nvPr>
        </p:nvSpPr>
        <p:spPr>
          <a:xfrm>
            <a:off x="1371600" y="350838"/>
            <a:ext cx="7467600" cy="715962"/>
          </a:xfrm>
        </p:spPr>
        <p:txBody>
          <a:bodyPr/>
          <a:lstStyle/>
          <a:p>
            <a:pPr eaLnBrk="1" hangingPunct="1"/>
            <a:r>
              <a:rPr lang="en-AU" sz="4000" dirty="0" smtClean="0">
                <a:solidFill>
                  <a:schemeClr val="bg1">
                    <a:lumMod val="60000"/>
                    <a:lumOff val="40000"/>
                  </a:schemeClr>
                </a:solidFill>
                <a:latin typeface="Calibri" pitchFamily="34" charset="0"/>
              </a:rPr>
              <a:t>                           4. Evaluation</a:t>
            </a:r>
            <a:endParaRPr lang="en-AU" sz="2400" dirty="0" smtClean="0">
              <a:solidFill>
                <a:schemeClr val="bg1">
                  <a:lumMod val="60000"/>
                  <a:lumOff val="40000"/>
                </a:schemeClr>
              </a:solidFill>
              <a:latin typeface="Calibri" pitchFamily="34" charset="0"/>
            </a:endParaRPr>
          </a:p>
        </p:txBody>
      </p:sp>
      <p:sp>
        <p:nvSpPr>
          <p:cNvPr id="16" name="Footer Placeholder 15"/>
          <p:cNvSpPr>
            <a:spLocks noGrp="1"/>
          </p:cNvSpPr>
          <p:nvPr>
            <p:ph type="ftr" sz="quarter" idx="10"/>
          </p:nvPr>
        </p:nvSpPr>
        <p:spPr/>
        <p:txBody>
          <a:bodyPr/>
          <a:lstStyle/>
          <a:p>
            <a:pPr>
              <a:defRPr/>
            </a:pPr>
            <a:r>
              <a:rPr lang="en-AU" smtClean="0"/>
              <a:t>ITEC-810</a:t>
            </a:r>
            <a:endParaRPr lang="en-AU" dirty="0"/>
          </a:p>
        </p:txBody>
      </p:sp>
      <p:sp>
        <p:nvSpPr>
          <p:cNvPr id="17" name="Slide Number Placeholder 16"/>
          <p:cNvSpPr>
            <a:spLocks noGrp="1"/>
          </p:cNvSpPr>
          <p:nvPr>
            <p:ph type="sldNum" sz="quarter" idx="11"/>
          </p:nvPr>
        </p:nvSpPr>
        <p:spPr/>
        <p:txBody>
          <a:bodyPr/>
          <a:lstStyle/>
          <a:p>
            <a:pPr>
              <a:defRPr/>
            </a:pPr>
            <a:fld id="{845EBA0C-F4BE-4EAF-96CC-B4F97873DC43}" type="slidenum">
              <a:rPr lang="en-AU" smtClean="0"/>
              <a:pPr>
                <a:defRPr/>
              </a:pPr>
              <a:t>14</a:t>
            </a:fld>
            <a:endParaRPr lang="en-A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1371600" y="1095375"/>
            <a:ext cx="7467600" cy="4953000"/>
          </a:xfrm>
        </p:spPr>
        <p:txBody>
          <a:bodyPr/>
          <a:lstStyle/>
          <a:p>
            <a:endParaRPr lang="en-AU" sz="2200" dirty="0" smtClean="0">
              <a:latin typeface="Calibri" pitchFamily="34" charset="0"/>
            </a:endParaRPr>
          </a:p>
          <a:p>
            <a:r>
              <a:rPr lang="en-AU" sz="2200" dirty="0" smtClean="0">
                <a:latin typeface="Calibri" pitchFamily="34" charset="0"/>
              </a:rPr>
              <a:t>Advantages</a:t>
            </a:r>
          </a:p>
          <a:p>
            <a:pPr lvl="1"/>
            <a:r>
              <a:rPr lang="en-AU" sz="2200" kern="0" dirty="0" smtClean="0">
                <a:solidFill>
                  <a:schemeClr val="tx2"/>
                </a:solidFill>
                <a:latin typeface="Calibri" pitchFamily="34" charset="0"/>
              </a:rPr>
              <a:t>Learning and filtering state increment the efficiency of the filtering technique. </a:t>
            </a:r>
          </a:p>
          <a:p>
            <a:pPr lvl="1"/>
            <a:endParaRPr lang="en-AU" sz="2200" kern="0" dirty="0" smtClean="0">
              <a:solidFill>
                <a:schemeClr val="tx2"/>
              </a:solidFill>
              <a:latin typeface="Calibri" pitchFamily="34" charset="0"/>
            </a:endParaRPr>
          </a:p>
          <a:p>
            <a:pPr lvl="1"/>
            <a:r>
              <a:rPr lang="en-AU" sz="2200" kern="0" dirty="0" smtClean="0">
                <a:solidFill>
                  <a:schemeClr val="tx2"/>
                </a:solidFill>
                <a:latin typeface="Calibri" pitchFamily="34" charset="0"/>
              </a:rPr>
              <a:t>HFC is able to recognise up to 90% of spoofed IP packets. </a:t>
            </a:r>
          </a:p>
          <a:p>
            <a:pPr lvl="1"/>
            <a:endParaRPr lang="en-AU" sz="2200" kern="0" dirty="0" smtClean="0">
              <a:solidFill>
                <a:schemeClr val="tx2"/>
              </a:solidFill>
              <a:latin typeface="Calibri" pitchFamily="34" charset="0"/>
            </a:endParaRPr>
          </a:p>
          <a:p>
            <a:pPr lvl="1"/>
            <a:r>
              <a:rPr lang="en-AU" sz="2200" kern="0" dirty="0" smtClean="0">
                <a:solidFill>
                  <a:schemeClr val="tx2"/>
                </a:solidFill>
                <a:latin typeface="Calibri" pitchFamily="34" charset="0"/>
              </a:rPr>
              <a:t>Effectiveness are: the method of capturing legitimate Hop-Count values, the limited possible number of TTL values and the stability on the routing behaviour in the Internet. </a:t>
            </a:r>
          </a:p>
          <a:p>
            <a:pPr lvl="1"/>
            <a:endParaRPr lang="en-AU" sz="2200" dirty="0" smtClean="0">
              <a:solidFill>
                <a:schemeClr val="tx2"/>
              </a:solidFill>
              <a:latin typeface="Calibri" pitchFamily="34" charset="0"/>
            </a:endParaRPr>
          </a:p>
          <a:p>
            <a:pPr lvl="1"/>
            <a:r>
              <a:rPr lang="en-AU" sz="2200" dirty="0" smtClean="0">
                <a:solidFill>
                  <a:schemeClr val="tx2"/>
                </a:solidFill>
                <a:latin typeface="Calibri" pitchFamily="34" charset="0"/>
              </a:rPr>
              <a:t>Use of aggregation to reduce the size of the </a:t>
            </a:r>
            <a:r>
              <a:rPr lang="en-AU" sz="2200" kern="0" dirty="0" smtClean="0">
                <a:solidFill>
                  <a:schemeClr val="tx2"/>
                </a:solidFill>
                <a:latin typeface="Calibri" pitchFamily="34" charset="0"/>
              </a:rPr>
              <a:t>IP2HC table.</a:t>
            </a:r>
            <a:endParaRPr lang="en-AU" sz="2200" dirty="0" smtClean="0">
              <a:latin typeface="Calibri" pitchFamily="34" charset="0"/>
            </a:endParaRPr>
          </a:p>
          <a:p>
            <a:pPr lvl="2">
              <a:buNone/>
            </a:pPr>
            <a:endParaRPr lang="en-AU" sz="2200" dirty="0" smtClean="0">
              <a:solidFill>
                <a:schemeClr val="tx2"/>
              </a:solidFill>
              <a:latin typeface="Calibri" pitchFamily="34" charset="0"/>
              <a:ea typeface="+mn-ea"/>
              <a:cs typeface="+mn-cs"/>
            </a:endParaRPr>
          </a:p>
          <a:p>
            <a:pPr lvl="1">
              <a:buNone/>
            </a:pPr>
            <a:endParaRPr lang="en-AU" dirty="0" smtClean="0">
              <a:latin typeface="Calibri" pitchFamily="34" charset="0"/>
            </a:endParaRPr>
          </a:p>
          <a:p>
            <a:pPr lvl="1">
              <a:buNone/>
            </a:pPr>
            <a:endParaRPr lang="en-AU" dirty="0" smtClean="0">
              <a:latin typeface="Calibri" pitchFamily="34" charset="0"/>
            </a:endParaRPr>
          </a:p>
        </p:txBody>
      </p:sp>
      <p:sp>
        <p:nvSpPr>
          <p:cNvPr id="6"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4. Evaluation</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Hop-Count Filtering </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7" name="Footer Placeholder 6"/>
          <p:cNvSpPr>
            <a:spLocks noGrp="1"/>
          </p:cNvSpPr>
          <p:nvPr>
            <p:ph type="ftr" sz="quarter" idx="10"/>
          </p:nvPr>
        </p:nvSpPr>
        <p:spPr/>
        <p:txBody>
          <a:bodyPr/>
          <a:lstStyle/>
          <a:p>
            <a:pPr>
              <a:defRPr/>
            </a:pPr>
            <a:r>
              <a:rPr lang="en-AU" smtClean="0"/>
              <a:t>ITEC-810</a:t>
            </a:r>
            <a:endParaRPr lang="en-AU" dirty="0"/>
          </a:p>
        </p:txBody>
      </p:sp>
      <p:sp>
        <p:nvSpPr>
          <p:cNvPr id="8" name="Slide Number Placeholder 7"/>
          <p:cNvSpPr>
            <a:spLocks noGrp="1"/>
          </p:cNvSpPr>
          <p:nvPr>
            <p:ph type="sldNum" sz="quarter" idx="11"/>
          </p:nvPr>
        </p:nvSpPr>
        <p:spPr/>
        <p:txBody>
          <a:bodyPr/>
          <a:lstStyle/>
          <a:p>
            <a:pPr>
              <a:defRPr/>
            </a:pPr>
            <a:fld id="{845EBA0C-F4BE-4EAF-96CC-B4F97873DC43}" type="slidenum">
              <a:rPr lang="en-AU" smtClean="0"/>
              <a:pPr>
                <a:defRPr/>
              </a:pPr>
              <a:t>15</a:t>
            </a:fld>
            <a:endParaRPr lang="en-A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1371600" y="1095375"/>
            <a:ext cx="7467600" cy="4953000"/>
          </a:xfrm>
        </p:spPr>
        <p:txBody>
          <a:bodyPr/>
          <a:lstStyle/>
          <a:p>
            <a:endParaRPr lang="en-AU" sz="2200" dirty="0" smtClean="0">
              <a:latin typeface="Calibri" pitchFamily="34" charset="0"/>
            </a:endParaRPr>
          </a:p>
          <a:p>
            <a:r>
              <a:rPr lang="en-AU" sz="2200" dirty="0" smtClean="0">
                <a:latin typeface="Calibri" pitchFamily="34" charset="0"/>
              </a:rPr>
              <a:t>Disadvantages:</a:t>
            </a:r>
          </a:p>
          <a:p>
            <a:pPr lvl="1"/>
            <a:r>
              <a:rPr lang="en-AU" sz="2200" kern="0" dirty="0" smtClean="0">
                <a:solidFill>
                  <a:schemeClr val="tx2"/>
                </a:solidFill>
                <a:latin typeface="Calibri" pitchFamily="34" charset="0"/>
              </a:rPr>
              <a:t>Possibility to add invalid address on IP2HC table using real IP address. </a:t>
            </a:r>
          </a:p>
          <a:p>
            <a:pPr lvl="1"/>
            <a:r>
              <a:rPr lang="en-AU" sz="2200" kern="0" dirty="0" smtClean="0">
                <a:solidFill>
                  <a:schemeClr val="tx2"/>
                </a:solidFill>
                <a:latin typeface="Calibri" pitchFamily="34" charset="0"/>
              </a:rPr>
              <a:t>Use of network address translation (NAT) creates invalid entries and hop-count on the IP2HC table.</a:t>
            </a:r>
          </a:p>
          <a:p>
            <a:pPr lvl="1">
              <a:buNone/>
            </a:pPr>
            <a:endParaRPr lang="en-AU" sz="2200" dirty="0" smtClean="0">
              <a:latin typeface="Calibri" pitchFamily="34" charset="0"/>
            </a:endParaRPr>
          </a:p>
          <a:p>
            <a:r>
              <a:rPr lang="en-AU" sz="2200" dirty="0" smtClean="0">
                <a:latin typeface="Calibri" pitchFamily="34" charset="0"/>
              </a:rPr>
              <a:t>Limitations:</a:t>
            </a:r>
          </a:p>
          <a:p>
            <a:pPr lvl="1"/>
            <a:r>
              <a:rPr lang="en-AU" sz="2200" kern="0" dirty="0" smtClean="0">
                <a:solidFill>
                  <a:schemeClr val="tx2"/>
                </a:solidFill>
                <a:latin typeface="Calibri" pitchFamily="34" charset="0"/>
              </a:rPr>
              <a:t>HFC make the assumption that most of the available </a:t>
            </a:r>
            <a:r>
              <a:rPr lang="en-AU" sz="2200" kern="0" dirty="0" err="1" smtClean="0">
                <a:solidFill>
                  <a:schemeClr val="tx2"/>
                </a:solidFill>
                <a:latin typeface="Calibri" pitchFamily="34" charset="0"/>
              </a:rPr>
              <a:t>DDoS</a:t>
            </a:r>
            <a:r>
              <a:rPr lang="en-AU" sz="2200" kern="0" dirty="0" smtClean="0">
                <a:solidFill>
                  <a:schemeClr val="tx2"/>
                </a:solidFill>
                <a:latin typeface="Calibri" pitchFamily="34" charset="0"/>
              </a:rPr>
              <a:t> attacking tools are not able to alter the initial TTL value of the packet.</a:t>
            </a:r>
          </a:p>
          <a:p>
            <a:pPr lvl="1"/>
            <a:r>
              <a:rPr lang="en-AU" sz="2200" kern="0" dirty="0" smtClean="0">
                <a:solidFill>
                  <a:schemeClr val="tx2"/>
                </a:solidFill>
                <a:latin typeface="Calibri" pitchFamily="34" charset="0"/>
              </a:rPr>
              <a:t>A incorrect definition of threshold may allow </a:t>
            </a:r>
            <a:r>
              <a:rPr lang="en-AU" sz="2200" kern="0" dirty="0" err="1" smtClean="0">
                <a:solidFill>
                  <a:schemeClr val="tx2"/>
                </a:solidFill>
                <a:latin typeface="Calibri" pitchFamily="34" charset="0"/>
              </a:rPr>
              <a:t>DDoS</a:t>
            </a:r>
            <a:r>
              <a:rPr lang="en-AU" sz="2200" kern="0" dirty="0" smtClean="0">
                <a:solidFill>
                  <a:schemeClr val="tx2"/>
                </a:solidFill>
                <a:latin typeface="Calibri" pitchFamily="34" charset="0"/>
              </a:rPr>
              <a:t>.</a:t>
            </a:r>
            <a:endParaRPr lang="en-AU" sz="2200" dirty="0" smtClean="0">
              <a:latin typeface="Calibri" pitchFamily="34" charset="0"/>
            </a:endParaRPr>
          </a:p>
        </p:txBody>
      </p:sp>
      <p:sp>
        <p:nvSpPr>
          <p:cNvPr id="7"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4. Evaluation</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Hop-Count Filtering </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8" name="Footer Placeholder 7"/>
          <p:cNvSpPr>
            <a:spLocks noGrp="1"/>
          </p:cNvSpPr>
          <p:nvPr>
            <p:ph type="ftr" sz="quarter" idx="10"/>
          </p:nvPr>
        </p:nvSpPr>
        <p:spPr/>
        <p:txBody>
          <a:bodyPr/>
          <a:lstStyle/>
          <a:p>
            <a:pPr>
              <a:defRPr/>
            </a:pPr>
            <a:r>
              <a:rPr lang="en-AU" smtClean="0"/>
              <a:t>ITEC-810</a:t>
            </a:r>
            <a:endParaRPr lang="en-AU" dirty="0"/>
          </a:p>
        </p:txBody>
      </p:sp>
      <p:sp>
        <p:nvSpPr>
          <p:cNvPr id="5" name="Slide Number Placeholder 4"/>
          <p:cNvSpPr>
            <a:spLocks noGrp="1"/>
          </p:cNvSpPr>
          <p:nvPr>
            <p:ph type="sldNum" sz="quarter" idx="11"/>
          </p:nvPr>
        </p:nvSpPr>
        <p:spPr/>
        <p:txBody>
          <a:bodyPr/>
          <a:lstStyle/>
          <a:p>
            <a:pPr>
              <a:defRPr/>
            </a:pPr>
            <a:fld id="{845EBA0C-F4BE-4EAF-96CC-B4F97873DC43}" type="slidenum">
              <a:rPr lang="en-AU" smtClean="0"/>
              <a:pPr>
                <a:defRPr/>
              </a:pPr>
              <a:t>16</a:t>
            </a:fld>
            <a:endParaRPr lang="en-A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1371600" y="1095375"/>
            <a:ext cx="7467600" cy="4953000"/>
          </a:xfrm>
        </p:spPr>
        <p:txBody>
          <a:bodyPr/>
          <a:lstStyle/>
          <a:p>
            <a:endParaRPr lang="en-AU" sz="2200" dirty="0" smtClean="0">
              <a:latin typeface="Calibri" pitchFamily="34" charset="0"/>
            </a:endParaRPr>
          </a:p>
          <a:p>
            <a:r>
              <a:rPr lang="en-AU" sz="2200" dirty="0" smtClean="0">
                <a:latin typeface="Calibri" pitchFamily="34" charset="0"/>
              </a:rPr>
              <a:t>Advantages</a:t>
            </a:r>
          </a:p>
          <a:p>
            <a:pPr lvl="1"/>
            <a:r>
              <a:rPr lang="en-AU" sz="2200" dirty="0" smtClean="0">
                <a:latin typeface="Calibri" pitchFamily="34" charset="0"/>
              </a:rPr>
              <a:t>Simplicity and scalability of the solution.</a:t>
            </a:r>
            <a:endParaRPr lang="en-AU" sz="2200" kern="0" dirty="0" smtClean="0">
              <a:solidFill>
                <a:schemeClr val="tx2"/>
              </a:solidFill>
              <a:latin typeface="Calibri" pitchFamily="34" charset="0"/>
            </a:endParaRPr>
          </a:p>
          <a:p>
            <a:pPr lvl="1"/>
            <a:endParaRPr lang="en-AU" sz="2200" kern="0" dirty="0" smtClean="0">
              <a:solidFill>
                <a:schemeClr val="tx2"/>
              </a:solidFill>
              <a:latin typeface="Calibri" pitchFamily="34" charset="0"/>
            </a:endParaRPr>
          </a:p>
          <a:p>
            <a:pPr lvl="1"/>
            <a:r>
              <a:rPr lang="en-AU" sz="2200" dirty="0" smtClean="0">
                <a:latin typeface="Calibri" pitchFamily="34" charset="0"/>
              </a:rPr>
              <a:t>Flexibility to apply different strategies to counteract </a:t>
            </a:r>
            <a:r>
              <a:rPr lang="en-AU" sz="2200" dirty="0" err="1" smtClean="0">
                <a:latin typeface="Calibri" pitchFamily="34" charset="0"/>
              </a:rPr>
              <a:t>DDoS</a:t>
            </a:r>
            <a:r>
              <a:rPr lang="en-AU" sz="2200" dirty="0" smtClean="0">
                <a:latin typeface="Calibri" pitchFamily="34" charset="0"/>
              </a:rPr>
              <a:t> and ability of assigning weight to different prefix.</a:t>
            </a:r>
            <a:r>
              <a:rPr lang="en-AU" sz="2200" kern="0" dirty="0" smtClean="0">
                <a:solidFill>
                  <a:schemeClr val="tx2"/>
                </a:solidFill>
                <a:latin typeface="Calibri" pitchFamily="34" charset="0"/>
              </a:rPr>
              <a:t> </a:t>
            </a:r>
          </a:p>
          <a:p>
            <a:pPr lvl="1">
              <a:buNone/>
            </a:pPr>
            <a:endParaRPr lang="en-AU" sz="2200" kern="0" dirty="0" smtClean="0">
              <a:solidFill>
                <a:schemeClr val="tx2"/>
              </a:solidFill>
              <a:latin typeface="Calibri" pitchFamily="34" charset="0"/>
            </a:endParaRPr>
          </a:p>
          <a:p>
            <a:pPr lvl="1"/>
            <a:r>
              <a:rPr lang="en-AU" sz="2200" dirty="0" smtClean="0">
                <a:latin typeface="Calibri" pitchFamily="34" charset="0"/>
              </a:rPr>
              <a:t>Computational requirements to implement ACLs are small</a:t>
            </a:r>
            <a:endParaRPr lang="en-AU" sz="2200" kern="0" dirty="0" smtClean="0">
              <a:solidFill>
                <a:schemeClr val="tx2"/>
              </a:solidFill>
              <a:latin typeface="Calibri" pitchFamily="34" charset="0"/>
            </a:endParaRPr>
          </a:p>
          <a:p>
            <a:pPr lvl="1">
              <a:buNone/>
            </a:pPr>
            <a:endParaRPr lang="en-AU" sz="2200" dirty="0" smtClean="0">
              <a:latin typeface="Calibri" pitchFamily="34" charset="0"/>
            </a:endParaRPr>
          </a:p>
          <a:p>
            <a:pPr lvl="2">
              <a:buNone/>
            </a:pPr>
            <a:endParaRPr lang="en-AU" dirty="0" smtClean="0">
              <a:solidFill>
                <a:schemeClr val="tx2"/>
              </a:solidFill>
              <a:latin typeface="Calibri" pitchFamily="34" charset="0"/>
              <a:ea typeface="+mn-ea"/>
              <a:cs typeface="+mn-cs"/>
            </a:endParaRPr>
          </a:p>
          <a:p>
            <a:pPr lvl="1">
              <a:buNone/>
            </a:pPr>
            <a:endParaRPr lang="en-AU" sz="2200" dirty="0" smtClean="0">
              <a:latin typeface="Calibri" pitchFamily="34" charset="0"/>
            </a:endParaRPr>
          </a:p>
          <a:p>
            <a:pPr lvl="1">
              <a:buNone/>
            </a:pPr>
            <a:endParaRPr lang="en-AU" sz="2200" dirty="0" smtClean="0">
              <a:latin typeface="Calibri" pitchFamily="34" charset="0"/>
            </a:endParaRPr>
          </a:p>
        </p:txBody>
      </p:sp>
      <p:sp>
        <p:nvSpPr>
          <p:cNvPr id="7"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4. Evaluation</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Source Address Prefix</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8" name="Footer Placeholder 7"/>
          <p:cNvSpPr>
            <a:spLocks noGrp="1"/>
          </p:cNvSpPr>
          <p:nvPr>
            <p:ph type="ftr" sz="quarter" idx="10"/>
          </p:nvPr>
        </p:nvSpPr>
        <p:spPr/>
        <p:txBody>
          <a:bodyPr/>
          <a:lstStyle/>
          <a:p>
            <a:pPr>
              <a:defRPr/>
            </a:pPr>
            <a:r>
              <a:rPr lang="en-AU" smtClean="0"/>
              <a:t>ITEC-810</a:t>
            </a:r>
            <a:endParaRPr lang="en-AU" dirty="0"/>
          </a:p>
        </p:txBody>
      </p:sp>
      <p:sp>
        <p:nvSpPr>
          <p:cNvPr id="5" name="Slide Number Placeholder 4"/>
          <p:cNvSpPr>
            <a:spLocks noGrp="1"/>
          </p:cNvSpPr>
          <p:nvPr>
            <p:ph type="sldNum" sz="quarter" idx="11"/>
          </p:nvPr>
        </p:nvSpPr>
        <p:spPr/>
        <p:txBody>
          <a:bodyPr/>
          <a:lstStyle/>
          <a:p>
            <a:pPr>
              <a:defRPr/>
            </a:pPr>
            <a:fld id="{845EBA0C-F4BE-4EAF-96CC-B4F97873DC43}" type="slidenum">
              <a:rPr lang="en-AU" smtClean="0"/>
              <a:pPr>
                <a:defRPr/>
              </a:pPr>
              <a:t>17</a:t>
            </a:fld>
            <a:endParaRPr lang="en-AU"/>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idx="1"/>
          </p:nvPr>
        </p:nvSpPr>
        <p:spPr>
          <a:xfrm>
            <a:off x="1371600" y="1095375"/>
            <a:ext cx="7467600" cy="4953000"/>
          </a:xfrm>
        </p:spPr>
        <p:txBody>
          <a:bodyPr/>
          <a:lstStyle/>
          <a:p>
            <a:endParaRPr lang="en-AU" sz="2200" dirty="0" smtClean="0">
              <a:latin typeface="Calibri" pitchFamily="34" charset="0"/>
            </a:endParaRPr>
          </a:p>
          <a:p>
            <a:r>
              <a:rPr lang="en-AU" sz="2200" dirty="0" smtClean="0">
                <a:latin typeface="Calibri" pitchFamily="34" charset="0"/>
              </a:rPr>
              <a:t>Disadvantages:</a:t>
            </a:r>
          </a:p>
          <a:p>
            <a:pPr lvl="1"/>
            <a:r>
              <a:rPr lang="en-AU" sz="2200" dirty="0" smtClean="0">
                <a:solidFill>
                  <a:schemeClr val="tx2"/>
                </a:solidFill>
                <a:latin typeface="Calibri" pitchFamily="34" charset="0"/>
              </a:rPr>
              <a:t>Aggregation of source prefix address mixes legitimate IP traffic with illegitimate traffic.</a:t>
            </a:r>
          </a:p>
          <a:p>
            <a:pPr lvl="1"/>
            <a:r>
              <a:rPr lang="en-AU" sz="2200" dirty="0" smtClean="0">
                <a:solidFill>
                  <a:schemeClr val="tx2"/>
                </a:solidFill>
                <a:latin typeface="Calibri" pitchFamily="34" charset="0"/>
              </a:rPr>
              <a:t>Produce significant collateral damage by block traffic from a prefix</a:t>
            </a:r>
          </a:p>
          <a:p>
            <a:pPr lvl="1">
              <a:buNone/>
            </a:pPr>
            <a:endParaRPr lang="en-AU" sz="2200" dirty="0" smtClean="0">
              <a:latin typeface="Calibri" pitchFamily="34" charset="0"/>
            </a:endParaRPr>
          </a:p>
          <a:p>
            <a:r>
              <a:rPr lang="en-AU" sz="2200" dirty="0" smtClean="0">
                <a:latin typeface="Calibri" pitchFamily="34" charset="0"/>
              </a:rPr>
              <a:t>Limitations:</a:t>
            </a:r>
          </a:p>
          <a:p>
            <a:pPr lvl="1"/>
            <a:r>
              <a:rPr lang="en-AU" sz="2200" kern="0" dirty="0" smtClean="0">
                <a:solidFill>
                  <a:schemeClr val="tx2"/>
                </a:solidFill>
                <a:latin typeface="Calibri" pitchFamily="34" charset="0"/>
              </a:rPr>
              <a:t>The ACLs rules are based on previous traffic attacks; however, the patterns can change.</a:t>
            </a:r>
          </a:p>
          <a:p>
            <a:pPr lvl="1"/>
            <a:r>
              <a:rPr lang="en-AU" sz="2200" dirty="0" smtClean="0">
                <a:latin typeface="Calibri" pitchFamily="34" charset="0"/>
              </a:rPr>
              <a:t>Accurate information captured at non-attack and on-going attack period.</a:t>
            </a:r>
            <a:endParaRPr lang="en-AU" sz="2200" kern="0" dirty="0" smtClean="0">
              <a:solidFill>
                <a:schemeClr val="tx2"/>
              </a:solidFill>
              <a:latin typeface="Calibri" pitchFamily="34" charset="0"/>
            </a:endParaRPr>
          </a:p>
        </p:txBody>
      </p:sp>
      <p:sp>
        <p:nvSpPr>
          <p:cNvPr id="9"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4. Evaluation</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Source Address Prefix</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8" name="Footer Placeholder 7"/>
          <p:cNvSpPr>
            <a:spLocks noGrp="1"/>
          </p:cNvSpPr>
          <p:nvPr>
            <p:ph type="ftr" sz="quarter" idx="10"/>
          </p:nvPr>
        </p:nvSpPr>
        <p:spPr/>
        <p:txBody>
          <a:bodyPr/>
          <a:lstStyle/>
          <a:p>
            <a:pPr>
              <a:defRPr/>
            </a:pPr>
            <a:r>
              <a:rPr lang="en-AU" smtClean="0"/>
              <a:t>ITEC-810</a:t>
            </a:r>
            <a:endParaRPr lang="en-AU" dirty="0"/>
          </a:p>
        </p:txBody>
      </p:sp>
      <p:sp>
        <p:nvSpPr>
          <p:cNvPr id="5" name="Slide Number Placeholder 4"/>
          <p:cNvSpPr>
            <a:spLocks noGrp="1"/>
          </p:cNvSpPr>
          <p:nvPr>
            <p:ph type="sldNum" sz="quarter" idx="11"/>
          </p:nvPr>
        </p:nvSpPr>
        <p:spPr/>
        <p:txBody>
          <a:bodyPr/>
          <a:lstStyle/>
          <a:p>
            <a:pPr>
              <a:defRPr/>
            </a:pPr>
            <a:fld id="{845EBA0C-F4BE-4EAF-96CC-B4F97873DC43}" type="slidenum">
              <a:rPr lang="en-AU" smtClean="0"/>
              <a:pPr>
                <a:defRPr/>
              </a:pPr>
              <a:t>18</a:t>
            </a:fld>
            <a:endParaRPr lang="en-AU"/>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4. Evaluation</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Historic Based IP</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6" name="Content Placeholder 2"/>
          <p:cNvSpPr>
            <a:spLocks noGrp="1"/>
          </p:cNvSpPr>
          <p:nvPr>
            <p:ph idx="1"/>
          </p:nvPr>
        </p:nvSpPr>
        <p:spPr>
          <a:xfrm>
            <a:off x="1371600" y="1095375"/>
            <a:ext cx="7467600" cy="4953000"/>
          </a:xfrm>
        </p:spPr>
        <p:txBody>
          <a:bodyPr/>
          <a:lstStyle/>
          <a:p>
            <a:endParaRPr lang="en-AU" sz="2200" dirty="0" smtClean="0">
              <a:latin typeface="Calibri" pitchFamily="34" charset="0"/>
            </a:endParaRPr>
          </a:p>
          <a:p>
            <a:r>
              <a:rPr lang="en-AU" sz="2200" dirty="0" smtClean="0">
                <a:latin typeface="Calibri" pitchFamily="34" charset="0"/>
              </a:rPr>
              <a:t>Advantages</a:t>
            </a:r>
          </a:p>
          <a:p>
            <a:pPr lvl="1"/>
            <a:r>
              <a:rPr lang="en-AU" sz="2200" dirty="0" smtClean="0">
                <a:latin typeface="Calibri" pitchFamily="34" charset="0"/>
              </a:rPr>
              <a:t>HIF is easy to deploy in the network infrastructure without the necessity of specialized equipment.</a:t>
            </a:r>
            <a:endParaRPr lang="en-AU" sz="2200" kern="0" dirty="0" smtClean="0">
              <a:solidFill>
                <a:schemeClr val="tx2"/>
              </a:solidFill>
              <a:latin typeface="Calibri" pitchFamily="34" charset="0"/>
            </a:endParaRPr>
          </a:p>
          <a:p>
            <a:pPr lvl="1"/>
            <a:endParaRPr lang="en-AU" sz="2200" kern="0" dirty="0" smtClean="0">
              <a:solidFill>
                <a:schemeClr val="tx2"/>
              </a:solidFill>
              <a:latin typeface="Calibri" pitchFamily="34" charset="0"/>
            </a:endParaRPr>
          </a:p>
          <a:p>
            <a:pPr lvl="1"/>
            <a:r>
              <a:rPr lang="en-AU" sz="2200" dirty="0" smtClean="0">
                <a:latin typeface="Calibri" pitchFamily="34" charset="0"/>
              </a:rPr>
              <a:t>Criteria to classify normal traffic.</a:t>
            </a:r>
            <a:r>
              <a:rPr lang="en-AU" sz="2200" kern="0" dirty="0" smtClean="0">
                <a:solidFill>
                  <a:schemeClr val="tx2"/>
                </a:solidFill>
                <a:latin typeface="Calibri" pitchFamily="34" charset="0"/>
              </a:rPr>
              <a:t> </a:t>
            </a:r>
          </a:p>
          <a:p>
            <a:pPr lvl="1">
              <a:buNone/>
            </a:pPr>
            <a:endParaRPr lang="en-AU" sz="2200" kern="0" dirty="0" smtClean="0">
              <a:solidFill>
                <a:schemeClr val="tx2"/>
              </a:solidFill>
              <a:latin typeface="Calibri" pitchFamily="34" charset="0"/>
            </a:endParaRPr>
          </a:p>
          <a:p>
            <a:pPr lvl="1"/>
            <a:r>
              <a:rPr lang="en-AU" sz="2200" dirty="0" smtClean="0">
                <a:latin typeface="Calibri" pitchFamily="34" charset="0"/>
              </a:rPr>
              <a:t>Rules to narrow the range of IP address to protect.</a:t>
            </a:r>
          </a:p>
          <a:p>
            <a:pPr lvl="1"/>
            <a:endParaRPr lang="en-AU" sz="2200" dirty="0" smtClean="0">
              <a:latin typeface="Calibri" pitchFamily="34" charset="0"/>
            </a:endParaRPr>
          </a:p>
          <a:p>
            <a:pPr lvl="1"/>
            <a:r>
              <a:rPr lang="en-AU" sz="2200" dirty="0" smtClean="0">
                <a:latin typeface="Calibri" pitchFamily="34" charset="0"/>
              </a:rPr>
              <a:t>Efficient solution because the filtering technique is only activated after high level of traffic has been detected.</a:t>
            </a:r>
            <a:endParaRPr lang="en-AU" sz="2200" kern="0" dirty="0" smtClean="0">
              <a:solidFill>
                <a:schemeClr val="tx2"/>
              </a:solidFill>
              <a:latin typeface="Calibri" pitchFamily="34" charset="0"/>
            </a:endParaRPr>
          </a:p>
          <a:p>
            <a:pPr lvl="1">
              <a:buNone/>
            </a:pPr>
            <a:endParaRPr lang="en-AU" sz="2200" dirty="0" smtClean="0">
              <a:latin typeface="Calibri" pitchFamily="34" charset="0"/>
            </a:endParaRPr>
          </a:p>
          <a:p>
            <a:pPr lvl="2">
              <a:buNone/>
            </a:pPr>
            <a:endParaRPr lang="en-AU" dirty="0" smtClean="0">
              <a:solidFill>
                <a:schemeClr val="tx2"/>
              </a:solidFill>
              <a:latin typeface="Calibri" pitchFamily="34" charset="0"/>
              <a:ea typeface="+mn-ea"/>
              <a:cs typeface="+mn-cs"/>
            </a:endParaRPr>
          </a:p>
          <a:p>
            <a:pPr lvl="1">
              <a:buNone/>
            </a:pPr>
            <a:endParaRPr lang="en-AU" sz="2200" dirty="0" smtClean="0">
              <a:latin typeface="Calibri" pitchFamily="34" charset="0"/>
            </a:endParaRPr>
          </a:p>
          <a:p>
            <a:pPr lvl="1">
              <a:buNone/>
            </a:pPr>
            <a:endParaRPr lang="en-AU" sz="2200" dirty="0" smtClean="0">
              <a:latin typeface="Calibri" pitchFamily="34" charset="0"/>
            </a:endParaRPr>
          </a:p>
        </p:txBody>
      </p:sp>
      <p:sp>
        <p:nvSpPr>
          <p:cNvPr id="7" name="Footer Placeholder 6"/>
          <p:cNvSpPr>
            <a:spLocks noGrp="1"/>
          </p:cNvSpPr>
          <p:nvPr>
            <p:ph type="ftr" sz="quarter" idx="10"/>
          </p:nvPr>
        </p:nvSpPr>
        <p:spPr/>
        <p:txBody>
          <a:bodyPr/>
          <a:lstStyle/>
          <a:p>
            <a:pPr>
              <a:defRPr/>
            </a:pPr>
            <a:r>
              <a:rPr lang="en-AU" smtClean="0"/>
              <a:t>ITEC-810</a:t>
            </a:r>
            <a:endParaRPr lang="en-AU" dirty="0"/>
          </a:p>
        </p:txBody>
      </p:sp>
      <p:sp>
        <p:nvSpPr>
          <p:cNvPr id="8" name="Slide Number Placeholder 7"/>
          <p:cNvSpPr>
            <a:spLocks noGrp="1"/>
          </p:cNvSpPr>
          <p:nvPr>
            <p:ph type="sldNum" sz="quarter" idx="11"/>
          </p:nvPr>
        </p:nvSpPr>
        <p:spPr/>
        <p:txBody>
          <a:bodyPr/>
          <a:lstStyle/>
          <a:p>
            <a:pPr>
              <a:defRPr/>
            </a:pPr>
            <a:fld id="{845EBA0C-F4BE-4EAF-96CC-B4F97873DC43}" type="slidenum">
              <a:rPr lang="en-AU" smtClean="0"/>
              <a:pPr>
                <a:defRPr/>
              </a:pPr>
              <a:t>19</a:t>
            </a:fld>
            <a:endParaRPr lang="en-A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AU" dirty="0" smtClean="0">
                <a:solidFill>
                  <a:schemeClr val="bg1">
                    <a:lumMod val="60000"/>
                    <a:lumOff val="40000"/>
                  </a:schemeClr>
                </a:solidFill>
                <a:latin typeface="Calibri" pitchFamily="34" charset="0"/>
              </a:rPr>
              <a:t>Agenda</a:t>
            </a:r>
          </a:p>
        </p:txBody>
      </p:sp>
      <p:grpSp>
        <p:nvGrpSpPr>
          <p:cNvPr id="4100" name="Group 31"/>
          <p:cNvGrpSpPr>
            <a:grpSpLocks/>
          </p:cNvGrpSpPr>
          <p:nvPr/>
        </p:nvGrpSpPr>
        <p:grpSpPr bwMode="auto">
          <a:xfrm>
            <a:off x="1676400" y="1143000"/>
            <a:ext cx="5410200" cy="665162"/>
            <a:chOff x="1056" y="1227"/>
            <a:chExt cx="3408" cy="419"/>
          </a:xfrm>
        </p:grpSpPr>
        <p:grpSp>
          <p:nvGrpSpPr>
            <p:cNvPr id="4125" name="Group 3"/>
            <p:cNvGrpSpPr>
              <a:grpSpLocks/>
            </p:cNvGrpSpPr>
            <p:nvPr/>
          </p:nvGrpSpPr>
          <p:grpSpPr bwMode="auto">
            <a:xfrm>
              <a:off x="1056" y="1227"/>
              <a:ext cx="480" cy="419"/>
              <a:chOff x="1110" y="2656"/>
              <a:chExt cx="1549" cy="1351"/>
            </a:xfrm>
          </p:grpSpPr>
          <p:sp>
            <p:nvSpPr>
              <p:cNvPr id="4129" name="AutoShape 4"/>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130" name="AutoShape 5"/>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66566" name="AutoShape 6"/>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126" name="Line 11"/>
            <p:cNvSpPr>
              <a:spLocks noChangeShapeType="1"/>
            </p:cNvSpPr>
            <p:nvPr/>
          </p:nvSpPr>
          <p:spPr bwMode="auto">
            <a:xfrm>
              <a:off x="1440" y="1611"/>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127" name="Text Box 12"/>
            <p:cNvSpPr txBox="1">
              <a:spLocks noChangeArrowheads="1"/>
            </p:cNvSpPr>
            <p:nvPr/>
          </p:nvSpPr>
          <p:spPr bwMode="auto">
            <a:xfrm>
              <a:off x="1920" y="1241"/>
              <a:ext cx="1130" cy="291"/>
            </a:xfrm>
            <a:prstGeom prst="rect">
              <a:avLst/>
            </a:prstGeom>
            <a:noFill/>
            <a:ln w="9525" algn="ctr">
              <a:noFill/>
              <a:miter lim="800000"/>
              <a:headEnd/>
              <a:tailEnd/>
            </a:ln>
          </p:spPr>
          <p:txBody>
            <a:bodyPr wrap="none">
              <a:spAutoFit/>
            </a:bodyPr>
            <a:lstStyle/>
            <a:p>
              <a:pPr eaLnBrk="0" hangingPunct="0"/>
              <a:r>
                <a:rPr lang="en-AU" sz="2400" dirty="0" smtClean="0"/>
                <a:t>Introduction</a:t>
              </a:r>
              <a:endParaRPr lang="en-AU" sz="2400" dirty="0"/>
            </a:p>
          </p:txBody>
        </p:sp>
        <p:sp>
          <p:nvSpPr>
            <p:cNvPr id="4128" name="Text Box 13">
              <a:hlinkClick r:id="rId2" action="ppaction://hlinksldjump"/>
            </p:cNvPr>
            <p:cNvSpPr txBox="1">
              <a:spLocks noChangeArrowheads="1"/>
            </p:cNvSpPr>
            <p:nvPr/>
          </p:nvSpPr>
          <p:spPr bwMode="gray">
            <a:xfrm>
              <a:off x="1180" y="1289"/>
              <a:ext cx="223" cy="288"/>
            </a:xfrm>
            <a:prstGeom prst="rect">
              <a:avLst/>
            </a:prstGeom>
            <a:noFill/>
            <a:ln w="9525" algn="ctr">
              <a:noFill/>
              <a:miter lim="800000"/>
              <a:headEnd/>
              <a:tailEnd/>
            </a:ln>
          </p:spPr>
          <p:txBody>
            <a:bodyPr wrap="none">
              <a:spAutoFit/>
            </a:bodyPr>
            <a:lstStyle/>
            <a:p>
              <a:pPr algn="ctr" eaLnBrk="0" hangingPunct="0"/>
              <a:r>
                <a:rPr lang="en-AU" sz="2400" b="1" dirty="0"/>
                <a:t>1</a:t>
              </a:r>
            </a:p>
          </p:txBody>
        </p:sp>
      </p:grpSp>
      <p:grpSp>
        <p:nvGrpSpPr>
          <p:cNvPr id="4101" name="Group 32"/>
          <p:cNvGrpSpPr>
            <a:grpSpLocks/>
          </p:cNvGrpSpPr>
          <p:nvPr/>
        </p:nvGrpSpPr>
        <p:grpSpPr bwMode="auto">
          <a:xfrm>
            <a:off x="1676400" y="2057400"/>
            <a:ext cx="5597526" cy="665162"/>
            <a:chOff x="1056" y="1803"/>
            <a:chExt cx="3526" cy="419"/>
          </a:xfrm>
        </p:grpSpPr>
        <p:grpSp>
          <p:nvGrpSpPr>
            <p:cNvPr id="4118" name="Group 7"/>
            <p:cNvGrpSpPr>
              <a:grpSpLocks/>
            </p:cNvGrpSpPr>
            <p:nvPr/>
          </p:nvGrpSpPr>
          <p:grpSpPr bwMode="auto">
            <a:xfrm>
              <a:off x="1056" y="1803"/>
              <a:ext cx="480" cy="419"/>
              <a:chOff x="3174" y="2656"/>
              <a:chExt cx="1549" cy="1351"/>
            </a:xfrm>
          </p:grpSpPr>
          <p:sp>
            <p:nvSpPr>
              <p:cNvPr id="4122" name="AutoShape 8"/>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123" name="AutoShape 9"/>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66570" name="AutoShape 10"/>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119" name="Line 14"/>
            <p:cNvSpPr>
              <a:spLocks noChangeShapeType="1"/>
            </p:cNvSpPr>
            <p:nvPr/>
          </p:nvSpPr>
          <p:spPr bwMode="auto">
            <a:xfrm>
              <a:off x="1440" y="2187"/>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120" name="Text Box 15"/>
            <p:cNvSpPr txBox="1">
              <a:spLocks noChangeArrowheads="1"/>
            </p:cNvSpPr>
            <p:nvPr/>
          </p:nvSpPr>
          <p:spPr bwMode="auto">
            <a:xfrm>
              <a:off x="1920" y="1817"/>
              <a:ext cx="2662" cy="291"/>
            </a:xfrm>
            <a:prstGeom prst="rect">
              <a:avLst/>
            </a:prstGeom>
            <a:noFill/>
            <a:ln w="9525" algn="ctr">
              <a:noFill/>
              <a:miter lim="800000"/>
              <a:headEnd/>
              <a:tailEnd/>
            </a:ln>
          </p:spPr>
          <p:txBody>
            <a:bodyPr wrap="none">
              <a:spAutoFit/>
            </a:bodyPr>
            <a:lstStyle/>
            <a:p>
              <a:pPr eaLnBrk="0" hangingPunct="0"/>
              <a:r>
                <a:rPr lang="en-AU" sz="2400" dirty="0" smtClean="0"/>
                <a:t>Distributed Denial of Services</a:t>
              </a:r>
              <a:endParaRPr lang="en-AU" sz="2400" dirty="0"/>
            </a:p>
          </p:txBody>
        </p:sp>
        <p:sp>
          <p:nvSpPr>
            <p:cNvPr id="4121" name="Text Box 16">
              <a:hlinkClick r:id="rId3" action="ppaction://hlinksldjump"/>
            </p:cNvPr>
            <p:cNvSpPr txBox="1">
              <a:spLocks noChangeArrowheads="1"/>
            </p:cNvSpPr>
            <p:nvPr/>
          </p:nvSpPr>
          <p:spPr bwMode="gray">
            <a:xfrm>
              <a:off x="1180" y="1865"/>
              <a:ext cx="223" cy="288"/>
            </a:xfrm>
            <a:prstGeom prst="rect">
              <a:avLst/>
            </a:prstGeom>
            <a:noFill/>
            <a:ln w="9525" algn="ctr">
              <a:noFill/>
              <a:miter lim="800000"/>
              <a:headEnd/>
              <a:tailEnd/>
            </a:ln>
          </p:spPr>
          <p:txBody>
            <a:bodyPr wrap="none">
              <a:spAutoFit/>
            </a:bodyPr>
            <a:lstStyle/>
            <a:p>
              <a:pPr algn="ctr" eaLnBrk="0" hangingPunct="0"/>
              <a:r>
                <a:rPr lang="en-AU" sz="2400" b="1" dirty="0" smtClean="0"/>
                <a:t>2</a:t>
              </a:r>
              <a:endParaRPr lang="en-AU" sz="2400" b="1" dirty="0"/>
            </a:p>
          </p:txBody>
        </p:sp>
      </p:grpSp>
      <p:grpSp>
        <p:nvGrpSpPr>
          <p:cNvPr id="4102" name="Group 33"/>
          <p:cNvGrpSpPr>
            <a:grpSpLocks/>
          </p:cNvGrpSpPr>
          <p:nvPr/>
        </p:nvGrpSpPr>
        <p:grpSpPr bwMode="auto">
          <a:xfrm>
            <a:off x="1676400" y="2949575"/>
            <a:ext cx="5410200" cy="665162"/>
            <a:chOff x="1056" y="2365"/>
            <a:chExt cx="3408" cy="419"/>
          </a:xfrm>
        </p:grpSpPr>
        <p:grpSp>
          <p:nvGrpSpPr>
            <p:cNvPr id="4111" name="Group 17"/>
            <p:cNvGrpSpPr>
              <a:grpSpLocks/>
            </p:cNvGrpSpPr>
            <p:nvPr/>
          </p:nvGrpSpPr>
          <p:grpSpPr bwMode="auto">
            <a:xfrm>
              <a:off x="1056" y="2365"/>
              <a:ext cx="480" cy="419"/>
              <a:chOff x="1110" y="2656"/>
              <a:chExt cx="1549" cy="1351"/>
            </a:xfrm>
          </p:grpSpPr>
          <p:sp>
            <p:nvSpPr>
              <p:cNvPr id="411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11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66580" name="AutoShape 20"/>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112" name="Line 25"/>
            <p:cNvSpPr>
              <a:spLocks noChangeShapeType="1"/>
            </p:cNvSpPr>
            <p:nvPr/>
          </p:nvSpPr>
          <p:spPr bwMode="auto">
            <a:xfrm>
              <a:off x="1440" y="2749"/>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113" name="Text Box 26"/>
            <p:cNvSpPr txBox="1">
              <a:spLocks noChangeArrowheads="1"/>
            </p:cNvSpPr>
            <p:nvPr/>
          </p:nvSpPr>
          <p:spPr bwMode="auto">
            <a:xfrm>
              <a:off x="1920" y="2379"/>
              <a:ext cx="1839" cy="291"/>
            </a:xfrm>
            <a:prstGeom prst="rect">
              <a:avLst/>
            </a:prstGeom>
            <a:noFill/>
            <a:ln w="9525" algn="ctr">
              <a:noFill/>
              <a:miter lim="800000"/>
              <a:headEnd/>
              <a:tailEnd/>
            </a:ln>
          </p:spPr>
          <p:txBody>
            <a:bodyPr wrap="none">
              <a:spAutoFit/>
            </a:bodyPr>
            <a:lstStyle/>
            <a:p>
              <a:pPr eaLnBrk="0" hangingPunct="0"/>
              <a:r>
                <a:rPr lang="en-AU" sz="2400" dirty="0" smtClean="0"/>
                <a:t>Filtering Techniques</a:t>
              </a:r>
              <a:endParaRPr lang="en-AU" sz="2400" dirty="0"/>
            </a:p>
          </p:txBody>
        </p:sp>
        <p:sp>
          <p:nvSpPr>
            <p:cNvPr id="4114" name="Text Box 27"/>
            <p:cNvSpPr txBox="1">
              <a:spLocks noChangeArrowheads="1"/>
            </p:cNvSpPr>
            <p:nvPr/>
          </p:nvSpPr>
          <p:spPr bwMode="gray">
            <a:xfrm>
              <a:off x="1180" y="2427"/>
              <a:ext cx="223" cy="288"/>
            </a:xfrm>
            <a:prstGeom prst="rect">
              <a:avLst/>
            </a:prstGeom>
            <a:noFill/>
            <a:ln w="9525" algn="ctr">
              <a:noFill/>
              <a:miter lim="800000"/>
              <a:headEnd/>
              <a:tailEnd/>
            </a:ln>
          </p:spPr>
          <p:txBody>
            <a:bodyPr wrap="none">
              <a:spAutoFit/>
            </a:bodyPr>
            <a:lstStyle/>
            <a:p>
              <a:pPr algn="ctr" eaLnBrk="0" hangingPunct="0"/>
              <a:r>
                <a:rPr lang="en-AU" sz="2400" b="1"/>
                <a:t>3</a:t>
              </a:r>
            </a:p>
          </p:txBody>
        </p:sp>
      </p:grpSp>
      <p:grpSp>
        <p:nvGrpSpPr>
          <p:cNvPr id="4103" name="Group 34"/>
          <p:cNvGrpSpPr>
            <a:grpSpLocks/>
          </p:cNvGrpSpPr>
          <p:nvPr/>
        </p:nvGrpSpPr>
        <p:grpSpPr bwMode="auto">
          <a:xfrm>
            <a:off x="1676400" y="3843337"/>
            <a:ext cx="5410200" cy="665162"/>
            <a:chOff x="1056" y="2941"/>
            <a:chExt cx="3408" cy="419"/>
          </a:xfrm>
        </p:grpSpPr>
        <p:grpSp>
          <p:nvGrpSpPr>
            <p:cNvPr id="4104" name="Group 21"/>
            <p:cNvGrpSpPr>
              <a:grpSpLocks/>
            </p:cNvGrpSpPr>
            <p:nvPr/>
          </p:nvGrpSpPr>
          <p:grpSpPr bwMode="auto">
            <a:xfrm>
              <a:off x="1056" y="2941"/>
              <a:ext cx="480" cy="419"/>
              <a:chOff x="3174" y="2656"/>
              <a:chExt cx="1549" cy="1351"/>
            </a:xfrm>
          </p:grpSpPr>
          <p:sp>
            <p:nvSpPr>
              <p:cNvPr id="4108"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109"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66584" name="AutoShape 24"/>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105" name="Line 28"/>
            <p:cNvSpPr>
              <a:spLocks noChangeShapeType="1"/>
            </p:cNvSpPr>
            <p:nvPr/>
          </p:nvSpPr>
          <p:spPr bwMode="auto">
            <a:xfrm>
              <a:off x="1440" y="3325"/>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106" name="Text Box 29"/>
            <p:cNvSpPr txBox="1">
              <a:spLocks noChangeArrowheads="1"/>
            </p:cNvSpPr>
            <p:nvPr/>
          </p:nvSpPr>
          <p:spPr bwMode="auto">
            <a:xfrm>
              <a:off x="1920" y="2955"/>
              <a:ext cx="1023" cy="291"/>
            </a:xfrm>
            <a:prstGeom prst="rect">
              <a:avLst/>
            </a:prstGeom>
            <a:noFill/>
            <a:ln w="9525" algn="ctr">
              <a:noFill/>
              <a:miter lim="800000"/>
              <a:headEnd/>
              <a:tailEnd/>
            </a:ln>
          </p:spPr>
          <p:txBody>
            <a:bodyPr wrap="none">
              <a:spAutoFit/>
            </a:bodyPr>
            <a:lstStyle/>
            <a:p>
              <a:pPr eaLnBrk="0" hangingPunct="0"/>
              <a:r>
                <a:rPr lang="en-AU" sz="2400" dirty="0" smtClean="0"/>
                <a:t>Evaluation</a:t>
              </a:r>
              <a:endParaRPr lang="en-AU" sz="2400" dirty="0"/>
            </a:p>
          </p:txBody>
        </p:sp>
        <p:sp>
          <p:nvSpPr>
            <p:cNvPr id="4107" name="Text Box 30"/>
            <p:cNvSpPr txBox="1">
              <a:spLocks noChangeArrowheads="1"/>
            </p:cNvSpPr>
            <p:nvPr/>
          </p:nvSpPr>
          <p:spPr bwMode="gray">
            <a:xfrm>
              <a:off x="1180" y="3003"/>
              <a:ext cx="223" cy="288"/>
            </a:xfrm>
            <a:prstGeom prst="rect">
              <a:avLst/>
            </a:prstGeom>
            <a:noFill/>
            <a:ln w="9525" algn="ctr">
              <a:noFill/>
              <a:miter lim="800000"/>
              <a:headEnd/>
              <a:tailEnd/>
            </a:ln>
          </p:spPr>
          <p:txBody>
            <a:bodyPr wrap="none">
              <a:spAutoFit/>
            </a:bodyPr>
            <a:lstStyle/>
            <a:p>
              <a:pPr algn="ctr" eaLnBrk="0" hangingPunct="0"/>
              <a:r>
                <a:rPr lang="en-AU" sz="2400" b="1"/>
                <a:t>4</a:t>
              </a:r>
            </a:p>
          </p:txBody>
        </p:sp>
      </p:grpSp>
      <p:grpSp>
        <p:nvGrpSpPr>
          <p:cNvPr id="37" name="Group 31"/>
          <p:cNvGrpSpPr>
            <a:grpSpLocks/>
          </p:cNvGrpSpPr>
          <p:nvPr/>
        </p:nvGrpSpPr>
        <p:grpSpPr bwMode="auto">
          <a:xfrm>
            <a:off x="1676400" y="4702175"/>
            <a:ext cx="5410200" cy="665162"/>
            <a:chOff x="1056" y="1227"/>
            <a:chExt cx="3408" cy="419"/>
          </a:xfrm>
        </p:grpSpPr>
        <p:grpSp>
          <p:nvGrpSpPr>
            <p:cNvPr id="38" name="Group 3"/>
            <p:cNvGrpSpPr>
              <a:grpSpLocks/>
            </p:cNvGrpSpPr>
            <p:nvPr/>
          </p:nvGrpSpPr>
          <p:grpSpPr bwMode="auto">
            <a:xfrm>
              <a:off x="1056" y="1227"/>
              <a:ext cx="480" cy="419"/>
              <a:chOff x="1110" y="2656"/>
              <a:chExt cx="1549" cy="1351"/>
            </a:xfrm>
          </p:grpSpPr>
          <p:sp>
            <p:nvSpPr>
              <p:cNvPr id="42" name="AutoShape 4"/>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3" name="AutoShape 5"/>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44" name="AutoShape 6"/>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39" name="Line 11"/>
            <p:cNvSpPr>
              <a:spLocks noChangeShapeType="1"/>
            </p:cNvSpPr>
            <p:nvPr/>
          </p:nvSpPr>
          <p:spPr bwMode="auto">
            <a:xfrm>
              <a:off x="1440" y="1611"/>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0" name="Text Box 12"/>
            <p:cNvSpPr txBox="1">
              <a:spLocks noChangeArrowheads="1"/>
            </p:cNvSpPr>
            <p:nvPr/>
          </p:nvSpPr>
          <p:spPr bwMode="auto">
            <a:xfrm>
              <a:off x="1920" y="1241"/>
              <a:ext cx="883" cy="291"/>
            </a:xfrm>
            <a:prstGeom prst="rect">
              <a:avLst/>
            </a:prstGeom>
            <a:noFill/>
            <a:ln w="9525" algn="ctr">
              <a:noFill/>
              <a:miter lim="800000"/>
              <a:headEnd/>
              <a:tailEnd/>
            </a:ln>
          </p:spPr>
          <p:txBody>
            <a:bodyPr wrap="none">
              <a:spAutoFit/>
            </a:bodyPr>
            <a:lstStyle/>
            <a:p>
              <a:pPr eaLnBrk="0" hangingPunct="0"/>
              <a:r>
                <a:rPr lang="en-AU" sz="2400" dirty="0" smtClean="0"/>
                <a:t>Proposal</a:t>
              </a:r>
              <a:endParaRPr lang="en-AU" sz="2400" dirty="0"/>
            </a:p>
          </p:txBody>
        </p:sp>
        <p:sp>
          <p:nvSpPr>
            <p:cNvPr id="41" name="Text Box 13"/>
            <p:cNvSpPr txBox="1">
              <a:spLocks noChangeArrowheads="1"/>
            </p:cNvSpPr>
            <p:nvPr/>
          </p:nvSpPr>
          <p:spPr bwMode="gray">
            <a:xfrm>
              <a:off x="1179" y="1289"/>
              <a:ext cx="224" cy="291"/>
            </a:xfrm>
            <a:prstGeom prst="rect">
              <a:avLst/>
            </a:prstGeom>
            <a:noFill/>
            <a:ln w="9525" algn="ctr">
              <a:noFill/>
              <a:miter lim="800000"/>
              <a:headEnd/>
              <a:tailEnd/>
            </a:ln>
          </p:spPr>
          <p:txBody>
            <a:bodyPr wrap="none">
              <a:spAutoFit/>
            </a:bodyPr>
            <a:lstStyle/>
            <a:p>
              <a:pPr algn="ctr" eaLnBrk="0" hangingPunct="0"/>
              <a:r>
                <a:rPr lang="en-AU" sz="2400" b="1" dirty="0" smtClean="0"/>
                <a:t>5</a:t>
              </a:r>
              <a:endParaRPr lang="en-AU" sz="2400" b="1" dirty="0"/>
            </a:p>
          </p:txBody>
        </p:sp>
      </p:grpSp>
      <p:grpSp>
        <p:nvGrpSpPr>
          <p:cNvPr id="45" name="Group 34"/>
          <p:cNvGrpSpPr>
            <a:grpSpLocks/>
          </p:cNvGrpSpPr>
          <p:nvPr/>
        </p:nvGrpSpPr>
        <p:grpSpPr bwMode="auto">
          <a:xfrm>
            <a:off x="1676400" y="5540375"/>
            <a:ext cx="5410200" cy="665162"/>
            <a:chOff x="1056" y="2941"/>
            <a:chExt cx="3408" cy="419"/>
          </a:xfrm>
        </p:grpSpPr>
        <p:grpSp>
          <p:nvGrpSpPr>
            <p:cNvPr id="46" name="Group 21"/>
            <p:cNvGrpSpPr>
              <a:grpSpLocks/>
            </p:cNvGrpSpPr>
            <p:nvPr/>
          </p:nvGrpSpPr>
          <p:grpSpPr bwMode="auto">
            <a:xfrm>
              <a:off x="1056" y="2941"/>
              <a:ext cx="480" cy="419"/>
              <a:chOff x="3174" y="2656"/>
              <a:chExt cx="1549" cy="1351"/>
            </a:xfrm>
          </p:grpSpPr>
          <p:sp>
            <p:nvSpPr>
              <p:cNvPr id="50"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51"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52" name="AutoShape 24"/>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7" name="Line 28"/>
            <p:cNvSpPr>
              <a:spLocks noChangeShapeType="1"/>
            </p:cNvSpPr>
            <p:nvPr/>
          </p:nvSpPr>
          <p:spPr bwMode="auto">
            <a:xfrm>
              <a:off x="1440" y="3325"/>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8" name="Text Box 29"/>
            <p:cNvSpPr txBox="1">
              <a:spLocks noChangeArrowheads="1"/>
            </p:cNvSpPr>
            <p:nvPr/>
          </p:nvSpPr>
          <p:spPr bwMode="auto">
            <a:xfrm>
              <a:off x="1920" y="2955"/>
              <a:ext cx="1078" cy="291"/>
            </a:xfrm>
            <a:prstGeom prst="rect">
              <a:avLst/>
            </a:prstGeom>
            <a:noFill/>
            <a:ln w="9525" algn="ctr">
              <a:noFill/>
              <a:miter lim="800000"/>
              <a:headEnd/>
              <a:tailEnd/>
            </a:ln>
          </p:spPr>
          <p:txBody>
            <a:bodyPr wrap="none">
              <a:spAutoFit/>
            </a:bodyPr>
            <a:lstStyle/>
            <a:p>
              <a:pPr eaLnBrk="0" hangingPunct="0"/>
              <a:r>
                <a:rPr lang="en-AU" sz="2400" dirty="0" smtClean="0"/>
                <a:t>Conclusion</a:t>
              </a:r>
              <a:endParaRPr lang="en-AU" sz="2400" dirty="0"/>
            </a:p>
          </p:txBody>
        </p:sp>
        <p:sp>
          <p:nvSpPr>
            <p:cNvPr id="49" name="Text Box 30"/>
            <p:cNvSpPr txBox="1">
              <a:spLocks noChangeArrowheads="1"/>
            </p:cNvSpPr>
            <p:nvPr/>
          </p:nvSpPr>
          <p:spPr bwMode="gray">
            <a:xfrm>
              <a:off x="1179" y="3003"/>
              <a:ext cx="224" cy="291"/>
            </a:xfrm>
            <a:prstGeom prst="rect">
              <a:avLst/>
            </a:prstGeom>
            <a:noFill/>
            <a:ln w="9525" algn="ctr">
              <a:noFill/>
              <a:miter lim="800000"/>
              <a:headEnd/>
              <a:tailEnd/>
            </a:ln>
          </p:spPr>
          <p:txBody>
            <a:bodyPr wrap="none">
              <a:spAutoFit/>
            </a:bodyPr>
            <a:lstStyle/>
            <a:p>
              <a:pPr algn="ctr" eaLnBrk="0" hangingPunct="0"/>
              <a:r>
                <a:rPr lang="en-AU" sz="2400" b="1" dirty="0" smtClean="0"/>
                <a:t>6</a:t>
              </a:r>
              <a:endParaRPr lang="en-AU" sz="2400" b="1" dirty="0"/>
            </a:p>
          </p:txBody>
        </p:sp>
      </p:grpSp>
      <p:sp>
        <p:nvSpPr>
          <p:cNvPr id="53" name="Footer Placeholder 52"/>
          <p:cNvSpPr>
            <a:spLocks noGrp="1"/>
          </p:cNvSpPr>
          <p:nvPr>
            <p:ph type="ftr" sz="quarter" idx="10"/>
          </p:nvPr>
        </p:nvSpPr>
        <p:spPr/>
        <p:txBody>
          <a:bodyPr/>
          <a:lstStyle/>
          <a:p>
            <a:pPr>
              <a:defRPr/>
            </a:pPr>
            <a:r>
              <a:rPr lang="en-AU" smtClean="0"/>
              <a:t>ITEC-810</a:t>
            </a:r>
            <a:endParaRPr lang="en-AU" dirty="0"/>
          </a:p>
        </p:txBody>
      </p:sp>
      <p:sp>
        <p:nvSpPr>
          <p:cNvPr id="54" name="Slide Number Placeholder 53"/>
          <p:cNvSpPr>
            <a:spLocks noGrp="1"/>
          </p:cNvSpPr>
          <p:nvPr>
            <p:ph type="sldNum" sz="quarter" idx="11"/>
          </p:nvPr>
        </p:nvSpPr>
        <p:spPr/>
        <p:txBody>
          <a:bodyPr/>
          <a:lstStyle/>
          <a:p>
            <a:pPr>
              <a:defRPr/>
            </a:pPr>
            <a:fld id="{845EBA0C-F4BE-4EAF-96CC-B4F97873DC43}" type="slidenum">
              <a:rPr lang="en-AU" smtClean="0"/>
              <a:pPr>
                <a:defRPr/>
              </a:pPr>
              <a:t>2</a:t>
            </a:fld>
            <a:endParaRPr lang="en-AU"/>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4. Evaluation</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Historic Based IP</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6" name="Content Placeholder 2"/>
          <p:cNvSpPr>
            <a:spLocks noGrp="1"/>
          </p:cNvSpPr>
          <p:nvPr>
            <p:ph idx="1"/>
          </p:nvPr>
        </p:nvSpPr>
        <p:spPr>
          <a:xfrm>
            <a:off x="1371600" y="1095375"/>
            <a:ext cx="7467600" cy="4953000"/>
          </a:xfrm>
        </p:spPr>
        <p:txBody>
          <a:bodyPr/>
          <a:lstStyle/>
          <a:p>
            <a:endParaRPr lang="en-AU" sz="2200" dirty="0" smtClean="0">
              <a:latin typeface="Calibri" pitchFamily="34" charset="0"/>
            </a:endParaRPr>
          </a:p>
          <a:p>
            <a:r>
              <a:rPr lang="en-AU" sz="2200" dirty="0" smtClean="0">
                <a:latin typeface="Calibri" pitchFamily="34" charset="0"/>
              </a:rPr>
              <a:t>Disadvantages:</a:t>
            </a:r>
          </a:p>
          <a:p>
            <a:pPr lvl="1"/>
            <a:r>
              <a:rPr lang="en-AU" sz="2200" dirty="0" smtClean="0">
                <a:solidFill>
                  <a:schemeClr val="tx2"/>
                </a:solidFill>
                <a:latin typeface="Calibri" pitchFamily="34" charset="0"/>
              </a:rPr>
              <a:t>Size of IAD table.</a:t>
            </a:r>
          </a:p>
          <a:p>
            <a:pPr lvl="1"/>
            <a:r>
              <a:rPr lang="en-AU" sz="2200" dirty="0" smtClean="0">
                <a:solidFill>
                  <a:schemeClr val="tx2"/>
                </a:solidFill>
                <a:latin typeface="Calibri" pitchFamily="34" charset="0"/>
              </a:rPr>
              <a:t>Effectiveness in look up process.</a:t>
            </a:r>
          </a:p>
          <a:p>
            <a:pPr lvl="1">
              <a:buNone/>
            </a:pPr>
            <a:endParaRPr lang="en-AU" sz="2200" dirty="0" smtClean="0">
              <a:latin typeface="Calibri" pitchFamily="34" charset="0"/>
            </a:endParaRPr>
          </a:p>
          <a:p>
            <a:r>
              <a:rPr lang="en-AU" sz="2200" dirty="0" smtClean="0">
                <a:latin typeface="Calibri" pitchFamily="34" charset="0"/>
              </a:rPr>
              <a:t>Limitations:</a:t>
            </a:r>
          </a:p>
          <a:p>
            <a:pPr lvl="1"/>
            <a:r>
              <a:rPr lang="en-AU" sz="2200" kern="0" dirty="0" smtClean="0">
                <a:solidFill>
                  <a:schemeClr val="tx2"/>
                </a:solidFill>
                <a:latin typeface="Calibri" pitchFamily="34" charset="0"/>
              </a:rPr>
              <a:t>Resources on equipment.</a:t>
            </a:r>
          </a:p>
          <a:p>
            <a:pPr lvl="1"/>
            <a:r>
              <a:rPr lang="en-AU" sz="2200" dirty="0" smtClean="0">
                <a:latin typeface="Calibri" pitchFamily="34" charset="0"/>
              </a:rPr>
              <a:t>HIF allow </a:t>
            </a:r>
            <a:r>
              <a:rPr lang="en-AU" sz="2200" dirty="0" err="1" smtClean="0">
                <a:latin typeface="Calibri" pitchFamily="34" charset="0"/>
              </a:rPr>
              <a:t>DDoS</a:t>
            </a:r>
            <a:r>
              <a:rPr lang="en-AU" sz="2200" dirty="0" smtClean="0">
                <a:latin typeface="Calibri" pitchFamily="34" charset="0"/>
              </a:rPr>
              <a:t> attack with real IP address.</a:t>
            </a:r>
            <a:endParaRPr lang="en-AU" sz="2200" kern="0" dirty="0" smtClean="0">
              <a:solidFill>
                <a:schemeClr val="tx2"/>
              </a:solidFill>
              <a:latin typeface="Calibri" pitchFamily="34" charset="0"/>
            </a:endParaRPr>
          </a:p>
          <a:p>
            <a:pPr>
              <a:buNone/>
            </a:pPr>
            <a:endParaRPr lang="en-AU" sz="2200" dirty="0" smtClean="0">
              <a:latin typeface="Calibri" pitchFamily="34" charset="0"/>
            </a:endParaRPr>
          </a:p>
          <a:p>
            <a:pPr lvl="1"/>
            <a:endParaRPr lang="en-AU" sz="1400" dirty="0" smtClean="0">
              <a:latin typeface="Calibri" pitchFamily="34" charset="0"/>
            </a:endParaRPr>
          </a:p>
          <a:p>
            <a:endParaRPr lang="en-AU" sz="2200" dirty="0" smtClean="0">
              <a:latin typeface="Calibri" pitchFamily="34" charset="0"/>
            </a:endParaRPr>
          </a:p>
          <a:p>
            <a:pPr lvl="1"/>
            <a:endParaRPr lang="en-AU" sz="2200" dirty="0" smtClean="0">
              <a:latin typeface="Calibri" pitchFamily="34" charset="0"/>
            </a:endParaRPr>
          </a:p>
          <a:p>
            <a:pPr lvl="2">
              <a:buNone/>
            </a:pPr>
            <a:endParaRPr lang="en-AU" sz="2200" dirty="0" smtClean="0">
              <a:solidFill>
                <a:schemeClr val="tx2"/>
              </a:solidFill>
              <a:latin typeface="Calibri" pitchFamily="34" charset="0"/>
              <a:ea typeface="+mn-ea"/>
              <a:cs typeface="+mn-cs"/>
            </a:endParaRPr>
          </a:p>
          <a:p>
            <a:pPr lvl="1">
              <a:buNone/>
            </a:pPr>
            <a:endParaRPr lang="en-AU" dirty="0" smtClean="0">
              <a:latin typeface="Calibri" pitchFamily="34" charset="0"/>
            </a:endParaRPr>
          </a:p>
          <a:p>
            <a:pPr lvl="1">
              <a:buNone/>
            </a:pPr>
            <a:endParaRPr lang="en-AU" dirty="0" smtClean="0">
              <a:latin typeface="Calibri" pitchFamily="34" charset="0"/>
            </a:endParaRPr>
          </a:p>
        </p:txBody>
      </p:sp>
      <p:sp>
        <p:nvSpPr>
          <p:cNvPr id="7" name="Footer Placeholder 6"/>
          <p:cNvSpPr>
            <a:spLocks noGrp="1"/>
          </p:cNvSpPr>
          <p:nvPr>
            <p:ph type="ftr" sz="quarter" idx="10"/>
          </p:nvPr>
        </p:nvSpPr>
        <p:spPr/>
        <p:txBody>
          <a:bodyPr/>
          <a:lstStyle/>
          <a:p>
            <a:pPr>
              <a:defRPr/>
            </a:pPr>
            <a:r>
              <a:rPr lang="en-AU" smtClean="0"/>
              <a:t>ITEC-810</a:t>
            </a:r>
            <a:endParaRPr lang="en-AU" dirty="0"/>
          </a:p>
        </p:txBody>
      </p:sp>
      <p:sp>
        <p:nvSpPr>
          <p:cNvPr id="8" name="Slide Number Placeholder 7"/>
          <p:cNvSpPr>
            <a:spLocks noGrp="1"/>
          </p:cNvSpPr>
          <p:nvPr>
            <p:ph type="sldNum" sz="quarter" idx="11"/>
          </p:nvPr>
        </p:nvSpPr>
        <p:spPr/>
        <p:txBody>
          <a:bodyPr/>
          <a:lstStyle/>
          <a:p>
            <a:pPr>
              <a:defRPr/>
            </a:pPr>
            <a:fld id="{845EBA0C-F4BE-4EAF-96CC-B4F97873DC43}" type="slidenum">
              <a:rPr lang="en-AU" smtClean="0"/>
              <a:pPr>
                <a:defRPr/>
              </a:pPr>
              <a:t>20</a:t>
            </a:fld>
            <a:endParaRPr lang="en-AU"/>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utoShape 5"/>
          <p:cNvSpPr>
            <a:spLocks noChangeArrowheads="1"/>
          </p:cNvSpPr>
          <p:nvPr/>
        </p:nvSpPr>
        <p:spPr bwMode="invGray">
          <a:xfrm rot="8567907">
            <a:off x="3581150" y="4183842"/>
            <a:ext cx="792163" cy="288925"/>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latin typeface="Calibri" pitchFamily="34" charset="0"/>
            </a:endParaRPr>
          </a:p>
        </p:txBody>
      </p:sp>
      <p:grpSp>
        <p:nvGrpSpPr>
          <p:cNvPr id="27" name="Group 33"/>
          <p:cNvGrpSpPr>
            <a:grpSpLocks/>
          </p:cNvGrpSpPr>
          <p:nvPr/>
        </p:nvGrpSpPr>
        <p:grpSpPr bwMode="auto">
          <a:xfrm>
            <a:off x="1836740" y="1752600"/>
            <a:ext cx="6796092" cy="4114801"/>
            <a:chOff x="1157" y="1104"/>
            <a:chExt cx="4281" cy="2592"/>
          </a:xfrm>
        </p:grpSpPr>
        <p:sp>
          <p:nvSpPr>
            <p:cNvPr id="28" name="AutoShape 3"/>
            <p:cNvSpPr>
              <a:spLocks noChangeArrowheads="1"/>
            </p:cNvSpPr>
            <p:nvPr/>
          </p:nvSpPr>
          <p:spPr bwMode="invGray">
            <a:xfrm rot="-3626814">
              <a:off x="3283" y="1599"/>
              <a:ext cx="499" cy="182"/>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p>
          </p:txBody>
        </p:sp>
        <p:sp>
          <p:nvSpPr>
            <p:cNvPr id="29" name="AutoShape 4"/>
            <p:cNvSpPr>
              <a:spLocks noChangeArrowheads="1"/>
            </p:cNvSpPr>
            <p:nvPr/>
          </p:nvSpPr>
          <p:spPr bwMode="invGray">
            <a:xfrm rot="3465783">
              <a:off x="3315" y="2928"/>
              <a:ext cx="499" cy="182"/>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p>
          </p:txBody>
        </p:sp>
        <p:sp>
          <p:nvSpPr>
            <p:cNvPr id="30" name="AutoShape 5"/>
            <p:cNvSpPr>
              <a:spLocks noChangeArrowheads="1"/>
            </p:cNvSpPr>
            <p:nvPr/>
          </p:nvSpPr>
          <p:spPr bwMode="invGray">
            <a:xfrm rot="-7230978">
              <a:off x="2547" y="1613"/>
              <a:ext cx="499" cy="182"/>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p>
          </p:txBody>
        </p:sp>
        <p:sp>
          <p:nvSpPr>
            <p:cNvPr id="31" name="AutoShape 6"/>
            <p:cNvSpPr>
              <a:spLocks noChangeArrowheads="1"/>
            </p:cNvSpPr>
            <p:nvPr/>
          </p:nvSpPr>
          <p:spPr bwMode="invGray">
            <a:xfrm rot="7535209">
              <a:off x="2523" y="2907"/>
              <a:ext cx="499" cy="182"/>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p>
          </p:txBody>
        </p:sp>
        <p:sp>
          <p:nvSpPr>
            <p:cNvPr id="32" name="AutoShape 7"/>
            <p:cNvSpPr>
              <a:spLocks noChangeArrowheads="1"/>
            </p:cNvSpPr>
            <p:nvPr/>
          </p:nvSpPr>
          <p:spPr bwMode="invGray">
            <a:xfrm>
              <a:off x="3680" y="2275"/>
              <a:ext cx="499" cy="182"/>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p>
          </p:txBody>
        </p:sp>
        <p:sp>
          <p:nvSpPr>
            <p:cNvPr id="33" name="AutoShape 8"/>
            <p:cNvSpPr>
              <a:spLocks noChangeArrowheads="1"/>
            </p:cNvSpPr>
            <p:nvPr/>
          </p:nvSpPr>
          <p:spPr bwMode="invGray">
            <a:xfrm rot="10800000">
              <a:off x="2162" y="2271"/>
              <a:ext cx="544" cy="182"/>
            </a:xfrm>
            <a:prstGeom prst="rightArrow">
              <a:avLst>
                <a:gd name="adj1" fmla="val 35167"/>
                <a:gd name="adj2" fmla="val 121041"/>
              </a:avLst>
            </a:prstGeom>
            <a:solidFill>
              <a:schemeClr val="tx2">
                <a:alpha val="79999"/>
              </a:schemeClr>
            </a:solidFill>
            <a:ln w="0" algn="ctr">
              <a:noFill/>
              <a:miter lim="800000"/>
              <a:headEnd/>
              <a:tailEnd/>
            </a:ln>
          </p:spPr>
          <p:txBody>
            <a:bodyPr wrap="none" anchor="ctr"/>
            <a:lstStyle/>
            <a:p>
              <a:endParaRPr lang="en-US"/>
            </a:p>
          </p:txBody>
        </p:sp>
        <p:sp>
          <p:nvSpPr>
            <p:cNvPr id="34" name="Oval 9"/>
            <p:cNvSpPr>
              <a:spLocks noChangeArrowheads="1"/>
            </p:cNvSpPr>
            <p:nvPr/>
          </p:nvSpPr>
          <p:spPr bwMode="auto">
            <a:xfrm>
              <a:off x="1986" y="1168"/>
              <a:ext cx="2358" cy="2359"/>
            </a:xfrm>
            <a:prstGeom prst="ellipse">
              <a:avLst/>
            </a:prstGeom>
            <a:noFill/>
            <a:ln w="38100" algn="ctr">
              <a:solidFill>
                <a:schemeClr val="tx1"/>
              </a:solidFill>
              <a:round/>
              <a:headEnd/>
              <a:tailEnd/>
            </a:ln>
          </p:spPr>
          <p:txBody>
            <a:bodyPr anchor="ctr">
              <a:spAutoFit/>
            </a:bodyPr>
            <a:lstStyle/>
            <a:p>
              <a:endParaRPr lang="en-US"/>
            </a:p>
          </p:txBody>
        </p:sp>
        <p:sp>
          <p:nvSpPr>
            <p:cNvPr id="35" name="Text Box 10"/>
            <p:cNvSpPr txBox="1">
              <a:spLocks noChangeArrowheads="1"/>
            </p:cNvSpPr>
            <p:nvPr/>
          </p:nvSpPr>
          <p:spPr bwMode="auto">
            <a:xfrm>
              <a:off x="3906" y="1152"/>
              <a:ext cx="1029" cy="368"/>
            </a:xfrm>
            <a:prstGeom prst="rect">
              <a:avLst/>
            </a:prstGeom>
            <a:noFill/>
            <a:ln w="9525" algn="ctr">
              <a:noFill/>
              <a:miter lim="800000"/>
              <a:headEnd/>
              <a:tailEnd/>
            </a:ln>
          </p:spPr>
          <p:txBody>
            <a:bodyPr wrap="none">
              <a:spAutoFit/>
            </a:bodyPr>
            <a:lstStyle/>
            <a:p>
              <a:pPr algn="ctr" eaLnBrk="0" hangingPunct="0"/>
              <a:r>
                <a:rPr lang="en-AU" sz="1600" b="1" dirty="0" smtClean="0"/>
                <a:t>Administration</a:t>
              </a:r>
            </a:p>
            <a:p>
              <a:pPr algn="ctr" eaLnBrk="0" hangingPunct="0"/>
              <a:r>
                <a:rPr lang="en-AU" sz="1600" b="1" dirty="0" smtClean="0"/>
                <a:t>complexity</a:t>
              </a:r>
              <a:endParaRPr lang="en-AU" sz="1600" b="1" dirty="0"/>
            </a:p>
          </p:txBody>
        </p:sp>
        <p:sp>
          <p:nvSpPr>
            <p:cNvPr id="36" name="Text Box 11"/>
            <p:cNvSpPr txBox="1">
              <a:spLocks noChangeArrowheads="1"/>
            </p:cNvSpPr>
            <p:nvPr/>
          </p:nvSpPr>
          <p:spPr bwMode="auto">
            <a:xfrm>
              <a:off x="1673" y="1104"/>
              <a:ext cx="629" cy="368"/>
            </a:xfrm>
            <a:prstGeom prst="rect">
              <a:avLst/>
            </a:prstGeom>
            <a:noFill/>
            <a:ln w="9525" algn="ctr">
              <a:noFill/>
              <a:miter lim="800000"/>
              <a:headEnd/>
              <a:tailEnd/>
            </a:ln>
          </p:spPr>
          <p:txBody>
            <a:bodyPr wrap="none">
              <a:spAutoFit/>
            </a:bodyPr>
            <a:lstStyle/>
            <a:p>
              <a:pPr algn="ctr" eaLnBrk="0" hangingPunct="0"/>
              <a:r>
                <a:rPr lang="en-AU" sz="1600" b="1" dirty="0" smtClean="0">
                  <a:latin typeface="Calibri" pitchFamily="34" charset="0"/>
                </a:rPr>
                <a:t>Scientific </a:t>
              </a:r>
            </a:p>
            <a:p>
              <a:pPr algn="ctr" eaLnBrk="0" hangingPunct="0"/>
              <a:r>
                <a:rPr lang="en-AU" sz="1600" b="1" dirty="0" smtClean="0">
                  <a:latin typeface="Calibri" pitchFamily="34" charset="0"/>
                </a:rPr>
                <a:t>analysis</a:t>
              </a:r>
              <a:endParaRPr lang="en-AU" sz="1600" b="1" dirty="0">
                <a:latin typeface="Calibri" pitchFamily="34" charset="0"/>
              </a:endParaRPr>
            </a:p>
          </p:txBody>
        </p:sp>
        <p:sp>
          <p:nvSpPr>
            <p:cNvPr id="37" name="Text Box 12"/>
            <p:cNvSpPr txBox="1">
              <a:spLocks noChangeArrowheads="1"/>
            </p:cNvSpPr>
            <p:nvPr/>
          </p:nvSpPr>
          <p:spPr bwMode="auto">
            <a:xfrm>
              <a:off x="4503" y="2208"/>
              <a:ext cx="935" cy="368"/>
            </a:xfrm>
            <a:prstGeom prst="rect">
              <a:avLst/>
            </a:prstGeom>
            <a:noFill/>
            <a:ln w="9525" algn="ctr">
              <a:noFill/>
              <a:miter lim="800000"/>
              <a:headEnd/>
              <a:tailEnd/>
            </a:ln>
          </p:spPr>
          <p:txBody>
            <a:bodyPr wrap="none">
              <a:spAutoFit/>
            </a:bodyPr>
            <a:lstStyle/>
            <a:p>
              <a:pPr algn="ctr" eaLnBrk="0" hangingPunct="0"/>
              <a:r>
                <a:rPr lang="en-AU" sz="1600" b="1" dirty="0" smtClean="0"/>
                <a:t>Detection</a:t>
              </a:r>
            </a:p>
            <a:p>
              <a:pPr algn="ctr" eaLnBrk="0" hangingPunct="0"/>
              <a:r>
                <a:rPr lang="en-AU" sz="1600" b="1" dirty="0" smtClean="0"/>
                <a:t>effectiveness</a:t>
              </a:r>
              <a:endParaRPr lang="en-AU" sz="1600" b="1" dirty="0"/>
            </a:p>
          </p:txBody>
        </p:sp>
        <p:sp>
          <p:nvSpPr>
            <p:cNvPr id="38" name="Text Box 13"/>
            <p:cNvSpPr txBox="1">
              <a:spLocks noChangeArrowheads="1"/>
            </p:cNvSpPr>
            <p:nvPr/>
          </p:nvSpPr>
          <p:spPr bwMode="auto">
            <a:xfrm>
              <a:off x="3906" y="3328"/>
              <a:ext cx="871" cy="368"/>
            </a:xfrm>
            <a:prstGeom prst="rect">
              <a:avLst/>
            </a:prstGeom>
            <a:noFill/>
            <a:ln w="9525" algn="ctr">
              <a:noFill/>
              <a:miter lim="800000"/>
              <a:headEnd/>
              <a:tailEnd/>
            </a:ln>
          </p:spPr>
          <p:txBody>
            <a:bodyPr wrap="none">
              <a:spAutoFit/>
            </a:bodyPr>
            <a:lstStyle/>
            <a:p>
              <a:pPr algn="ctr" eaLnBrk="0" hangingPunct="0"/>
              <a:r>
                <a:rPr lang="en-AU" sz="1600" b="1" dirty="0" smtClean="0"/>
                <a:t>Scope of </a:t>
              </a:r>
            </a:p>
            <a:p>
              <a:pPr algn="ctr" eaLnBrk="0" hangingPunct="0"/>
              <a:r>
                <a:rPr lang="en-AU" sz="1600" b="1" dirty="0" smtClean="0"/>
                <a:t>involvement</a:t>
              </a:r>
              <a:endParaRPr lang="en-AU" sz="1600" b="1" dirty="0"/>
            </a:p>
          </p:txBody>
        </p:sp>
        <p:sp>
          <p:nvSpPr>
            <p:cNvPr id="39" name="Text Box 14"/>
            <p:cNvSpPr txBox="1">
              <a:spLocks noChangeArrowheads="1"/>
            </p:cNvSpPr>
            <p:nvPr/>
          </p:nvSpPr>
          <p:spPr bwMode="auto">
            <a:xfrm>
              <a:off x="1157" y="2208"/>
              <a:ext cx="713" cy="368"/>
            </a:xfrm>
            <a:prstGeom prst="rect">
              <a:avLst/>
            </a:prstGeom>
            <a:noFill/>
            <a:ln w="9525" algn="ctr">
              <a:noFill/>
              <a:miter lim="800000"/>
              <a:headEnd/>
              <a:tailEnd/>
            </a:ln>
          </p:spPr>
          <p:txBody>
            <a:bodyPr wrap="none">
              <a:spAutoFit/>
            </a:bodyPr>
            <a:lstStyle/>
            <a:p>
              <a:pPr algn="ctr" eaLnBrk="0" hangingPunct="0"/>
              <a:r>
                <a:rPr lang="en-AU" sz="1600" b="1" dirty="0" smtClean="0"/>
                <a:t>Logging </a:t>
              </a:r>
            </a:p>
            <a:p>
              <a:pPr algn="ctr" eaLnBrk="0" hangingPunct="0"/>
              <a:r>
                <a:rPr lang="en-AU" sz="1600" b="1" dirty="0" smtClean="0"/>
                <a:t>capability</a:t>
              </a:r>
              <a:endParaRPr lang="en-AU" sz="1600" b="1" dirty="0"/>
            </a:p>
          </p:txBody>
        </p:sp>
        <p:sp>
          <p:nvSpPr>
            <p:cNvPr id="40" name="Text Box 15"/>
            <p:cNvSpPr txBox="1">
              <a:spLocks noChangeArrowheads="1"/>
            </p:cNvSpPr>
            <p:nvPr/>
          </p:nvSpPr>
          <p:spPr bwMode="auto">
            <a:xfrm>
              <a:off x="1409" y="3312"/>
              <a:ext cx="955" cy="368"/>
            </a:xfrm>
            <a:prstGeom prst="rect">
              <a:avLst/>
            </a:prstGeom>
            <a:noFill/>
            <a:ln w="9525" algn="ctr">
              <a:noFill/>
              <a:miter lim="800000"/>
              <a:headEnd/>
              <a:tailEnd/>
            </a:ln>
          </p:spPr>
          <p:txBody>
            <a:bodyPr wrap="none">
              <a:spAutoFit/>
            </a:bodyPr>
            <a:lstStyle/>
            <a:p>
              <a:pPr algn="ctr" eaLnBrk="0" hangingPunct="0"/>
              <a:r>
                <a:rPr lang="en-AU" sz="1600" b="1" dirty="0" smtClean="0"/>
                <a:t>Transparency</a:t>
              </a:r>
            </a:p>
            <a:p>
              <a:pPr algn="ctr" eaLnBrk="0" hangingPunct="0"/>
              <a:r>
                <a:rPr lang="en-AU" sz="1600" b="1" dirty="0" smtClean="0"/>
                <a:t>level</a:t>
              </a:r>
              <a:endParaRPr lang="en-AU" sz="1600" b="1" dirty="0"/>
            </a:p>
          </p:txBody>
        </p:sp>
        <p:sp>
          <p:nvSpPr>
            <p:cNvPr id="41" name="Oval 16"/>
            <p:cNvSpPr>
              <a:spLocks noChangeArrowheads="1"/>
            </p:cNvSpPr>
            <p:nvPr/>
          </p:nvSpPr>
          <p:spPr bwMode="gray">
            <a:xfrm>
              <a:off x="1896" y="2288"/>
              <a:ext cx="192" cy="192"/>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p>
          </p:txBody>
        </p:sp>
        <p:sp>
          <p:nvSpPr>
            <p:cNvPr id="42" name="Oval 17"/>
            <p:cNvSpPr>
              <a:spLocks noChangeArrowheads="1"/>
            </p:cNvSpPr>
            <p:nvPr/>
          </p:nvSpPr>
          <p:spPr bwMode="gray">
            <a:xfrm>
              <a:off x="2472" y="1248"/>
              <a:ext cx="192" cy="192"/>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p>
          </p:txBody>
        </p:sp>
        <p:sp>
          <p:nvSpPr>
            <p:cNvPr id="43" name="Oval 18"/>
            <p:cNvSpPr>
              <a:spLocks noChangeArrowheads="1"/>
            </p:cNvSpPr>
            <p:nvPr/>
          </p:nvSpPr>
          <p:spPr bwMode="gray">
            <a:xfrm>
              <a:off x="3672" y="1248"/>
              <a:ext cx="192" cy="192"/>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p>
          </p:txBody>
        </p:sp>
        <p:sp>
          <p:nvSpPr>
            <p:cNvPr id="44" name="Oval 19"/>
            <p:cNvSpPr>
              <a:spLocks noChangeArrowheads="1"/>
            </p:cNvSpPr>
            <p:nvPr/>
          </p:nvSpPr>
          <p:spPr bwMode="gray">
            <a:xfrm>
              <a:off x="2424" y="3264"/>
              <a:ext cx="192" cy="192"/>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p>
          </p:txBody>
        </p:sp>
        <p:sp>
          <p:nvSpPr>
            <p:cNvPr id="45" name="Oval 20"/>
            <p:cNvSpPr>
              <a:spLocks noChangeArrowheads="1"/>
            </p:cNvSpPr>
            <p:nvPr/>
          </p:nvSpPr>
          <p:spPr bwMode="gray">
            <a:xfrm>
              <a:off x="3672" y="3264"/>
              <a:ext cx="192" cy="192"/>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p>
          </p:txBody>
        </p:sp>
        <p:sp>
          <p:nvSpPr>
            <p:cNvPr id="46" name="Oval 21"/>
            <p:cNvSpPr>
              <a:spLocks noChangeArrowheads="1"/>
            </p:cNvSpPr>
            <p:nvPr/>
          </p:nvSpPr>
          <p:spPr bwMode="gray">
            <a:xfrm>
              <a:off x="4248" y="2280"/>
              <a:ext cx="192" cy="192"/>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p>
          </p:txBody>
        </p:sp>
        <p:sp>
          <p:nvSpPr>
            <p:cNvPr id="47" name="Oval 22"/>
            <p:cNvSpPr>
              <a:spLocks noChangeArrowheads="1"/>
            </p:cNvSpPr>
            <p:nvPr/>
          </p:nvSpPr>
          <p:spPr bwMode="gray">
            <a:xfrm>
              <a:off x="2641" y="1817"/>
              <a:ext cx="1073" cy="1063"/>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AU"/>
            </a:p>
          </p:txBody>
        </p:sp>
        <p:sp>
          <p:nvSpPr>
            <p:cNvPr id="48" name="Oval 23"/>
            <p:cNvSpPr>
              <a:spLocks noChangeArrowheads="1"/>
            </p:cNvSpPr>
            <p:nvPr/>
          </p:nvSpPr>
          <p:spPr bwMode="gray">
            <a:xfrm>
              <a:off x="2644" y="1816"/>
              <a:ext cx="1073" cy="1063"/>
            </a:xfrm>
            <a:prstGeom prst="ellipse">
              <a:avLst/>
            </a:prstGeom>
            <a:gradFill rotWithShape="1">
              <a:gsLst>
                <a:gs pos="0">
                  <a:schemeClr val="hlink">
                    <a:alpha val="32001"/>
                  </a:schemeClr>
                </a:gs>
                <a:gs pos="100000">
                  <a:schemeClr va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en-AU"/>
            </a:p>
          </p:txBody>
        </p:sp>
        <p:sp>
          <p:nvSpPr>
            <p:cNvPr id="49" name="Oval 24"/>
            <p:cNvSpPr>
              <a:spLocks noChangeArrowheads="1"/>
            </p:cNvSpPr>
            <p:nvPr/>
          </p:nvSpPr>
          <p:spPr bwMode="gray">
            <a:xfrm>
              <a:off x="2711" y="1886"/>
              <a:ext cx="933" cy="92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AU"/>
            </a:p>
          </p:txBody>
        </p:sp>
        <p:sp>
          <p:nvSpPr>
            <p:cNvPr id="50" name="Oval 25"/>
            <p:cNvSpPr>
              <a:spLocks noChangeArrowheads="1"/>
            </p:cNvSpPr>
            <p:nvPr/>
          </p:nvSpPr>
          <p:spPr bwMode="gray">
            <a:xfrm>
              <a:off x="2709" y="1888"/>
              <a:ext cx="933" cy="924"/>
            </a:xfrm>
            <a:prstGeom prst="ellipse">
              <a:avLst/>
            </a:prstGeom>
            <a:gradFill rotWithShape="1">
              <a:gsLst>
                <a:gs pos="0">
                  <a:schemeClr val="hlink">
                    <a:gamma/>
                    <a:shade val="63529"/>
                    <a:invGamma/>
                  </a:schemeClr>
                </a:gs>
                <a:gs pos="100000">
                  <a:schemeClr val="hlink">
                    <a:alpha val="0"/>
                  </a:schemeClr>
                </a:gs>
              </a:gsLst>
              <a:lin ang="2700000" scaled="1"/>
            </a:gradFill>
            <a:ln w="38100" algn="ctr">
              <a:noFill/>
              <a:round/>
              <a:headEnd/>
              <a:tailEnd/>
            </a:ln>
            <a:effectLst/>
          </p:spPr>
          <p:txBody>
            <a:bodyPr anchor="ctr">
              <a:spAutoFit/>
            </a:bodyPr>
            <a:lstStyle/>
            <a:p>
              <a:pPr>
                <a:defRPr/>
              </a:pPr>
              <a:endParaRPr lang="en-AU"/>
            </a:p>
          </p:txBody>
        </p:sp>
        <p:sp>
          <p:nvSpPr>
            <p:cNvPr id="51" name="Oval 26"/>
            <p:cNvSpPr>
              <a:spLocks noChangeArrowheads="1"/>
            </p:cNvSpPr>
            <p:nvPr/>
          </p:nvSpPr>
          <p:spPr bwMode="gray">
            <a:xfrm>
              <a:off x="2758" y="1933"/>
              <a:ext cx="840" cy="832"/>
            </a:xfrm>
            <a:prstGeom prst="ellipse">
              <a:avLst/>
            </a:prstGeom>
            <a:solidFill>
              <a:srgbClr val="333333"/>
            </a:solidFill>
            <a:ln w="38100" algn="ctr">
              <a:noFill/>
              <a:round/>
              <a:headEnd/>
              <a:tailEnd/>
            </a:ln>
          </p:spPr>
          <p:txBody>
            <a:bodyPr anchor="ctr">
              <a:spAutoFit/>
            </a:bodyPr>
            <a:lstStyle/>
            <a:p>
              <a:endParaRPr lang="en-US"/>
            </a:p>
          </p:txBody>
        </p:sp>
        <p:grpSp>
          <p:nvGrpSpPr>
            <p:cNvPr id="52" name="Group 27"/>
            <p:cNvGrpSpPr>
              <a:grpSpLocks/>
            </p:cNvGrpSpPr>
            <p:nvPr/>
          </p:nvGrpSpPr>
          <p:grpSpPr bwMode="auto">
            <a:xfrm>
              <a:off x="2771" y="1945"/>
              <a:ext cx="813" cy="805"/>
              <a:chOff x="4166" y="1706"/>
              <a:chExt cx="1252" cy="1252"/>
            </a:xfrm>
          </p:grpSpPr>
          <p:sp>
            <p:nvSpPr>
              <p:cNvPr id="54" name="Oval 28"/>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w="9525" algn="ctr">
                <a:noFill/>
                <a:round/>
                <a:headEnd/>
                <a:tailEnd/>
              </a:ln>
            </p:spPr>
            <p:txBody>
              <a:bodyPr vert="eaVert" wrap="none" anchor="ctr"/>
              <a:lstStyle/>
              <a:p>
                <a:endParaRPr lang="en-US"/>
              </a:p>
            </p:txBody>
          </p:sp>
          <p:sp>
            <p:nvSpPr>
              <p:cNvPr id="55" name="Oval 29"/>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w="9525" algn="ctr">
                <a:noFill/>
                <a:round/>
                <a:headEnd/>
                <a:tailEnd/>
              </a:ln>
            </p:spPr>
            <p:txBody>
              <a:bodyPr vert="eaVert" wrap="none" anchor="ctr"/>
              <a:lstStyle/>
              <a:p>
                <a:endParaRPr lang="en-US"/>
              </a:p>
            </p:txBody>
          </p:sp>
          <p:sp>
            <p:nvSpPr>
              <p:cNvPr id="56" name="Oval 30"/>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w="9525" algn="ctr">
                <a:noFill/>
                <a:round/>
                <a:headEnd/>
                <a:tailEnd/>
              </a:ln>
            </p:spPr>
            <p:txBody>
              <a:bodyPr vert="eaVert" wrap="none" anchor="ctr"/>
              <a:lstStyle/>
              <a:p>
                <a:endParaRPr lang="en-US"/>
              </a:p>
            </p:txBody>
          </p:sp>
          <p:sp>
            <p:nvSpPr>
              <p:cNvPr id="57" name="Oval 31"/>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w="9525" algn="ctr">
                <a:noFill/>
                <a:round/>
                <a:headEnd/>
                <a:tailEnd/>
              </a:ln>
            </p:spPr>
            <p:txBody>
              <a:bodyPr vert="eaVert" wrap="none" anchor="ctr"/>
              <a:lstStyle/>
              <a:p>
                <a:endParaRPr lang="en-US"/>
              </a:p>
            </p:txBody>
          </p:sp>
        </p:grpSp>
        <p:sp>
          <p:nvSpPr>
            <p:cNvPr id="53" name="Text Box 32"/>
            <p:cNvSpPr txBox="1">
              <a:spLocks noChangeArrowheads="1"/>
            </p:cNvSpPr>
            <p:nvPr/>
          </p:nvSpPr>
          <p:spPr bwMode="gray">
            <a:xfrm>
              <a:off x="2748" y="2155"/>
              <a:ext cx="865" cy="485"/>
            </a:xfrm>
            <a:prstGeom prst="rect">
              <a:avLst/>
            </a:prstGeom>
            <a:noFill/>
            <a:ln w="9525" algn="ctr">
              <a:noFill/>
              <a:miter lim="800000"/>
              <a:headEnd/>
              <a:tailEnd/>
            </a:ln>
          </p:spPr>
          <p:txBody>
            <a:bodyPr wrap="none">
              <a:spAutoFit/>
            </a:bodyPr>
            <a:lstStyle/>
            <a:p>
              <a:pPr algn="ctr" eaLnBrk="0" hangingPunct="0"/>
              <a:r>
                <a:rPr lang="en-AU" sz="2200" dirty="0" smtClean="0">
                  <a:solidFill>
                    <a:srgbClr val="000000"/>
                  </a:solidFill>
                  <a:latin typeface="Calibri" pitchFamily="34" charset="0"/>
                </a:rPr>
                <a:t>Factors to </a:t>
              </a:r>
            </a:p>
            <a:p>
              <a:pPr algn="ctr" eaLnBrk="0" hangingPunct="0"/>
              <a:r>
                <a:rPr lang="en-AU" sz="2200" dirty="0" smtClean="0">
                  <a:solidFill>
                    <a:srgbClr val="000000"/>
                  </a:solidFill>
                  <a:latin typeface="Calibri" pitchFamily="34" charset="0"/>
                </a:rPr>
                <a:t>consider</a:t>
              </a:r>
              <a:endParaRPr lang="en-AU" sz="2200" dirty="0">
                <a:solidFill>
                  <a:srgbClr val="000000"/>
                </a:solidFill>
                <a:latin typeface="Calibri" pitchFamily="34" charset="0"/>
              </a:endParaRPr>
            </a:p>
          </p:txBody>
        </p:sp>
      </p:grpSp>
      <p:sp>
        <p:nvSpPr>
          <p:cNvPr id="58" name="AutoShape 5"/>
          <p:cNvSpPr>
            <a:spLocks noChangeArrowheads="1"/>
          </p:cNvSpPr>
          <p:nvPr/>
        </p:nvSpPr>
        <p:spPr bwMode="invGray">
          <a:xfrm rot="12962147">
            <a:off x="3590596" y="2969795"/>
            <a:ext cx="792163" cy="288925"/>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latin typeface="Calibri" pitchFamily="34" charset="0"/>
            </a:endParaRPr>
          </a:p>
        </p:txBody>
      </p:sp>
      <p:sp>
        <p:nvSpPr>
          <p:cNvPr id="59" name="Oval 17"/>
          <p:cNvSpPr>
            <a:spLocks noChangeArrowheads="1"/>
          </p:cNvSpPr>
          <p:nvPr/>
        </p:nvSpPr>
        <p:spPr bwMode="gray">
          <a:xfrm>
            <a:off x="3274080" y="2595325"/>
            <a:ext cx="304800" cy="304800"/>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latin typeface="Calibri" pitchFamily="34" charset="0"/>
            </a:endParaRPr>
          </a:p>
        </p:txBody>
      </p:sp>
      <p:sp>
        <p:nvSpPr>
          <p:cNvPr id="60" name="AutoShape 5"/>
          <p:cNvSpPr>
            <a:spLocks noChangeArrowheads="1"/>
          </p:cNvSpPr>
          <p:nvPr/>
        </p:nvSpPr>
        <p:spPr bwMode="invGray">
          <a:xfrm rot="16200000">
            <a:off x="4641056" y="2355056"/>
            <a:ext cx="792163" cy="288925"/>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latin typeface="Calibri" pitchFamily="34" charset="0"/>
            </a:endParaRPr>
          </a:p>
        </p:txBody>
      </p:sp>
      <p:sp>
        <p:nvSpPr>
          <p:cNvPr id="61" name="AutoShape 5"/>
          <p:cNvSpPr>
            <a:spLocks noChangeArrowheads="1"/>
          </p:cNvSpPr>
          <p:nvPr/>
        </p:nvSpPr>
        <p:spPr bwMode="invGray">
          <a:xfrm rot="19678758">
            <a:off x="5731337" y="2952041"/>
            <a:ext cx="792163" cy="288925"/>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latin typeface="Calibri" pitchFamily="34" charset="0"/>
            </a:endParaRPr>
          </a:p>
        </p:txBody>
      </p:sp>
      <p:sp>
        <p:nvSpPr>
          <p:cNvPr id="62" name="AutoShape 5"/>
          <p:cNvSpPr>
            <a:spLocks noChangeArrowheads="1"/>
          </p:cNvSpPr>
          <p:nvPr/>
        </p:nvSpPr>
        <p:spPr bwMode="invGray">
          <a:xfrm rot="1931206">
            <a:off x="5731082" y="4227384"/>
            <a:ext cx="792163" cy="288925"/>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latin typeface="Calibri" pitchFamily="34" charset="0"/>
            </a:endParaRPr>
          </a:p>
        </p:txBody>
      </p:sp>
      <p:sp>
        <p:nvSpPr>
          <p:cNvPr id="64" name="AutoShape 5"/>
          <p:cNvSpPr>
            <a:spLocks noChangeArrowheads="1"/>
          </p:cNvSpPr>
          <p:nvPr/>
        </p:nvSpPr>
        <p:spPr bwMode="invGray">
          <a:xfrm rot="5400000">
            <a:off x="4625181" y="4823619"/>
            <a:ext cx="792163" cy="288925"/>
          </a:xfrm>
          <a:prstGeom prst="rightArrow">
            <a:avLst>
              <a:gd name="adj1" fmla="val 35167"/>
              <a:gd name="adj2" fmla="val 111029"/>
            </a:avLst>
          </a:prstGeom>
          <a:solidFill>
            <a:schemeClr val="tx2">
              <a:alpha val="79999"/>
            </a:schemeClr>
          </a:solidFill>
          <a:ln w="0" algn="ctr">
            <a:noFill/>
            <a:miter lim="800000"/>
            <a:headEnd/>
            <a:tailEnd/>
          </a:ln>
        </p:spPr>
        <p:txBody>
          <a:bodyPr wrap="none" anchor="ctr"/>
          <a:lstStyle/>
          <a:p>
            <a:endParaRPr lang="en-US">
              <a:latin typeface="Calibri" pitchFamily="34" charset="0"/>
            </a:endParaRPr>
          </a:p>
        </p:txBody>
      </p:sp>
      <p:sp>
        <p:nvSpPr>
          <p:cNvPr id="65" name="Oval 17"/>
          <p:cNvSpPr>
            <a:spLocks noChangeArrowheads="1"/>
          </p:cNvSpPr>
          <p:nvPr/>
        </p:nvSpPr>
        <p:spPr bwMode="gray">
          <a:xfrm>
            <a:off x="4876800" y="1676400"/>
            <a:ext cx="304800" cy="304800"/>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latin typeface="Calibri" pitchFamily="34" charset="0"/>
            </a:endParaRPr>
          </a:p>
        </p:txBody>
      </p:sp>
      <p:sp>
        <p:nvSpPr>
          <p:cNvPr id="66" name="Oval 18"/>
          <p:cNvSpPr>
            <a:spLocks noChangeArrowheads="1"/>
          </p:cNvSpPr>
          <p:nvPr/>
        </p:nvSpPr>
        <p:spPr bwMode="gray">
          <a:xfrm>
            <a:off x="6553200" y="2667000"/>
            <a:ext cx="304800" cy="304800"/>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latin typeface="Calibri" pitchFamily="34" charset="0"/>
            </a:endParaRPr>
          </a:p>
        </p:txBody>
      </p:sp>
      <p:sp>
        <p:nvSpPr>
          <p:cNvPr id="67" name="Oval 18"/>
          <p:cNvSpPr>
            <a:spLocks noChangeArrowheads="1"/>
          </p:cNvSpPr>
          <p:nvPr/>
        </p:nvSpPr>
        <p:spPr bwMode="gray">
          <a:xfrm>
            <a:off x="6477000" y="4495800"/>
            <a:ext cx="304800" cy="304800"/>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latin typeface="Calibri" pitchFamily="34" charset="0"/>
            </a:endParaRPr>
          </a:p>
        </p:txBody>
      </p:sp>
      <p:sp>
        <p:nvSpPr>
          <p:cNvPr id="68" name="Oval 18"/>
          <p:cNvSpPr>
            <a:spLocks noChangeArrowheads="1"/>
          </p:cNvSpPr>
          <p:nvPr/>
        </p:nvSpPr>
        <p:spPr bwMode="gray">
          <a:xfrm>
            <a:off x="4876800" y="5486400"/>
            <a:ext cx="304800" cy="304800"/>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latin typeface="Calibri" pitchFamily="34" charset="0"/>
            </a:endParaRPr>
          </a:p>
        </p:txBody>
      </p:sp>
      <p:sp>
        <p:nvSpPr>
          <p:cNvPr id="69" name="Oval 18"/>
          <p:cNvSpPr>
            <a:spLocks noChangeArrowheads="1"/>
          </p:cNvSpPr>
          <p:nvPr/>
        </p:nvSpPr>
        <p:spPr bwMode="gray">
          <a:xfrm>
            <a:off x="3200400" y="4495800"/>
            <a:ext cx="304800" cy="304800"/>
          </a:xfrm>
          <a:prstGeom prst="ellipse">
            <a:avLst/>
          </a:prstGeom>
          <a:gradFill rotWithShape="1">
            <a:gsLst>
              <a:gs pos="0">
                <a:schemeClr val="accent1">
                  <a:gamma/>
                  <a:tint val="48627"/>
                  <a:invGamma/>
                </a:schemeClr>
              </a:gs>
              <a:gs pos="100000">
                <a:schemeClr val="accent1"/>
              </a:gs>
            </a:gsLst>
            <a:path path="shape">
              <a:fillToRect l="50000" t="50000" r="50000" b="50000"/>
            </a:path>
          </a:gradFill>
          <a:ln w="9525">
            <a:noFill/>
            <a:round/>
            <a:headEnd/>
            <a:tailEnd/>
          </a:ln>
          <a:effectLst/>
        </p:spPr>
        <p:txBody>
          <a:bodyPr wrap="none" anchor="ctr"/>
          <a:lstStyle/>
          <a:p>
            <a:pPr>
              <a:defRPr/>
            </a:pPr>
            <a:endParaRPr lang="en-AU">
              <a:latin typeface="Calibri" pitchFamily="34" charset="0"/>
            </a:endParaRPr>
          </a:p>
        </p:txBody>
      </p:sp>
      <p:sp>
        <p:nvSpPr>
          <p:cNvPr id="70" name="Text Box 11"/>
          <p:cNvSpPr txBox="1">
            <a:spLocks noChangeArrowheads="1"/>
          </p:cNvSpPr>
          <p:nvPr/>
        </p:nvSpPr>
        <p:spPr bwMode="auto">
          <a:xfrm>
            <a:off x="4238107" y="1143000"/>
            <a:ext cx="1555811" cy="584775"/>
          </a:xfrm>
          <a:prstGeom prst="rect">
            <a:avLst/>
          </a:prstGeom>
          <a:noFill/>
          <a:ln w="9525" algn="ctr">
            <a:noFill/>
            <a:miter lim="800000"/>
            <a:headEnd/>
            <a:tailEnd/>
          </a:ln>
        </p:spPr>
        <p:txBody>
          <a:bodyPr wrap="none">
            <a:spAutoFit/>
          </a:bodyPr>
          <a:lstStyle/>
          <a:p>
            <a:pPr algn="ctr" eaLnBrk="0" hangingPunct="0"/>
            <a:r>
              <a:rPr lang="en-AU" sz="1600" b="1" dirty="0" smtClean="0">
                <a:latin typeface="Calibri" pitchFamily="34" charset="0"/>
              </a:rPr>
              <a:t>Implementation</a:t>
            </a:r>
          </a:p>
          <a:p>
            <a:pPr algn="ctr" eaLnBrk="0" hangingPunct="0"/>
            <a:r>
              <a:rPr lang="en-AU" sz="1600" b="1" dirty="0" smtClean="0">
                <a:latin typeface="Calibri" pitchFamily="34" charset="0"/>
              </a:rPr>
              <a:t>complexity</a:t>
            </a:r>
            <a:endParaRPr lang="en-AU" sz="1600" b="1" dirty="0">
              <a:latin typeface="Calibri" pitchFamily="34" charset="0"/>
            </a:endParaRPr>
          </a:p>
        </p:txBody>
      </p:sp>
      <p:sp>
        <p:nvSpPr>
          <p:cNvPr id="71" name="Text Box 11"/>
          <p:cNvSpPr txBox="1">
            <a:spLocks noChangeArrowheads="1"/>
          </p:cNvSpPr>
          <p:nvPr/>
        </p:nvSpPr>
        <p:spPr bwMode="auto">
          <a:xfrm>
            <a:off x="7224857" y="2635250"/>
            <a:ext cx="1047466" cy="338554"/>
          </a:xfrm>
          <a:prstGeom prst="rect">
            <a:avLst/>
          </a:prstGeom>
          <a:noFill/>
          <a:ln w="9525" algn="ctr">
            <a:noFill/>
            <a:miter lim="800000"/>
            <a:headEnd/>
            <a:tailEnd/>
          </a:ln>
        </p:spPr>
        <p:txBody>
          <a:bodyPr wrap="none">
            <a:spAutoFit/>
          </a:bodyPr>
          <a:lstStyle/>
          <a:p>
            <a:pPr algn="ctr" eaLnBrk="0" hangingPunct="0"/>
            <a:r>
              <a:rPr lang="en-AU" sz="1600" b="1" dirty="0" smtClean="0">
                <a:latin typeface="Calibri" pitchFamily="34" charset="0"/>
              </a:rPr>
              <a:t>Scalability</a:t>
            </a:r>
            <a:endParaRPr lang="en-AU" sz="1600" b="1" dirty="0">
              <a:latin typeface="Calibri" pitchFamily="34" charset="0"/>
            </a:endParaRPr>
          </a:p>
        </p:txBody>
      </p:sp>
      <p:sp>
        <p:nvSpPr>
          <p:cNvPr id="72" name="Text Box 11"/>
          <p:cNvSpPr txBox="1">
            <a:spLocks noChangeArrowheads="1"/>
          </p:cNvSpPr>
          <p:nvPr/>
        </p:nvSpPr>
        <p:spPr bwMode="auto">
          <a:xfrm>
            <a:off x="6994727" y="4419600"/>
            <a:ext cx="1298176" cy="584775"/>
          </a:xfrm>
          <a:prstGeom prst="rect">
            <a:avLst/>
          </a:prstGeom>
          <a:noFill/>
          <a:ln w="9525" algn="ctr">
            <a:noFill/>
            <a:miter lim="800000"/>
            <a:headEnd/>
            <a:tailEnd/>
          </a:ln>
        </p:spPr>
        <p:txBody>
          <a:bodyPr wrap="none">
            <a:spAutoFit/>
          </a:bodyPr>
          <a:lstStyle/>
          <a:p>
            <a:pPr algn="ctr" eaLnBrk="0" hangingPunct="0"/>
            <a:r>
              <a:rPr lang="en-AU" sz="1600" b="1" dirty="0" smtClean="0">
                <a:latin typeface="Calibri" pitchFamily="34" charset="0"/>
              </a:rPr>
              <a:t>Prevention</a:t>
            </a:r>
          </a:p>
          <a:p>
            <a:pPr algn="ctr" eaLnBrk="0" hangingPunct="0"/>
            <a:r>
              <a:rPr lang="en-AU" sz="1600" b="1" dirty="0" smtClean="0">
                <a:latin typeface="Calibri" pitchFamily="34" charset="0"/>
              </a:rPr>
              <a:t>effectiveness</a:t>
            </a:r>
            <a:endParaRPr lang="en-AU" sz="1600" b="1" dirty="0">
              <a:latin typeface="Calibri" pitchFamily="34" charset="0"/>
            </a:endParaRPr>
          </a:p>
        </p:txBody>
      </p:sp>
      <p:sp>
        <p:nvSpPr>
          <p:cNvPr id="73" name="Text Box 11"/>
          <p:cNvSpPr txBox="1">
            <a:spLocks noChangeArrowheads="1"/>
          </p:cNvSpPr>
          <p:nvPr/>
        </p:nvSpPr>
        <p:spPr bwMode="auto">
          <a:xfrm>
            <a:off x="1775717" y="2514600"/>
            <a:ext cx="1220591" cy="584775"/>
          </a:xfrm>
          <a:prstGeom prst="rect">
            <a:avLst/>
          </a:prstGeom>
          <a:noFill/>
          <a:ln w="9525" algn="ctr">
            <a:noFill/>
            <a:miter lim="800000"/>
            <a:headEnd/>
            <a:tailEnd/>
          </a:ln>
        </p:spPr>
        <p:txBody>
          <a:bodyPr wrap="none">
            <a:spAutoFit/>
          </a:bodyPr>
          <a:lstStyle/>
          <a:p>
            <a:pPr algn="ctr" eaLnBrk="0" hangingPunct="0"/>
            <a:r>
              <a:rPr lang="en-AU" sz="1600" b="1" dirty="0" smtClean="0">
                <a:latin typeface="Calibri" pitchFamily="34" charset="0"/>
              </a:rPr>
              <a:t>Range of </a:t>
            </a:r>
          </a:p>
          <a:p>
            <a:pPr algn="ctr" eaLnBrk="0" hangingPunct="0"/>
            <a:r>
              <a:rPr lang="en-AU" sz="1600" b="1" dirty="0" smtClean="0">
                <a:latin typeface="Calibri" pitchFamily="34" charset="0"/>
              </a:rPr>
              <a:t>applicability</a:t>
            </a:r>
            <a:endParaRPr lang="en-AU" sz="1600" b="1" dirty="0">
              <a:latin typeface="Calibri" pitchFamily="34" charset="0"/>
            </a:endParaRPr>
          </a:p>
        </p:txBody>
      </p:sp>
      <p:sp>
        <p:nvSpPr>
          <p:cNvPr id="74" name="Text Box 11"/>
          <p:cNvSpPr txBox="1">
            <a:spLocks noChangeArrowheads="1"/>
          </p:cNvSpPr>
          <p:nvPr/>
        </p:nvSpPr>
        <p:spPr bwMode="auto">
          <a:xfrm>
            <a:off x="2004181" y="4419600"/>
            <a:ext cx="1050288" cy="584775"/>
          </a:xfrm>
          <a:prstGeom prst="rect">
            <a:avLst/>
          </a:prstGeom>
          <a:noFill/>
          <a:ln w="9525" algn="ctr">
            <a:noFill/>
            <a:miter lim="800000"/>
            <a:headEnd/>
            <a:tailEnd/>
          </a:ln>
        </p:spPr>
        <p:txBody>
          <a:bodyPr wrap="none">
            <a:spAutoFit/>
          </a:bodyPr>
          <a:lstStyle/>
          <a:p>
            <a:pPr algn="ctr" eaLnBrk="0" hangingPunct="0"/>
            <a:r>
              <a:rPr lang="en-AU" sz="1600" b="1" dirty="0" smtClean="0">
                <a:latin typeface="Calibri" pitchFamily="34" charset="0"/>
              </a:rPr>
              <a:t>Reaction </a:t>
            </a:r>
          </a:p>
          <a:p>
            <a:pPr algn="ctr" eaLnBrk="0" hangingPunct="0"/>
            <a:r>
              <a:rPr lang="en-AU" sz="1600" b="1" dirty="0" smtClean="0">
                <a:latin typeface="Calibri" pitchFamily="34" charset="0"/>
              </a:rPr>
              <a:t>timeliness</a:t>
            </a:r>
            <a:endParaRPr lang="en-AU" sz="1600" b="1" dirty="0">
              <a:latin typeface="Calibri" pitchFamily="34" charset="0"/>
            </a:endParaRPr>
          </a:p>
        </p:txBody>
      </p:sp>
      <p:sp>
        <p:nvSpPr>
          <p:cNvPr id="75" name="Text Box 11"/>
          <p:cNvSpPr txBox="1">
            <a:spLocks noChangeArrowheads="1"/>
          </p:cNvSpPr>
          <p:nvPr/>
        </p:nvSpPr>
        <p:spPr bwMode="auto">
          <a:xfrm>
            <a:off x="4033555" y="5867400"/>
            <a:ext cx="1943673" cy="584775"/>
          </a:xfrm>
          <a:prstGeom prst="rect">
            <a:avLst/>
          </a:prstGeom>
          <a:noFill/>
          <a:ln w="9525" algn="ctr">
            <a:noFill/>
            <a:miter lim="800000"/>
            <a:headEnd/>
            <a:tailEnd/>
          </a:ln>
        </p:spPr>
        <p:txBody>
          <a:bodyPr wrap="none">
            <a:spAutoFit/>
          </a:bodyPr>
          <a:lstStyle/>
          <a:p>
            <a:pPr algn="ctr" eaLnBrk="0" hangingPunct="0"/>
            <a:r>
              <a:rPr lang="en-AU" sz="1600" b="1" dirty="0" smtClean="0">
                <a:latin typeface="Calibri" pitchFamily="34" charset="0"/>
              </a:rPr>
              <a:t>Effectiveness leaving</a:t>
            </a:r>
          </a:p>
          <a:p>
            <a:pPr algn="ctr" eaLnBrk="0" hangingPunct="0"/>
            <a:r>
              <a:rPr lang="en-AU" sz="1600" b="1" dirty="0" smtClean="0">
                <a:latin typeface="Calibri" pitchFamily="34" charset="0"/>
              </a:rPr>
              <a:t>Normal traffic</a:t>
            </a:r>
            <a:endParaRPr lang="en-AU" sz="1600" b="1" dirty="0">
              <a:latin typeface="Calibri" pitchFamily="34" charset="0"/>
            </a:endParaRPr>
          </a:p>
        </p:txBody>
      </p:sp>
      <p:sp>
        <p:nvSpPr>
          <p:cNvPr id="77"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4. Evaluation</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Methodology</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76" name="Footer Placeholder 75"/>
          <p:cNvSpPr>
            <a:spLocks noGrp="1"/>
          </p:cNvSpPr>
          <p:nvPr>
            <p:ph type="ftr" sz="quarter" idx="10"/>
          </p:nvPr>
        </p:nvSpPr>
        <p:spPr/>
        <p:txBody>
          <a:bodyPr/>
          <a:lstStyle/>
          <a:p>
            <a:pPr>
              <a:defRPr/>
            </a:pPr>
            <a:r>
              <a:rPr lang="en-AU" smtClean="0">
                <a:latin typeface="Calibri" pitchFamily="34" charset="0"/>
              </a:rPr>
              <a:t>ITEC-810</a:t>
            </a:r>
            <a:endParaRPr lang="en-AU" dirty="0">
              <a:latin typeface="Calibri" pitchFamily="34" charset="0"/>
            </a:endParaRPr>
          </a:p>
        </p:txBody>
      </p:sp>
      <p:sp>
        <p:nvSpPr>
          <p:cNvPr id="78" name="Slide Number Placeholder 77"/>
          <p:cNvSpPr>
            <a:spLocks noGrp="1"/>
          </p:cNvSpPr>
          <p:nvPr>
            <p:ph type="sldNum" sz="quarter" idx="11"/>
          </p:nvPr>
        </p:nvSpPr>
        <p:spPr/>
        <p:txBody>
          <a:bodyPr/>
          <a:lstStyle/>
          <a:p>
            <a:pPr>
              <a:defRPr/>
            </a:pPr>
            <a:fld id="{845EBA0C-F4BE-4EAF-96CC-B4F97873DC43}" type="slidenum">
              <a:rPr lang="en-AU" smtClean="0"/>
              <a:pPr>
                <a:defRPr/>
              </a:pPr>
              <a:t>21</a:t>
            </a:fld>
            <a:endParaRPr lang="en-AU"/>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990726" y="1219200"/>
          <a:ext cx="5781674" cy="3154680"/>
        </p:xfrm>
        <a:graphic>
          <a:graphicData uri="http://schemas.openxmlformats.org/drawingml/2006/table">
            <a:tbl>
              <a:tblPr/>
              <a:tblGrid>
                <a:gridCol w="2776493"/>
                <a:gridCol w="938132"/>
                <a:gridCol w="720182"/>
                <a:gridCol w="720182"/>
                <a:gridCol w="626685"/>
              </a:tblGrid>
              <a:tr h="0">
                <a:tc rowSpan="2">
                  <a:txBody>
                    <a:bodyPr/>
                    <a:lstStyle/>
                    <a:p>
                      <a:pPr algn="ctr">
                        <a:lnSpc>
                          <a:spcPct val="115000"/>
                        </a:lnSpc>
                        <a:spcAft>
                          <a:spcPts val="0"/>
                        </a:spcAft>
                      </a:pPr>
                      <a:r>
                        <a:rPr lang="en-AU" sz="1200" b="1" dirty="0">
                          <a:latin typeface="Calibri"/>
                          <a:ea typeface="Calibri"/>
                          <a:cs typeface="Arial"/>
                        </a:rPr>
                        <a:t>Factor</a:t>
                      </a:r>
                      <a:endParaRPr lang="en-AU"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en-AU" sz="1200" b="1">
                          <a:latin typeface="Calibri"/>
                          <a:ea typeface="Calibri"/>
                          <a:cs typeface="Arial"/>
                        </a:rPr>
                        <a:t>Significance</a:t>
                      </a:r>
                      <a:endParaRPr lang="en-AU" sz="1100">
                        <a:latin typeface="Calibri"/>
                        <a:ea typeface="Calibri"/>
                        <a:cs typeface="Times New Roman"/>
                      </a:endParaRPr>
                    </a:p>
                    <a:p>
                      <a:pPr algn="ctr">
                        <a:lnSpc>
                          <a:spcPct val="115000"/>
                        </a:lnSpc>
                        <a:spcAft>
                          <a:spcPts val="0"/>
                        </a:spcAft>
                      </a:pPr>
                      <a:r>
                        <a:rPr lang="en-AU" sz="1200" b="1">
                          <a:latin typeface="Calibri"/>
                          <a:ea typeface="Calibri"/>
                          <a:cs typeface="Arial"/>
                        </a:rPr>
                        <a:t>(SS)</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en-AU" sz="1200" b="1">
                          <a:latin typeface="Calibri"/>
                          <a:ea typeface="Calibri"/>
                          <a:cs typeface="Arial"/>
                        </a:rPr>
                        <a:t>Assessment (AS)</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tr>
              <a:tr h="0">
                <a:tc vMerge="1">
                  <a:txBody>
                    <a:bodyPr/>
                    <a:lstStyle/>
                    <a:p>
                      <a:endParaRPr lang="en-AU"/>
                    </a:p>
                  </a:txBody>
                  <a:tcPr/>
                </a:tc>
                <a:tc vMerge="1">
                  <a:txBody>
                    <a:bodyPr/>
                    <a:lstStyle/>
                    <a:p>
                      <a:endParaRPr lang="en-AU"/>
                    </a:p>
                  </a:txBody>
                  <a:tcPr/>
                </a:tc>
                <a:tc>
                  <a:txBody>
                    <a:bodyPr/>
                    <a:lstStyle/>
                    <a:p>
                      <a:pPr algn="ctr">
                        <a:lnSpc>
                          <a:spcPct val="115000"/>
                        </a:lnSpc>
                        <a:spcAft>
                          <a:spcPts val="0"/>
                        </a:spcAft>
                      </a:pPr>
                      <a:r>
                        <a:rPr lang="en-AU" sz="1200" b="1">
                          <a:latin typeface="Calibri"/>
                          <a:ea typeface="Calibri"/>
                          <a:cs typeface="Arial"/>
                        </a:rPr>
                        <a:t>HFC</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b="1">
                          <a:latin typeface="Calibri"/>
                          <a:ea typeface="Calibri"/>
                          <a:cs typeface="Arial"/>
                        </a:rPr>
                        <a:t>SAPF</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b="1">
                          <a:latin typeface="Calibri"/>
                          <a:ea typeface="Calibri"/>
                          <a:cs typeface="Arial"/>
                        </a:rPr>
                        <a:t>HIF</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Implementation complexity.</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Administration complexity.</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2</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Scalability.</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Detection effectiveness.</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5</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3.8</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Prevention effectiveness.</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5</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Scope of involvement</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Effectiveness at leaving normal traffic alone</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3.7</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dirty="0">
                          <a:latin typeface="Calibri"/>
                          <a:ea typeface="Calibri"/>
                          <a:cs typeface="Arial"/>
                        </a:rPr>
                        <a:t>Transparency level for all involved parties</a:t>
                      </a:r>
                      <a:endParaRPr lang="en-A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2</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2.5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Reaction timeliness</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5</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Logging capability</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2.5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Range of applicability</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2</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AU" sz="1200">
                          <a:latin typeface="Calibri"/>
                          <a:ea typeface="Calibri"/>
                          <a:cs typeface="Arial"/>
                        </a:rPr>
                        <a:t>Scientific analysis</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dirty="0">
                          <a:latin typeface="Calibri"/>
                          <a:ea typeface="Calibri"/>
                          <a:cs typeface="Arial"/>
                        </a:rPr>
                        <a:t>2.8</a:t>
                      </a:r>
                      <a:endParaRPr lang="en-A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4. Evaluation</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Methodology</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7" name="Rectangle 6"/>
          <p:cNvSpPr/>
          <p:nvPr/>
        </p:nvSpPr>
        <p:spPr>
          <a:xfrm>
            <a:off x="1905000" y="4495800"/>
            <a:ext cx="6019800" cy="430887"/>
          </a:xfrm>
          <a:prstGeom prst="rect">
            <a:avLst/>
          </a:prstGeom>
        </p:spPr>
        <p:txBody>
          <a:bodyPr wrap="square">
            <a:spAutoFit/>
          </a:bodyPr>
          <a:lstStyle/>
          <a:p>
            <a:r>
              <a:rPr lang="en-AU" sz="2200" i="1" dirty="0" smtClean="0">
                <a:latin typeface="Calibri" pitchFamily="34" charset="0"/>
              </a:rPr>
              <a:t>SS1</a:t>
            </a:r>
            <a:r>
              <a:rPr lang="en-AU" sz="2200" dirty="0" smtClean="0">
                <a:latin typeface="Calibri" pitchFamily="34" charset="0"/>
              </a:rPr>
              <a:t>*</a:t>
            </a:r>
            <a:r>
              <a:rPr lang="en-AU" sz="2200" i="1" dirty="0" smtClean="0">
                <a:latin typeface="Calibri" pitchFamily="34" charset="0"/>
              </a:rPr>
              <a:t>AS1 </a:t>
            </a:r>
            <a:r>
              <a:rPr lang="en-AU" sz="2200" dirty="0" smtClean="0">
                <a:latin typeface="Calibri" pitchFamily="34" charset="0"/>
              </a:rPr>
              <a:t>+ </a:t>
            </a:r>
            <a:r>
              <a:rPr lang="en-AU" sz="2200" i="1" dirty="0" smtClean="0">
                <a:latin typeface="Calibri" pitchFamily="34" charset="0"/>
              </a:rPr>
              <a:t>SS2</a:t>
            </a:r>
            <a:r>
              <a:rPr lang="en-AU" sz="2200" dirty="0" smtClean="0">
                <a:latin typeface="Calibri" pitchFamily="34" charset="0"/>
              </a:rPr>
              <a:t>*</a:t>
            </a:r>
            <a:r>
              <a:rPr lang="en-AU" sz="2200" i="1" dirty="0" smtClean="0">
                <a:latin typeface="Calibri" pitchFamily="34" charset="0"/>
              </a:rPr>
              <a:t>AS2 </a:t>
            </a:r>
            <a:r>
              <a:rPr lang="en-AU" sz="2200" dirty="0" smtClean="0">
                <a:latin typeface="Calibri" pitchFamily="34" charset="0"/>
              </a:rPr>
              <a:t>+ </a:t>
            </a:r>
            <a:r>
              <a:rPr lang="en-AU" sz="2200" i="1" dirty="0" smtClean="0">
                <a:latin typeface="Calibri" pitchFamily="34" charset="0"/>
              </a:rPr>
              <a:t>SS3</a:t>
            </a:r>
            <a:r>
              <a:rPr lang="en-AU" sz="2200" dirty="0" smtClean="0">
                <a:latin typeface="Calibri" pitchFamily="34" charset="0"/>
              </a:rPr>
              <a:t>*</a:t>
            </a:r>
            <a:r>
              <a:rPr lang="en-AU" sz="2200" i="1" dirty="0" smtClean="0">
                <a:latin typeface="Calibri" pitchFamily="34" charset="0"/>
              </a:rPr>
              <a:t>AS3</a:t>
            </a:r>
            <a:r>
              <a:rPr lang="en-AU" sz="2200" dirty="0" smtClean="0">
                <a:latin typeface="Calibri" pitchFamily="34" charset="0"/>
              </a:rPr>
              <a:t>…. + </a:t>
            </a:r>
            <a:r>
              <a:rPr lang="en-AU" sz="2200" i="1" dirty="0" smtClean="0">
                <a:latin typeface="Calibri" pitchFamily="34" charset="0"/>
              </a:rPr>
              <a:t>SS12</a:t>
            </a:r>
            <a:r>
              <a:rPr lang="en-AU" sz="2200" dirty="0" smtClean="0">
                <a:latin typeface="Calibri" pitchFamily="34" charset="0"/>
              </a:rPr>
              <a:t>*</a:t>
            </a:r>
            <a:r>
              <a:rPr lang="en-AU" sz="2200" i="1" dirty="0" smtClean="0">
                <a:latin typeface="Calibri" pitchFamily="34" charset="0"/>
              </a:rPr>
              <a:t>AS12</a:t>
            </a:r>
            <a:endParaRPr lang="en-AU" sz="2200" dirty="0">
              <a:latin typeface="Calibri" pitchFamily="34" charset="0"/>
            </a:endParaRPr>
          </a:p>
        </p:txBody>
      </p:sp>
      <p:sp>
        <p:nvSpPr>
          <p:cNvPr id="8" name="Rectangle 7"/>
          <p:cNvSpPr/>
          <p:nvPr/>
        </p:nvSpPr>
        <p:spPr>
          <a:xfrm>
            <a:off x="1371600" y="5029200"/>
            <a:ext cx="7315200" cy="1446550"/>
          </a:xfrm>
          <a:prstGeom prst="rect">
            <a:avLst/>
          </a:prstGeom>
        </p:spPr>
        <p:txBody>
          <a:bodyPr wrap="square">
            <a:spAutoFit/>
          </a:bodyPr>
          <a:lstStyle/>
          <a:p>
            <a:r>
              <a:rPr lang="en-AU" sz="2200" b="1" dirty="0" smtClean="0">
                <a:latin typeface="Calibri" pitchFamily="34" charset="0"/>
              </a:rPr>
              <a:t>Result:</a:t>
            </a:r>
          </a:p>
          <a:p>
            <a:r>
              <a:rPr lang="en-AU" sz="2200" dirty="0" smtClean="0">
                <a:latin typeface="Calibri" pitchFamily="34" charset="0"/>
              </a:rPr>
              <a:t>Hop-Count Filtering : 			133.3</a:t>
            </a:r>
          </a:p>
          <a:p>
            <a:r>
              <a:rPr lang="en-AU" sz="2200" dirty="0" smtClean="0">
                <a:latin typeface="Calibri" pitchFamily="34" charset="0"/>
              </a:rPr>
              <a:t>Source Address Prefixes Filtering : 	88 </a:t>
            </a:r>
          </a:p>
          <a:p>
            <a:r>
              <a:rPr lang="en-AU" sz="2200" dirty="0" smtClean="0">
                <a:latin typeface="Calibri" pitchFamily="34" charset="0"/>
              </a:rPr>
              <a:t>History-based IP Filtering : 		135.2</a:t>
            </a:r>
            <a:endParaRPr lang="en-AU" sz="2200" dirty="0">
              <a:latin typeface="Calibri" pitchFamily="34" charset="0"/>
            </a:endParaRPr>
          </a:p>
        </p:txBody>
      </p:sp>
      <p:sp>
        <p:nvSpPr>
          <p:cNvPr id="9" name="Footer Placeholder 8"/>
          <p:cNvSpPr>
            <a:spLocks noGrp="1"/>
          </p:cNvSpPr>
          <p:nvPr>
            <p:ph type="ftr" sz="quarter" idx="10"/>
          </p:nvPr>
        </p:nvSpPr>
        <p:spPr/>
        <p:txBody>
          <a:bodyPr/>
          <a:lstStyle/>
          <a:p>
            <a:pPr>
              <a:defRPr/>
            </a:pPr>
            <a:r>
              <a:rPr lang="en-AU" smtClean="0"/>
              <a:t>ITEC-810</a:t>
            </a:r>
            <a:endParaRPr lang="en-AU" dirty="0"/>
          </a:p>
        </p:txBody>
      </p:sp>
      <p:sp>
        <p:nvSpPr>
          <p:cNvPr id="10" name="Slide Number Placeholder 9"/>
          <p:cNvSpPr>
            <a:spLocks noGrp="1"/>
          </p:cNvSpPr>
          <p:nvPr>
            <p:ph type="sldNum" sz="quarter" idx="11"/>
          </p:nvPr>
        </p:nvSpPr>
        <p:spPr/>
        <p:txBody>
          <a:bodyPr/>
          <a:lstStyle/>
          <a:p>
            <a:pPr>
              <a:defRPr/>
            </a:pPr>
            <a:fld id="{845EBA0C-F4BE-4EAF-96CC-B4F97873DC43}" type="slidenum">
              <a:rPr lang="en-AU" smtClean="0"/>
              <a:pPr>
                <a:defRPr/>
              </a:pPr>
              <a:t>22</a:t>
            </a:fld>
            <a:endParaRPr lang="en-AU"/>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AU" dirty="0" smtClean="0">
                <a:solidFill>
                  <a:schemeClr val="bg1">
                    <a:lumMod val="60000"/>
                    <a:lumOff val="40000"/>
                  </a:schemeClr>
                </a:solidFill>
                <a:latin typeface="Calibri" pitchFamily="34" charset="0"/>
              </a:rPr>
              <a:t>Agenda</a:t>
            </a:r>
          </a:p>
        </p:txBody>
      </p:sp>
      <p:grpSp>
        <p:nvGrpSpPr>
          <p:cNvPr id="8" name="Group 31"/>
          <p:cNvGrpSpPr>
            <a:grpSpLocks/>
          </p:cNvGrpSpPr>
          <p:nvPr/>
        </p:nvGrpSpPr>
        <p:grpSpPr bwMode="auto">
          <a:xfrm>
            <a:off x="1676400" y="4702175"/>
            <a:ext cx="5410200" cy="665162"/>
            <a:chOff x="1056" y="1227"/>
            <a:chExt cx="3408" cy="419"/>
          </a:xfrm>
        </p:grpSpPr>
        <p:grpSp>
          <p:nvGrpSpPr>
            <p:cNvPr id="9" name="Group 3"/>
            <p:cNvGrpSpPr>
              <a:grpSpLocks/>
            </p:cNvGrpSpPr>
            <p:nvPr/>
          </p:nvGrpSpPr>
          <p:grpSpPr bwMode="auto">
            <a:xfrm>
              <a:off x="1056" y="1227"/>
              <a:ext cx="480" cy="419"/>
              <a:chOff x="1110" y="2656"/>
              <a:chExt cx="1549" cy="1351"/>
            </a:xfrm>
          </p:grpSpPr>
          <p:sp>
            <p:nvSpPr>
              <p:cNvPr id="42" name="AutoShape 4"/>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3" name="AutoShape 5"/>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44" name="AutoShape 6"/>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39" name="Line 11"/>
            <p:cNvSpPr>
              <a:spLocks noChangeShapeType="1"/>
            </p:cNvSpPr>
            <p:nvPr/>
          </p:nvSpPr>
          <p:spPr bwMode="auto">
            <a:xfrm>
              <a:off x="1440" y="1611"/>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0" name="Text Box 12"/>
            <p:cNvSpPr txBox="1">
              <a:spLocks noChangeArrowheads="1"/>
            </p:cNvSpPr>
            <p:nvPr/>
          </p:nvSpPr>
          <p:spPr bwMode="auto">
            <a:xfrm>
              <a:off x="1920" y="1241"/>
              <a:ext cx="883" cy="291"/>
            </a:xfrm>
            <a:prstGeom prst="rect">
              <a:avLst/>
            </a:prstGeom>
            <a:noFill/>
            <a:ln w="9525" algn="ctr">
              <a:noFill/>
              <a:miter lim="800000"/>
              <a:headEnd/>
              <a:tailEnd/>
            </a:ln>
          </p:spPr>
          <p:txBody>
            <a:bodyPr wrap="none">
              <a:spAutoFit/>
            </a:bodyPr>
            <a:lstStyle/>
            <a:p>
              <a:pPr eaLnBrk="0" hangingPunct="0"/>
              <a:r>
                <a:rPr lang="en-AU" sz="2400" dirty="0" smtClean="0"/>
                <a:t>Proposal</a:t>
              </a:r>
              <a:endParaRPr lang="en-AU" sz="2400" dirty="0"/>
            </a:p>
          </p:txBody>
        </p:sp>
        <p:sp>
          <p:nvSpPr>
            <p:cNvPr id="41" name="Text Box 13"/>
            <p:cNvSpPr txBox="1">
              <a:spLocks noChangeArrowheads="1"/>
            </p:cNvSpPr>
            <p:nvPr/>
          </p:nvSpPr>
          <p:spPr bwMode="gray">
            <a:xfrm>
              <a:off x="1179" y="1289"/>
              <a:ext cx="224" cy="291"/>
            </a:xfrm>
            <a:prstGeom prst="rect">
              <a:avLst/>
            </a:prstGeom>
            <a:noFill/>
            <a:ln w="9525" algn="ctr">
              <a:noFill/>
              <a:miter lim="800000"/>
              <a:headEnd/>
              <a:tailEnd/>
            </a:ln>
          </p:spPr>
          <p:txBody>
            <a:bodyPr wrap="none">
              <a:spAutoFit/>
            </a:bodyPr>
            <a:lstStyle/>
            <a:p>
              <a:pPr algn="ctr" eaLnBrk="0" hangingPunct="0"/>
              <a:r>
                <a:rPr lang="en-AU" sz="2400" b="1" dirty="0" smtClean="0"/>
                <a:t>5</a:t>
              </a:r>
              <a:endParaRPr lang="en-AU" sz="2400" b="1" dirty="0"/>
            </a:p>
          </p:txBody>
        </p:sp>
      </p:grpSp>
      <p:grpSp>
        <p:nvGrpSpPr>
          <p:cNvPr id="10" name="Group 34"/>
          <p:cNvGrpSpPr>
            <a:grpSpLocks/>
          </p:cNvGrpSpPr>
          <p:nvPr/>
        </p:nvGrpSpPr>
        <p:grpSpPr bwMode="auto">
          <a:xfrm>
            <a:off x="1676400" y="5540375"/>
            <a:ext cx="5410200" cy="665162"/>
            <a:chOff x="1056" y="2941"/>
            <a:chExt cx="3408" cy="419"/>
          </a:xfrm>
        </p:grpSpPr>
        <p:grpSp>
          <p:nvGrpSpPr>
            <p:cNvPr id="11" name="Group 21"/>
            <p:cNvGrpSpPr>
              <a:grpSpLocks/>
            </p:cNvGrpSpPr>
            <p:nvPr/>
          </p:nvGrpSpPr>
          <p:grpSpPr bwMode="auto">
            <a:xfrm>
              <a:off x="1056" y="2941"/>
              <a:ext cx="480" cy="419"/>
              <a:chOff x="3174" y="2656"/>
              <a:chExt cx="1549" cy="1351"/>
            </a:xfrm>
          </p:grpSpPr>
          <p:sp>
            <p:nvSpPr>
              <p:cNvPr id="50"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51"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52" name="AutoShape 24"/>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7" name="Line 28"/>
            <p:cNvSpPr>
              <a:spLocks noChangeShapeType="1"/>
            </p:cNvSpPr>
            <p:nvPr/>
          </p:nvSpPr>
          <p:spPr bwMode="auto">
            <a:xfrm>
              <a:off x="1440" y="3325"/>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8" name="Text Box 29"/>
            <p:cNvSpPr txBox="1">
              <a:spLocks noChangeArrowheads="1"/>
            </p:cNvSpPr>
            <p:nvPr/>
          </p:nvSpPr>
          <p:spPr bwMode="auto">
            <a:xfrm>
              <a:off x="1920" y="2955"/>
              <a:ext cx="1078" cy="291"/>
            </a:xfrm>
            <a:prstGeom prst="rect">
              <a:avLst/>
            </a:prstGeom>
            <a:noFill/>
            <a:ln w="9525" algn="ctr">
              <a:noFill/>
              <a:miter lim="800000"/>
              <a:headEnd/>
              <a:tailEnd/>
            </a:ln>
          </p:spPr>
          <p:txBody>
            <a:bodyPr wrap="none">
              <a:spAutoFit/>
            </a:bodyPr>
            <a:lstStyle/>
            <a:p>
              <a:pPr eaLnBrk="0" hangingPunct="0"/>
              <a:r>
                <a:rPr lang="en-AU" sz="2400" dirty="0" smtClean="0"/>
                <a:t>Conclusion</a:t>
              </a:r>
              <a:endParaRPr lang="en-AU" sz="2400" dirty="0"/>
            </a:p>
          </p:txBody>
        </p:sp>
        <p:sp>
          <p:nvSpPr>
            <p:cNvPr id="49" name="Text Box 30"/>
            <p:cNvSpPr txBox="1">
              <a:spLocks noChangeArrowheads="1"/>
            </p:cNvSpPr>
            <p:nvPr/>
          </p:nvSpPr>
          <p:spPr bwMode="gray">
            <a:xfrm>
              <a:off x="1179" y="3003"/>
              <a:ext cx="224" cy="291"/>
            </a:xfrm>
            <a:prstGeom prst="rect">
              <a:avLst/>
            </a:prstGeom>
            <a:noFill/>
            <a:ln w="9525" algn="ctr">
              <a:noFill/>
              <a:miter lim="800000"/>
              <a:headEnd/>
              <a:tailEnd/>
            </a:ln>
          </p:spPr>
          <p:txBody>
            <a:bodyPr wrap="none">
              <a:spAutoFit/>
            </a:bodyPr>
            <a:lstStyle/>
            <a:p>
              <a:pPr algn="ctr" eaLnBrk="0" hangingPunct="0"/>
              <a:r>
                <a:rPr lang="en-AU" sz="2400" b="1" dirty="0" smtClean="0"/>
                <a:t>6</a:t>
              </a:r>
              <a:endParaRPr lang="en-AU" sz="2400" b="1" dirty="0"/>
            </a:p>
          </p:txBody>
        </p:sp>
      </p:grpSp>
      <p:sp>
        <p:nvSpPr>
          <p:cNvPr id="53" name="Footer Placeholder 52"/>
          <p:cNvSpPr>
            <a:spLocks noGrp="1"/>
          </p:cNvSpPr>
          <p:nvPr>
            <p:ph type="ftr" sz="quarter" idx="10"/>
          </p:nvPr>
        </p:nvSpPr>
        <p:spPr/>
        <p:txBody>
          <a:bodyPr/>
          <a:lstStyle/>
          <a:p>
            <a:pPr>
              <a:defRPr/>
            </a:pPr>
            <a:r>
              <a:rPr lang="en-AU" smtClean="0"/>
              <a:t>ITEC-810</a:t>
            </a:r>
            <a:endParaRPr lang="en-AU" dirty="0"/>
          </a:p>
        </p:txBody>
      </p:sp>
      <p:sp>
        <p:nvSpPr>
          <p:cNvPr id="20" name="Slide Number Placeholder 19"/>
          <p:cNvSpPr>
            <a:spLocks noGrp="1"/>
          </p:cNvSpPr>
          <p:nvPr>
            <p:ph type="sldNum" sz="quarter" idx="11"/>
          </p:nvPr>
        </p:nvSpPr>
        <p:spPr/>
        <p:txBody>
          <a:bodyPr/>
          <a:lstStyle/>
          <a:p>
            <a:pPr>
              <a:defRPr/>
            </a:pPr>
            <a:fld id="{845EBA0C-F4BE-4EAF-96CC-B4F97873DC43}" type="slidenum">
              <a:rPr lang="en-AU" smtClean="0"/>
              <a:pPr>
                <a:defRPr/>
              </a:pPr>
              <a:t>23</a:t>
            </a:fld>
            <a:endParaRPr lang="en-AU"/>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371600" y="350838"/>
            <a:ext cx="7467600" cy="715962"/>
          </a:xfrm>
        </p:spPr>
        <p:txBody>
          <a:bodyPr/>
          <a:lstStyle/>
          <a:p>
            <a:pPr eaLnBrk="1" hangingPunct="1"/>
            <a:r>
              <a:rPr lang="en-AU" sz="4000" dirty="0" smtClean="0">
                <a:solidFill>
                  <a:schemeClr val="bg1">
                    <a:lumMod val="60000"/>
                    <a:lumOff val="40000"/>
                  </a:schemeClr>
                </a:solidFill>
                <a:latin typeface="Calibri" pitchFamily="34" charset="0"/>
              </a:rPr>
              <a:t>5. Proposal</a:t>
            </a:r>
            <a:endParaRPr lang="en-AU" sz="2400" dirty="0" smtClean="0">
              <a:solidFill>
                <a:schemeClr val="bg1">
                  <a:lumMod val="60000"/>
                  <a:lumOff val="40000"/>
                </a:schemeClr>
              </a:solidFill>
              <a:latin typeface="Calibri" pitchFamily="34" charset="0"/>
            </a:endParaRPr>
          </a:p>
        </p:txBody>
      </p:sp>
      <p:sp>
        <p:nvSpPr>
          <p:cNvPr id="6" name="Rectangle 5"/>
          <p:cNvSpPr/>
          <p:nvPr/>
        </p:nvSpPr>
        <p:spPr>
          <a:xfrm>
            <a:off x="1371600" y="1219200"/>
            <a:ext cx="7543800" cy="1107996"/>
          </a:xfrm>
          <a:prstGeom prst="rect">
            <a:avLst/>
          </a:prstGeom>
        </p:spPr>
        <p:txBody>
          <a:bodyPr wrap="square">
            <a:spAutoFit/>
          </a:bodyPr>
          <a:lstStyle/>
          <a:p>
            <a:r>
              <a:rPr lang="en-AU" sz="2200" dirty="0" smtClean="0">
                <a:latin typeface="Calibri" pitchFamily="34" charset="0"/>
              </a:rPr>
              <a:t>This project proposes a combination of HIF and SAPF to increase the strength of the filter and reduce the false-positive and collateral damage on the victim</a:t>
            </a:r>
            <a:endParaRPr lang="en-AU" sz="2200" dirty="0">
              <a:latin typeface="Calibri" pitchFamily="34" charset="0"/>
            </a:endParaRPr>
          </a:p>
        </p:txBody>
      </p:sp>
      <p:sp>
        <p:nvSpPr>
          <p:cNvPr id="7" name="Content Placeholder 2"/>
          <p:cNvSpPr>
            <a:spLocks noGrp="1"/>
          </p:cNvSpPr>
          <p:nvPr>
            <p:ph idx="1"/>
          </p:nvPr>
        </p:nvSpPr>
        <p:spPr>
          <a:xfrm>
            <a:off x="1371600" y="2362200"/>
            <a:ext cx="7467600" cy="4953000"/>
          </a:xfrm>
        </p:spPr>
        <p:txBody>
          <a:bodyPr/>
          <a:lstStyle/>
          <a:p>
            <a:r>
              <a:rPr lang="en-AU" sz="2200" dirty="0" smtClean="0">
                <a:latin typeface="Calibri" pitchFamily="34" charset="0"/>
              </a:rPr>
              <a:t>Advantages:</a:t>
            </a:r>
          </a:p>
          <a:p>
            <a:pPr lvl="1"/>
            <a:r>
              <a:rPr lang="en-AU" sz="2200" dirty="0" smtClean="0">
                <a:solidFill>
                  <a:schemeClr val="tx2"/>
                </a:solidFill>
                <a:latin typeface="Calibri" pitchFamily="34" charset="0"/>
              </a:rPr>
              <a:t>The SAPF learning process increase his accuracy with HIF criteria.</a:t>
            </a:r>
          </a:p>
          <a:p>
            <a:pPr lvl="1"/>
            <a:r>
              <a:rPr lang="en-AU" sz="2200" dirty="0" smtClean="0">
                <a:solidFill>
                  <a:schemeClr val="tx2"/>
                </a:solidFill>
                <a:latin typeface="Calibri" pitchFamily="34" charset="0"/>
              </a:rPr>
              <a:t>Increase of effectiveness of look up process.</a:t>
            </a:r>
          </a:p>
          <a:p>
            <a:pPr lvl="1">
              <a:buNone/>
            </a:pPr>
            <a:endParaRPr lang="en-AU" sz="2200" dirty="0" smtClean="0">
              <a:latin typeface="Calibri" pitchFamily="34" charset="0"/>
            </a:endParaRPr>
          </a:p>
          <a:p>
            <a:r>
              <a:rPr lang="en-AU" sz="2200" dirty="0" smtClean="0">
                <a:latin typeface="Calibri" pitchFamily="34" charset="0"/>
              </a:rPr>
              <a:t>Disadvantages:</a:t>
            </a:r>
          </a:p>
          <a:p>
            <a:pPr lvl="1"/>
            <a:r>
              <a:rPr lang="en-AU" sz="2200" dirty="0" smtClean="0">
                <a:solidFill>
                  <a:schemeClr val="tx2"/>
                </a:solidFill>
                <a:latin typeface="Calibri" pitchFamily="34" charset="0"/>
              </a:rPr>
              <a:t>The combination increase the complexity of solution.</a:t>
            </a:r>
          </a:p>
          <a:p>
            <a:pPr>
              <a:buNone/>
            </a:pPr>
            <a:endParaRPr lang="en-AU" sz="2200" dirty="0" smtClean="0">
              <a:latin typeface="Calibri" pitchFamily="34" charset="0"/>
            </a:endParaRPr>
          </a:p>
          <a:p>
            <a:r>
              <a:rPr lang="en-AU" sz="2200" dirty="0" smtClean="0">
                <a:latin typeface="Calibri" pitchFamily="34" charset="0"/>
              </a:rPr>
              <a:t>Limitation:</a:t>
            </a:r>
          </a:p>
          <a:p>
            <a:pPr lvl="1"/>
            <a:r>
              <a:rPr lang="en-AU" sz="2200" kern="0" dirty="0" smtClean="0">
                <a:solidFill>
                  <a:schemeClr val="tx2"/>
                </a:solidFill>
                <a:latin typeface="Calibri" pitchFamily="34" charset="0"/>
              </a:rPr>
              <a:t>Resources of equipment.</a:t>
            </a:r>
          </a:p>
          <a:p>
            <a:pPr lvl="1">
              <a:buNone/>
            </a:pPr>
            <a:endParaRPr lang="en-AU" sz="2200" kern="0" dirty="0" smtClean="0">
              <a:solidFill>
                <a:schemeClr val="tx2"/>
              </a:solidFill>
              <a:latin typeface="Calibri" pitchFamily="34" charset="0"/>
            </a:endParaRPr>
          </a:p>
          <a:p>
            <a:pPr lvl="1"/>
            <a:endParaRPr lang="en-AU" sz="2200" kern="0" dirty="0" smtClean="0">
              <a:solidFill>
                <a:schemeClr val="tx2"/>
              </a:solidFill>
              <a:latin typeface="Calibri" pitchFamily="34" charset="0"/>
            </a:endParaRPr>
          </a:p>
          <a:p>
            <a:pPr>
              <a:buNone/>
            </a:pPr>
            <a:endParaRPr lang="en-AU" sz="2200" dirty="0" smtClean="0">
              <a:latin typeface="Calibri" pitchFamily="34" charset="0"/>
            </a:endParaRPr>
          </a:p>
          <a:p>
            <a:pPr lvl="1"/>
            <a:endParaRPr lang="en-AU" sz="1400" dirty="0" smtClean="0">
              <a:latin typeface="Calibri" pitchFamily="34" charset="0"/>
            </a:endParaRPr>
          </a:p>
          <a:p>
            <a:endParaRPr lang="en-AU" sz="2200" dirty="0" smtClean="0">
              <a:latin typeface="Calibri" pitchFamily="34" charset="0"/>
            </a:endParaRPr>
          </a:p>
          <a:p>
            <a:pPr lvl="1"/>
            <a:endParaRPr lang="en-AU" sz="2200" dirty="0" smtClean="0">
              <a:latin typeface="Calibri" pitchFamily="34" charset="0"/>
            </a:endParaRPr>
          </a:p>
          <a:p>
            <a:pPr lvl="2">
              <a:buNone/>
            </a:pPr>
            <a:endParaRPr lang="en-AU" sz="2200" dirty="0" smtClean="0">
              <a:solidFill>
                <a:schemeClr val="tx2"/>
              </a:solidFill>
              <a:latin typeface="Calibri" pitchFamily="34" charset="0"/>
              <a:ea typeface="+mn-ea"/>
              <a:cs typeface="+mn-cs"/>
            </a:endParaRPr>
          </a:p>
          <a:p>
            <a:pPr lvl="1">
              <a:buNone/>
            </a:pPr>
            <a:endParaRPr lang="en-AU" dirty="0" smtClean="0">
              <a:latin typeface="Calibri" pitchFamily="34" charset="0"/>
            </a:endParaRPr>
          </a:p>
          <a:p>
            <a:pPr lvl="1">
              <a:buNone/>
            </a:pPr>
            <a:endParaRPr lang="en-AU" dirty="0" smtClean="0">
              <a:latin typeface="Calibri" pitchFamily="34" charset="0"/>
            </a:endParaRPr>
          </a:p>
        </p:txBody>
      </p:sp>
      <p:sp>
        <p:nvSpPr>
          <p:cNvPr id="8" name="Footer Placeholder 7"/>
          <p:cNvSpPr>
            <a:spLocks noGrp="1"/>
          </p:cNvSpPr>
          <p:nvPr>
            <p:ph type="ftr" sz="quarter" idx="10"/>
          </p:nvPr>
        </p:nvSpPr>
        <p:spPr/>
        <p:txBody>
          <a:bodyPr/>
          <a:lstStyle/>
          <a:p>
            <a:pPr>
              <a:defRPr/>
            </a:pPr>
            <a:r>
              <a:rPr lang="en-AU" smtClean="0"/>
              <a:t>ITEC-810</a:t>
            </a:r>
            <a:endParaRPr lang="en-AU" dirty="0"/>
          </a:p>
        </p:txBody>
      </p:sp>
      <p:sp>
        <p:nvSpPr>
          <p:cNvPr id="9" name="Slide Number Placeholder 8"/>
          <p:cNvSpPr>
            <a:spLocks noGrp="1"/>
          </p:cNvSpPr>
          <p:nvPr>
            <p:ph type="sldNum" sz="quarter" idx="11"/>
          </p:nvPr>
        </p:nvSpPr>
        <p:spPr/>
        <p:txBody>
          <a:bodyPr/>
          <a:lstStyle/>
          <a:p>
            <a:pPr>
              <a:defRPr/>
            </a:pPr>
            <a:fld id="{845EBA0C-F4BE-4EAF-96CC-B4F97873DC43}" type="slidenum">
              <a:rPr lang="en-AU" smtClean="0"/>
              <a:pPr>
                <a:defRPr/>
              </a:pPr>
              <a:t>24</a:t>
            </a:fld>
            <a:endParaRPr lang="en-AU"/>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black">
          <a:xfrm>
            <a:off x="1295400" y="46038"/>
            <a:ext cx="7467600" cy="944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AU" sz="20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5. Proposal</a:t>
            </a: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a:r>
            <a:b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br>
            <a:r>
              <a:rPr kumimoji="0" lang="en-AU" sz="3600" b="1" i="0" u="none" strike="noStrike" kern="0" cap="none" spc="0" normalizeH="0" baseline="0" noProof="0" dirty="0" smtClean="0">
                <a:ln>
                  <a:noFill/>
                </a:ln>
                <a:solidFill>
                  <a:schemeClr val="bg1">
                    <a:lumMod val="60000"/>
                    <a:lumOff val="40000"/>
                  </a:schemeClr>
                </a:solidFill>
                <a:effectLst/>
                <a:uLnTx/>
                <a:uFillTx/>
                <a:latin typeface="Calibri" pitchFamily="34" charset="0"/>
                <a:ea typeface="+mj-ea"/>
                <a:cs typeface="+mj-cs"/>
              </a:rPr>
              <a:t>                                              HIF and SAPF</a:t>
            </a:r>
            <a:endParaRPr kumimoji="0" lang="en-AU" sz="3600" b="1" i="0" u="none" strike="noStrike" kern="0" cap="none" spc="0" normalizeH="0" baseline="0" noProof="0" dirty="0">
              <a:ln>
                <a:noFill/>
              </a:ln>
              <a:solidFill>
                <a:schemeClr val="bg1">
                  <a:lumMod val="60000"/>
                  <a:lumOff val="40000"/>
                </a:schemeClr>
              </a:solidFill>
              <a:effectLst/>
              <a:uLnTx/>
              <a:uFillTx/>
              <a:latin typeface="Calibri" pitchFamily="34" charset="0"/>
              <a:ea typeface="+mj-ea"/>
              <a:cs typeface="+mj-cs"/>
            </a:endParaRPr>
          </a:p>
        </p:txBody>
      </p:sp>
      <p:sp>
        <p:nvSpPr>
          <p:cNvPr id="542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AU"/>
          </a:p>
        </p:txBody>
      </p:sp>
      <p:graphicFrame>
        <p:nvGraphicFramePr>
          <p:cNvPr id="54273" name="Object 1"/>
          <p:cNvGraphicFramePr>
            <a:graphicFrameLocks noChangeAspect="1"/>
          </p:cNvGraphicFramePr>
          <p:nvPr/>
        </p:nvGraphicFramePr>
        <p:xfrm>
          <a:off x="1143000" y="847725"/>
          <a:ext cx="4667250" cy="3419475"/>
        </p:xfrm>
        <a:graphic>
          <a:graphicData uri="http://schemas.openxmlformats.org/presentationml/2006/ole">
            <p:oleObj spid="_x0000_s54273" name="Visio" r:id="rId3" imgW="6855300" imgH="5245400" progId="Visio.Drawing.11">
              <p:embed/>
            </p:oleObj>
          </a:graphicData>
        </a:graphic>
      </p:graphicFrame>
      <p:graphicFrame>
        <p:nvGraphicFramePr>
          <p:cNvPr id="8" name="Table 7"/>
          <p:cNvGraphicFramePr>
            <a:graphicFrameLocks noGrp="1"/>
          </p:cNvGraphicFramePr>
          <p:nvPr/>
        </p:nvGraphicFramePr>
        <p:xfrm>
          <a:off x="4238626" y="3482467"/>
          <a:ext cx="4676774" cy="3154680"/>
        </p:xfrm>
        <a:graphic>
          <a:graphicData uri="http://schemas.openxmlformats.org/drawingml/2006/table">
            <a:tbl>
              <a:tblPr/>
              <a:tblGrid>
                <a:gridCol w="2788553"/>
                <a:gridCol w="942207"/>
                <a:gridCol w="946014"/>
              </a:tblGrid>
              <a:tr h="386080">
                <a:tc>
                  <a:txBody>
                    <a:bodyPr/>
                    <a:lstStyle/>
                    <a:p>
                      <a:pPr algn="ctr">
                        <a:lnSpc>
                          <a:spcPct val="115000"/>
                        </a:lnSpc>
                        <a:spcAft>
                          <a:spcPts val="0"/>
                        </a:spcAft>
                      </a:pPr>
                      <a:r>
                        <a:rPr lang="en-AU" sz="1200" b="1" dirty="0">
                          <a:latin typeface="Calibri"/>
                          <a:ea typeface="Calibri"/>
                          <a:cs typeface="Arial"/>
                        </a:rPr>
                        <a:t>Factor</a:t>
                      </a:r>
                      <a:endParaRPr lang="en-AU"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b="1">
                          <a:latin typeface="Calibri"/>
                          <a:ea typeface="Calibri"/>
                          <a:cs typeface="Arial"/>
                        </a:rPr>
                        <a:t>Significance</a:t>
                      </a:r>
                      <a:endParaRPr lang="en-AU" sz="1100">
                        <a:latin typeface="Calibri"/>
                        <a:ea typeface="Calibri"/>
                        <a:cs typeface="Times New Roman"/>
                      </a:endParaRPr>
                    </a:p>
                    <a:p>
                      <a:pPr algn="ctr">
                        <a:lnSpc>
                          <a:spcPct val="115000"/>
                        </a:lnSpc>
                        <a:spcAft>
                          <a:spcPts val="0"/>
                        </a:spcAft>
                      </a:pPr>
                      <a:r>
                        <a:rPr lang="en-AU" sz="1200" b="1">
                          <a:latin typeface="Calibri"/>
                          <a:ea typeface="Calibri"/>
                          <a:cs typeface="Arial"/>
                        </a:rPr>
                        <a:t>(SS)</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b="1">
                          <a:latin typeface="Calibri"/>
                          <a:ea typeface="Calibri"/>
                          <a:cs typeface="Arial"/>
                        </a:rPr>
                        <a:t>Proposed technique</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Implementation complexity.</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dirty="0">
                          <a:latin typeface="Calibri"/>
                          <a:ea typeface="Calibri"/>
                          <a:cs typeface="Arial"/>
                        </a:rPr>
                        <a:t>3</a:t>
                      </a:r>
                      <a:endParaRPr lang="en-AU"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2.5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Administration complexity.</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Scalability.</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Detection effectiveness.</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5</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Prevention effectiveness.</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5</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Scope of involvement</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3.5</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6080">
                <a:tc>
                  <a:txBody>
                    <a:bodyPr/>
                    <a:lstStyle/>
                    <a:p>
                      <a:pPr algn="just">
                        <a:lnSpc>
                          <a:spcPct val="115000"/>
                        </a:lnSpc>
                        <a:spcAft>
                          <a:spcPts val="0"/>
                        </a:spcAft>
                      </a:pPr>
                      <a:r>
                        <a:rPr lang="en-AU" sz="1200">
                          <a:latin typeface="Calibri"/>
                          <a:ea typeface="Calibri"/>
                          <a:cs typeface="Arial"/>
                        </a:rPr>
                        <a:t>Effectiveness at leaving normal traffic alone</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Transparency level for all involved parties</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2</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Reaction timeliness</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5</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Logging capability</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3</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N/A</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Range of applicability</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2</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0">
                <a:tc>
                  <a:txBody>
                    <a:bodyPr/>
                    <a:lstStyle/>
                    <a:p>
                      <a:pPr algn="just">
                        <a:lnSpc>
                          <a:spcPct val="115000"/>
                        </a:lnSpc>
                        <a:spcAft>
                          <a:spcPts val="0"/>
                        </a:spcAft>
                      </a:pPr>
                      <a:r>
                        <a:rPr lang="en-AU" sz="1200">
                          <a:latin typeface="Calibri"/>
                          <a:ea typeface="Calibri"/>
                          <a:cs typeface="Arial"/>
                        </a:rPr>
                        <a:t>Scientific analysis</a:t>
                      </a:r>
                      <a:endParaRPr lang="en-A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a:latin typeface="Calibri"/>
                          <a:ea typeface="Calibri"/>
                          <a:cs typeface="Arial"/>
                        </a:rPr>
                        <a:t>4</a:t>
                      </a:r>
                      <a:endParaRPr lang="en-AU"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AU" sz="1200" dirty="0">
                          <a:latin typeface="Calibri"/>
                          <a:ea typeface="Calibri"/>
                          <a:cs typeface="Arial"/>
                        </a:rPr>
                        <a:t>N/A</a:t>
                      </a:r>
                      <a:endParaRPr lang="en-A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Footer Placeholder 6"/>
          <p:cNvSpPr>
            <a:spLocks noGrp="1"/>
          </p:cNvSpPr>
          <p:nvPr>
            <p:ph type="ftr" sz="quarter" idx="10"/>
          </p:nvPr>
        </p:nvSpPr>
        <p:spPr/>
        <p:txBody>
          <a:bodyPr/>
          <a:lstStyle/>
          <a:p>
            <a:pPr>
              <a:defRPr/>
            </a:pPr>
            <a:r>
              <a:rPr lang="en-AU" smtClean="0"/>
              <a:t>ITEC-810</a:t>
            </a:r>
            <a:endParaRPr lang="en-AU" dirty="0"/>
          </a:p>
        </p:txBody>
      </p:sp>
      <p:sp>
        <p:nvSpPr>
          <p:cNvPr id="9" name="Slide Number Placeholder 8"/>
          <p:cNvSpPr>
            <a:spLocks noGrp="1"/>
          </p:cNvSpPr>
          <p:nvPr>
            <p:ph type="sldNum" sz="quarter" idx="11"/>
          </p:nvPr>
        </p:nvSpPr>
        <p:spPr/>
        <p:txBody>
          <a:bodyPr/>
          <a:lstStyle/>
          <a:p>
            <a:pPr>
              <a:defRPr/>
            </a:pPr>
            <a:fld id="{845EBA0C-F4BE-4EAF-96CC-B4F97873DC43}" type="slidenum">
              <a:rPr lang="en-AU" smtClean="0"/>
              <a:pPr>
                <a:defRPr/>
              </a:pPr>
              <a:t>25</a:t>
            </a:fld>
            <a:endParaRPr lang="en-AU"/>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AU" dirty="0" smtClean="0">
                <a:solidFill>
                  <a:schemeClr val="bg1">
                    <a:lumMod val="60000"/>
                    <a:lumOff val="40000"/>
                  </a:schemeClr>
                </a:solidFill>
                <a:latin typeface="Calibri" pitchFamily="34" charset="0"/>
              </a:rPr>
              <a:t>Agenda</a:t>
            </a:r>
          </a:p>
        </p:txBody>
      </p:sp>
      <p:grpSp>
        <p:nvGrpSpPr>
          <p:cNvPr id="10" name="Group 34"/>
          <p:cNvGrpSpPr>
            <a:grpSpLocks/>
          </p:cNvGrpSpPr>
          <p:nvPr/>
        </p:nvGrpSpPr>
        <p:grpSpPr bwMode="auto">
          <a:xfrm>
            <a:off x="1676400" y="5540375"/>
            <a:ext cx="5410200" cy="665162"/>
            <a:chOff x="1056" y="2941"/>
            <a:chExt cx="3408" cy="419"/>
          </a:xfrm>
        </p:grpSpPr>
        <p:grpSp>
          <p:nvGrpSpPr>
            <p:cNvPr id="11" name="Group 21"/>
            <p:cNvGrpSpPr>
              <a:grpSpLocks/>
            </p:cNvGrpSpPr>
            <p:nvPr/>
          </p:nvGrpSpPr>
          <p:grpSpPr bwMode="auto">
            <a:xfrm>
              <a:off x="1056" y="2941"/>
              <a:ext cx="480" cy="419"/>
              <a:chOff x="3174" y="2656"/>
              <a:chExt cx="1549" cy="1351"/>
            </a:xfrm>
          </p:grpSpPr>
          <p:sp>
            <p:nvSpPr>
              <p:cNvPr id="50"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51"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52" name="AutoShape 24"/>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7" name="Line 28"/>
            <p:cNvSpPr>
              <a:spLocks noChangeShapeType="1"/>
            </p:cNvSpPr>
            <p:nvPr/>
          </p:nvSpPr>
          <p:spPr bwMode="auto">
            <a:xfrm>
              <a:off x="1440" y="3325"/>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8" name="Text Box 29"/>
            <p:cNvSpPr txBox="1">
              <a:spLocks noChangeArrowheads="1"/>
            </p:cNvSpPr>
            <p:nvPr/>
          </p:nvSpPr>
          <p:spPr bwMode="auto">
            <a:xfrm>
              <a:off x="1920" y="2955"/>
              <a:ext cx="1078" cy="291"/>
            </a:xfrm>
            <a:prstGeom prst="rect">
              <a:avLst/>
            </a:prstGeom>
            <a:noFill/>
            <a:ln w="9525" algn="ctr">
              <a:noFill/>
              <a:miter lim="800000"/>
              <a:headEnd/>
              <a:tailEnd/>
            </a:ln>
          </p:spPr>
          <p:txBody>
            <a:bodyPr wrap="none">
              <a:spAutoFit/>
            </a:bodyPr>
            <a:lstStyle/>
            <a:p>
              <a:pPr eaLnBrk="0" hangingPunct="0"/>
              <a:r>
                <a:rPr lang="en-AU" sz="2400" dirty="0" smtClean="0"/>
                <a:t>Conclusion</a:t>
              </a:r>
              <a:endParaRPr lang="en-AU" sz="2400" dirty="0"/>
            </a:p>
          </p:txBody>
        </p:sp>
        <p:sp>
          <p:nvSpPr>
            <p:cNvPr id="49" name="Text Box 30"/>
            <p:cNvSpPr txBox="1">
              <a:spLocks noChangeArrowheads="1"/>
            </p:cNvSpPr>
            <p:nvPr/>
          </p:nvSpPr>
          <p:spPr bwMode="gray">
            <a:xfrm>
              <a:off x="1179" y="3003"/>
              <a:ext cx="224" cy="291"/>
            </a:xfrm>
            <a:prstGeom prst="rect">
              <a:avLst/>
            </a:prstGeom>
            <a:noFill/>
            <a:ln w="9525" algn="ctr">
              <a:noFill/>
              <a:miter lim="800000"/>
              <a:headEnd/>
              <a:tailEnd/>
            </a:ln>
          </p:spPr>
          <p:txBody>
            <a:bodyPr wrap="none">
              <a:spAutoFit/>
            </a:bodyPr>
            <a:lstStyle/>
            <a:p>
              <a:pPr algn="ctr" eaLnBrk="0" hangingPunct="0"/>
              <a:r>
                <a:rPr lang="en-AU" sz="2400" b="1" dirty="0" smtClean="0"/>
                <a:t>6</a:t>
              </a:r>
              <a:endParaRPr lang="en-AU" sz="2400" b="1" dirty="0"/>
            </a:p>
          </p:txBody>
        </p:sp>
      </p:grpSp>
      <p:sp>
        <p:nvSpPr>
          <p:cNvPr id="53" name="Footer Placeholder 52"/>
          <p:cNvSpPr>
            <a:spLocks noGrp="1"/>
          </p:cNvSpPr>
          <p:nvPr>
            <p:ph type="ftr" sz="quarter" idx="10"/>
          </p:nvPr>
        </p:nvSpPr>
        <p:spPr/>
        <p:txBody>
          <a:bodyPr/>
          <a:lstStyle/>
          <a:p>
            <a:pPr>
              <a:defRPr/>
            </a:pPr>
            <a:r>
              <a:rPr lang="en-AU" smtClean="0"/>
              <a:t>ITEC-810</a:t>
            </a:r>
            <a:endParaRPr lang="en-AU" dirty="0"/>
          </a:p>
        </p:txBody>
      </p:sp>
      <p:sp>
        <p:nvSpPr>
          <p:cNvPr id="12" name="Slide Number Placeholder 11"/>
          <p:cNvSpPr>
            <a:spLocks noGrp="1"/>
          </p:cNvSpPr>
          <p:nvPr>
            <p:ph type="sldNum" sz="quarter" idx="11"/>
          </p:nvPr>
        </p:nvSpPr>
        <p:spPr/>
        <p:txBody>
          <a:bodyPr/>
          <a:lstStyle/>
          <a:p>
            <a:pPr>
              <a:defRPr/>
            </a:pPr>
            <a:fld id="{845EBA0C-F4BE-4EAF-96CC-B4F97873DC43}" type="slidenum">
              <a:rPr lang="en-AU" smtClean="0"/>
              <a:pPr>
                <a:defRPr/>
              </a:pPr>
              <a:t>26</a:t>
            </a:fld>
            <a:endParaRPr lang="en-AU"/>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371600" y="304800"/>
            <a:ext cx="7467600" cy="715962"/>
          </a:xfrm>
        </p:spPr>
        <p:txBody>
          <a:bodyPr/>
          <a:lstStyle/>
          <a:p>
            <a:pPr eaLnBrk="1" hangingPunct="1"/>
            <a:r>
              <a:rPr lang="en-AU" sz="4000" dirty="0" smtClean="0">
                <a:solidFill>
                  <a:schemeClr val="bg1">
                    <a:lumMod val="60000"/>
                    <a:lumOff val="40000"/>
                  </a:schemeClr>
                </a:solidFill>
                <a:latin typeface="Calibri" pitchFamily="34" charset="0"/>
              </a:rPr>
              <a:t>6. Conclusions</a:t>
            </a:r>
            <a:endParaRPr lang="en-AU" sz="2400" dirty="0" smtClean="0">
              <a:solidFill>
                <a:schemeClr val="bg1">
                  <a:lumMod val="60000"/>
                  <a:lumOff val="40000"/>
                </a:schemeClr>
              </a:solidFill>
              <a:latin typeface="Calibri" pitchFamily="34" charset="0"/>
            </a:endParaRPr>
          </a:p>
        </p:txBody>
      </p:sp>
      <p:sp>
        <p:nvSpPr>
          <p:cNvPr id="6" name="Content Placeholder 2"/>
          <p:cNvSpPr>
            <a:spLocks noGrp="1"/>
          </p:cNvSpPr>
          <p:nvPr>
            <p:ph idx="1"/>
          </p:nvPr>
        </p:nvSpPr>
        <p:spPr>
          <a:xfrm>
            <a:off x="1371600" y="1752600"/>
            <a:ext cx="7467600" cy="3781425"/>
          </a:xfrm>
        </p:spPr>
        <p:txBody>
          <a:bodyPr/>
          <a:lstStyle/>
          <a:p>
            <a:r>
              <a:rPr lang="en-AU" sz="2200" dirty="0" smtClean="0">
                <a:latin typeface="Calibri" pitchFamily="34" charset="0"/>
              </a:rPr>
              <a:t>The project state that History-based IP Filtering is the most effective solutions based on the factors: detection effectiveness, scalability, implementation and administration complexity.</a:t>
            </a:r>
          </a:p>
          <a:p>
            <a:r>
              <a:rPr lang="en-AU" sz="2200" dirty="0" smtClean="0">
                <a:latin typeface="Calibri" pitchFamily="34" charset="0"/>
              </a:rPr>
              <a:t>The project identify as critical key point the selection of the threshold between normal and attack traffic on HIF and HCF.</a:t>
            </a:r>
          </a:p>
          <a:p>
            <a:r>
              <a:rPr lang="en-AU" sz="2200" dirty="0" smtClean="0">
                <a:latin typeface="Calibri" pitchFamily="34" charset="0"/>
              </a:rPr>
              <a:t>HIF, SAPF and HCF are effective solutions to prevent flooding attacks.</a:t>
            </a:r>
          </a:p>
          <a:p>
            <a:r>
              <a:rPr lang="en-AU" sz="2200" dirty="0" smtClean="0">
                <a:latin typeface="Calibri" pitchFamily="34" charset="0"/>
              </a:rPr>
              <a:t>The project state that Source Address Prefix filtering technique  is a inefficient solution.</a:t>
            </a:r>
          </a:p>
          <a:p>
            <a:endParaRPr lang="en-AU" sz="2200" dirty="0" smtClean="0">
              <a:latin typeface="Calibri" pitchFamily="34" charset="0"/>
            </a:endParaRPr>
          </a:p>
          <a:p>
            <a:pPr lvl="2">
              <a:buNone/>
            </a:pPr>
            <a:endParaRPr lang="en-AU" dirty="0" smtClean="0">
              <a:solidFill>
                <a:schemeClr val="tx2"/>
              </a:solidFill>
              <a:latin typeface="Calibri" pitchFamily="34" charset="0"/>
              <a:ea typeface="+mn-ea"/>
              <a:cs typeface="+mn-cs"/>
            </a:endParaRPr>
          </a:p>
          <a:p>
            <a:pPr lvl="1">
              <a:buNone/>
            </a:pPr>
            <a:endParaRPr lang="en-AU" sz="2200" dirty="0" smtClean="0">
              <a:latin typeface="Calibri" pitchFamily="34" charset="0"/>
            </a:endParaRPr>
          </a:p>
          <a:p>
            <a:pPr lvl="1">
              <a:buNone/>
            </a:pPr>
            <a:endParaRPr lang="en-AU" sz="2200" dirty="0" smtClean="0">
              <a:latin typeface="Calibri" pitchFamily="34" charset="0"/>
            </a:endParaRPr>
          </a:p>
        </p:txBody>
      </p:sp>
      <p:sp>
        <p:nvSpPr>
          <p:cNvPr id="7" name="Footer Placeholder 6"/>
          <p:cNvSpPr>
            <a:spLocks noGrp="1"/>
          </p:cNvSpPr>
          <p:nvPr>
            <p:ph type="ftr" sz="quarter" idx="10"/>
          </p:nvPr>
        </p:nvSpPr>
        <p:spPr/>
        <p:txBody>
          <a:bodyPr/>
          <a:lstStyle/>
          <a:p>
            <a:pPr>
              <a:defRPr/>
            </a:pPr>
            <a:r>
              <a:rPr lang="en-AU" smtClean="0"/>
              <a:t>ITEC-810</a:t>
            </a:r>
            <a:endParaRPr lang="en-AU" dirty="0"/>
          </a:p>
        </p:txBody>
      </p:sp>
      <p:sp>
        <p:nvSpPr>
          <p:cNvPr id="8" name="Slide Number Placeholder 7"/>
          <p:cNvSpPr>
            <a:spLocks noGrp="1"/>
          </p:cNvSpPr>
          <p:nvPr>
            <p:ph type="sldNum" sz="quarter" idx="11"/>
          </p:nvPr>
        </p:nvSpPr>
        <p:spPr/>
        <p:txBody>
          <a:bodyPr/>
          <a:lstStyle/>
          <a:p>
            <a:pPr>
              <a:defRPr/>
            </a:pPr>
            <a:fld id="{845EBA0C-F4BE-4EAF-96CC-B4F97873DC43}" type="slidenum">
              <a:rPr lang="en-AU" smtClean="0"/>
              <a:pPr>
                <a:defRPr/>
              </a:pPr>
              <a:t>27</a:t>
            </a:fld>
            <a:endParaRPr lang="en-AU"/>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WordArt 3"/>
          <p:cNvSpPr>
            <a:spLocks noChangeArrowheads="1" noChangeShapeType="1" noTextEdit="1"/>
          </p:cNvSpPr>
          <p:nvPr/>
        </p:nvSpPr>
        <p:spPr bwMode="gray">
          <a:xfrm>
            <a:off x="2209800" y="2743200"/>
            <a:ext cx="5029200" cy="685800"/>
          </a:xfrm>
          <a:prstGeom prst="rect">
            <a:avLst/>
          </a:prstGeom>
        </p:spPr>
        <p:txBody>
          <a:bodyPr wrap="none" fromWordArt="1">
            <a:prstTxWarp prst="textPlain">
              <a:avLst>
                <a:gd name="adj" fmla="val 50000"/>
              </a:avLst>
            </a:prstTxWarp>
          </a:bodyPr>
          <a:lstStyle/>
          <a:p>
            <a:pPr algn="ctr"/>
            <a:r>
              <a:rPr lang="en-AU" sz="3600" b="1" kern="10">
                <a:ln w="19050">
                  <a:solidFill>
                    <a:schemeClr val="tx1"/>
                  </a:solidFill>
                  <a:round/>
                  <a:headEnd/>
                  <a:tailEnd/>
                </a:ln>
                <a:gradFill rotWithShape="1">
                  <a:gsLst>
                    <a:gs pos="0">
                      <a:srgbClr val="FFFFFF"/>
                    </a:gs>
                    <a:gs pos="7001">
                      <a:srgbClr val="E6E6E6"/>
                    </a:gs>
                    <a:gs pos="32001">
                      <a:srgbClr val="7D8496"/>
                    </a:gs>
                    <a:gs pos="47000">
                      <a:srgbClr val="E6E6E6"/>
                    </a:gs>
                    <a:gs pos="85001">
                      <a:srgbClr val="7D8496"/>
                    </a:gs>
                    <a:gs pos="100000">
                      <a:srgbClr val="E6E6E6"/>
                    </a:gs>
                  </a:gsLst>
                  <a:lin ang="5400000" scaled="1"/>
                </a:gradFill>
                <a:effectLst>
                  <a:outerShdw dist="81320" dir="2319588" algn="ctr" rotWithShape="0">
                    <a:schemeClr val="bg1">
                      <a:alpha val="50000"/>
                    </a:schemeClr>
                  </a:outerShdw>
                </a:effectLst>
                <a:latin typeface="Arial"/>
                <a:cs typeface="Arial"/>
              </a:rPr>
              <a:t>Thank You!</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en-AU" dirty="0" smtClean="0">
                <a:solidFill>
                  <a:schemeClr val="bg1">
                    <a:lumMod val="60000"/>
                    <a:lumOff val="40000"/>
                  </a:schemeClr>
                </a:solidFill>
                <a:latin typeface="Calibri" pitchFamily="34" charset="0"/>
              </a:rPr>
              <a:t>1. Introduction</a:t>
            </a:r>
          </a:p>
        </p:txBody>
      </p:sp>
      <p:sp>
        <p:nvSpPr>
          <p:cNvPr id="8" name="TextBox 4"/>
          <p:cNvSpPr txBox="1">
            <a:spLocks noChangeArrowheads="1"/>
          </p:cNvSpPr>
          <p:nvPr/>
        </p:nvSpPr>
        <p:spPr bwMode="auto">
          <a:xfrm>
            <a:off x="1219200" y="2057400"/>
            <a:ext cx="7643812" cy="2893100"/>
          </a:xfrm>
          <a:prstGeom prst="rect">
            <a:avLst/>
          </a:prstGeom>
          <a:noFill/>
          <a:ln w="9525">
            <a:noFill/>
            <a:miter lim="800000"/>
            <a:headEnd/>
            <a:tailEnd/>
          </a:ln>
        </p:spPr>
        <p:txBody>
          <a:bodyPr>
            <a:spAutoFit/>
          </a:bodyPr>
          <a:lstStyle/>
          <a:p>
            <a:pPr algn="just"/>
            <a:r>
              <a:rPr lang="en-AU" sz="2800" b="1" dirty="0" smtClean="0">
                <a:latin typeface="Calibri" pitchFamily="34" charset="0"/>
              </a:rPr>
              <a:t>Problem:</a:t>
            </a:r>
          </a:p>
          <a:p>
            <a:pPr algn="just"/>
            <a:r>
              <a:rPr lang="en-AU" sz="2200" dirty="0" smtClean="0">
                <a:latin typeface="Calibri" pitchFamily="34" charset="0"/>
              </a:rPr>
              <a:t>Distributed Denial </a:t>
            </a:r>
            <a:r>
              <a:rPr lang="en-AU" sz="2200" dirty="0">
                <a:latin typeface="Calibri" pitchFamily="34" charset="0"/>
              </a:rPr>
              <a:t>of Service </a:t>
            </a:r>
            <a:r>
              <a:rPr lang="en-AU" sz="2200" dirty="0" smtClean="0">
                <a:latin typeface="Calibri" pitchFamily="34" charset="0"/>
              </a:rPr>
              <a:t>(</a:t>
            </a:r>
            <a:r>
              <a:rPr lang="en-AU" sz="2200" dirty="0" err="1" smtClean="0">
                <a:latin typeface="Calibri" pitchFamily="34" charset="0"/>
              </a:rPr>
              <a:t>DDoS</a:t>
            </a:r>
            <a:r>
              <a:rPr lang="en-AU" sz="2200" dirty="0">
                <a:latin typeface="Calibri" pitchFamily="34" charset="0"/>
              </a:rPr>
              <a:t>) attack is a serious and challenging threat that is faced on the Internet at the present time. The consequence of this threat is the cut of service availability and the dramatic reduction of performance on the targeted network. </a:t>
            </a:r>
            <a:r>
              <a:rPr lang="en-AU" sz="2200" dirty="0" smtClean="0">
                <a:latin typeface="Calibri" pitchFamily="34" charset="0"/>
              </a:rPr>
              <a:t>The </a:t>
            </a:r>
            <a:r>
              <a:rPr lang="en-AU" sz="2200" dirty="0">
                <a:latin typeface="Calibri" pitchFamily="34" charset="0"/>
              </a:rPr>
              <a:t>challenge posed by </a:t>
            </a:r>
            <a:r>
              <a:rPr lang="en-AU" sz="2200" dirty="0" err="1" smtClean="0">
                <a:latin typeface="Calibri" pitchFamily="34" charset="0"/>
              </a:rPr>
              <a:t>DDoS</a:t>
            </a:r>
            <a:r>
              <a:rPr lang="en-AU" sz="2200" dirty="0" smtClean="0">
                <a:latin typeface="Calibri" pitchFamily="34" charset="0"/>
              </a:rPr>
              <a:t> </a:t>
            </a:r>
            <a:r>
              <a:rPr lang="en-AU" sz="2200" dirty="0">
                <a:latin typeface="Calibri" pitchFamily="34" charset="0"/>
              </a:rPr>
              <a:t>Attacks is to distinguish the normal and abnormal traffic; because, these attackers generally hide or mask their true identities and sources.  </a:t>
            </a:r>
          </a:p>
        </p:txBody>
      </p:sp>
      <p:sp>
        <p:nvSpPr>
          <p:cNvPr id="9" name="Footer Placeholder 8"/>
          <p:cNvSpPr>
            <a:spLocks noGrp="1"/>
          </p:cNvSpPr>
          <p:nvPr>
            <p:ph type="ftr" sz="quarter" idx="10"/>
          </p:nvPr>
        </p:nvSpPr>
        <p:spPr/>
        <p:txBody>
          <a:bodyPr/>
          <a:lstStyle/>
          <a:p>
            <a:pPr>
              <a:defRPr/>
            </a:pPr>
            <a:r>
              <a:rPr lang="en-AU" smtClean="0"/>
              <a:t>ITEC-810</a:t>
            </a:r>
            <a:endParaRPr lang="en-AU" dirty="0"/>
          </a:p>
        </p:txBody>
      </p:sp>
      <p:sp>
        <p:nvSpPr>
          <p:cNvPr id="5" name="Slide Number Placeholder 4"/>
          <p:cNvSpPr>
            <a:spLocks noGrp="1"/>
          </p:cNvSpPr>
          <p:nvPr>
            <p:ph type="sldNum" sz="quarter" idx="11"/>
          </p:nvPr>
        </p:nvSpPr>
        <p:spPr/>
        <p:txBody>
          <a:bodyPr/>
          <a:lstStyle/>
          <a:p>
            <a:pPr>
              <a:defRPr/>
            </a:pPr>
            <a:fld id="{845EBA0C-F4BE-4EAF-96CC-B4F97873DC43}" type="slidenum">
              <a:rPr lang="en-AU" smtClean="0"/>
              <a:pPr>
                <a:defRPr/>
              </a:pPr>
              <a:t>3</a:t>
            </a:fld>
            <a:endParaRPr lang="en-A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1371600" y="350838"/>
            <a:ext cx="7467600" cy="715962"/>
          </a:xfrm>
        </p:spPr>
        <p:txBody>
          <a:bodyPr/>
          <a:lstStyle/>
          <a:p>
            <a:pPr eaLnBrk="1" hangingPunct="1"/>
            <a:r>
              <a:rPr lang="en-AU" dirty="0" smtClean="0">
                <a:solidFill>
                  <a:schemeClr val="bg1">
                    <a:lumMod val="60000"/>
                    <a:lumOff val="40000"/>
                  </a:schemeClr>
                </a:solidFill>
                <a:latin typeface="Calibri" pitchFamily="34" charset="0"/>
              </a:rPr>
              <a:t>1. Introduction</a:t>
            </a:r>
          </a:p>
        </p:txBody>
      </p:sp>
      <p:sp>
        <p:nvSpPr>
          <p:cNvPr id="8" name="TextBox 4"/>
          <p:cNvSpPr txBox="1">
            <a:spLocks noChangeArrowheads="1"/>
          </p:cNvSpPr>
          <p:nvPr/>
        </p:nvSpPr>
        <p:spPr bwMode="auto">
          <a:xfrm>
            <a:off x="1219200" y="1219200"/>
            <a:ext cx="7643812" cy="5478423"/>
          </a:xfrm>
          <a:prstGeom prst="rect">
            <a:avLst/>
          </a:prstGeom>
          <a:noFill/>
          <a:ln w="9525">
            <a:noFill/>
            <a:miter lim="800000"/>
            <a:headEnd/>
            <a:tailEnd/>
          </a:ln>
        </p:spPr>
        <p:txBody>
          <a:bodyPr>
            <a:spAutoFit/>
          </a:bodyPr>
          <a:lstStyle/>
          <a:p>
            <a:pPr algn="just"/>
            <a:r>
              <a:rPr lang="en-AU" sz="2800" b="1" dirty="0" smtClean="0">
                <a:latin typeface="Calibri" pitchFamily="34" charset="0"/>
              </a:rPr>
              <a:t>Aim:</a:t>
            </a:r>
          </a:p>
          <a:p>
            <a:pPr algn="just"/>
            <a:r>
              <a:rPr lang="en-AU" sz="2200" dirty="0" smtClean="0">
                <a:latin typeface="Calibri" pitchFamily="34" charset="0"/>
              </a:rPr>
              <a:t>The project is going to analyse and evaluate the different generic types of attacks and filtering techniques for counteracting </a:t>
            </a:r>
            <a:r>
              <a:rPr lang="en-AU" sz="2200" dirty="0" err="1" smtClean="0">
                <a:latin typeface="Calibri" pitchFamily="34" charset="0"/>
              </a:rPr>
              <a:t>DDoS</a:t>
            </a:r>
            <a:r>
              <a:rPr lang="en-AU" sz="2200" dirty="0" smtClean="0">
                <a:latin typeface="Calibri" pitchFamily="34" charset="0"/>
              </a:rPr>
              <a:t> attacks. As a result of this project, the lack of information about the advantages and disadvantages of different filtering techniques will be reduced.</a:t>
            </a:r>
          </a:p>
          <a:p>
            <a:pPr algn="just"/>
            <a:endParaRPr lang="en-AU" sz="2200" dirty="0" smtClean="0">
              <a:latin typeface="Calibri" pitchFamily="34" charset="0"/>
            </a:endParaRPr>
          </a:p>
          <a:p>
            <a:pPr algn="just"/>
            <a:r>
              <a:rPr lang="en-AU" sz="2800" b="1" dirty="0" smtClean="0">
                <a:latin typeface="Calibri" pitchFamily="34" charset="0"/>
              </a:rPr>
              <a:t>Outcomes:</a:t>
            </a:r>
          </a:p>
          <a:p>
            <a:pPr marL="273050" indent="-273050">
              <a:buFont typeface="Arial" charset="0"/>
              <a:buChar char="•"/>
            </a:pPr>
            <a:r>
              <a:rPr lang="en-AU" sz="2400" dirty="0" smtClean="0">
                <a:latin typeface="Calibri" pitchFamily="34" charset="0"/>
              </a:rPr>
              <a:t>Report on the strengths and weaknesses of the different filtering techniques.</a:t>
            </a:r>
          </a:p>
          <a:p>
            <a:pPr marL="273050" indent="-273050">
              <a:buFont typeface="Arial" charset="0"/>
              <a:buChar char="•"/>
            </a:pPr>
            <a:r>
              <a:rPr lang="en-AU" sz="2400" dirty="0" smtClean="0">
                <a:latin typeface="Calibri" pitchFamily="34" charset="0"/>
              </a:rPr>
              <a:t>Recommendations and suggestions about  the use of some filtering techniques to prevent </a:t>
            </a:r>
            <a:r>
              <a:rPr lang="en-AU" sz="2400" dirty="0" err="1" smtClean="0">
                <a:latin typeface="Calibri" pitchFamily="34" charset="0"/>
              </a:rPr>
              <a:t>DoS</a:t>
            </a:r>
            <a:r>
              <a:rPr lang="en-AU" sz="2400" dirty="0" smtClean="0">
                <a:latin typeface="Calibri" pitchFamily="34" charset="0"/>
              </a:rPr>
              <a:t> attacks.</a:t>
            </a:r>
          </a:p>
          <a:p>
            <a:pPr algn="just"/>
            <a:endParaRPr lang="en-AU" sz="2200" dirty="0" smtClean="0">
              <a:latin typeface="Calibri" pitchFamily="34" charset="0"/>
            </a:endParaRPr>
          </a:p>
          <a:p>
            <a:pPr algn="just"/>
            <a:r>
              <a:rPr lang="en-AU" sz="2200" dirty="0" smtClean="0">
                <a:latin typeface="Calibri" pitchFamily="34" charset="0"/>
              </a:rPr>
              <a:t> </a:t>
            </a:r>
          </a:p>
          <a:p>
            <a:pPr algn="just"/>
            <a:endParaRPr lang="en-AU" sz="2200" dirty="0">
              <a:latin typeface="Calibri" pitchFamily="34" charset="0"/>
            </a:endParaRPr>
          </a:p>
        </p:txBody>
      </p:sp>
      <p:sp>
        <p:nvSpPr>
          <p:cNvPr id="10" name="Footer Placeholder 9"/>
          <p:cNvSpPr>
            <a:spLocks noGrp="1"/>
          </p:cNvSpPr>
          <p:nvPr>
            <p:ph type="ftr" sz="quarter" idx="10"/>
          </p:nvPr>
        </p:nvSpPr>
        <p:spPr/>
        <p:txBody>
          <a:bodyPr/>
          <a:lstStyle/>
          <a:p>
            <a:pPr>
              <a:defRPr/>
            </a:pPr>
            <a:r>
              <a:rPr lang="en-AU" smtClean="0"/>
              <a:t>ITEC-810</a:t>
            </a:r>
            <a:endParaRPr lang="en-AU" dirty="0"/>
          </a:p>
        </p:txBody>
      </p:sp>
      <p:sp>
        <p:nvSpPr>
          <p:cNvPr id="5" name="Slide Number Placeholder 4"/>
          <p:cNvSpPr>
            <a:spLocks noGrp="1"/>
          </p:cNvSpPr>
          <p:nvPr>
            <p:ph type="sldNum" sz="quarter" idx="11"/>
          </p:nvPr>
        </p:nvSpPr>
        <p:spPr/>
        <p:txBody>
          <a:bodyPr/>
          <a:lstStyle/>
          <a:p>
            <a:pPr>
              <a:defRPr/>
            </a:pPr>
            <a:fld id="{845EBA0C-F4BE-4EAF-96CC-B4F97873DC43}" type="slidenum">
              <a:rPr lang="en-AU" smtClean="0"/>
              <a:pPr>
                <a:defRPr/>
              </a:pPr>
              <a:t>4</a:t>
            </a:fld>
            <a:endParaRPr lang="en-A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AU" dirty="0" smtClean="0">
                <a:solidFill>
                  <a:schemeClr val="bg1">
                    <a:lumMod val="60000"/>
                    <a:lumOff val="40000"/>
                  </a:schemeClr>
                </a:solidFill>
                <a:latin typeface="Calibri" pitchFamily="34" charset="0"/>
              </a:rPr>
              <a:t>Agenda</a:t>
            </a:r>
          </a:p>
        </p:txBody>
      </p:sp>
      <p:grpSp>
        <p:nvGrpSpPr>
          <p:cNvPr id="4" name="Group 32"/>
          <p:cNvGrpSpPr>
            <a:grpSpLocks/>
          </p:cNvGrpSpPr>
          <p:nvPr/>
        </p:nvGrpSpPr>
        <p:grpSpPr bwMode="auto">
          <a:xfrm>
            <a:off x="1676400" y="2057400"/>
            <a:ext cx="5597526" cy="665162"/>
            <a:chOff x="1056" y="1803"/>
            <a:chExt cx="3526" cy="419"/>
          </a:xfrm>
        </p:grpSpPr>
        <p:grpSp>
          <p:nvGrpSpPr>
            <p:cNvPr id="5" name="Group 7"/>
            <p:cNvGrpSpPr>
              <a:grpSpLocks/>
            </p:cNvGrpSpPr>
            <p:nvPr/>
          </p:nvGrpSpPr>
          <p:grpSpPr bwMode="auto">
            <a:xfrm>
              <a:off x="1056" y="1803"/>
              <a:ext cx="480" cy="419"/>
              <a:chOff x="3174" y="2656"/>
              <a:chExt cx="1549" cy="1351"/>
            </a:xfrm>
          </p:grpSpPr>
          <p:sp>
            <p:nvSpPr>
              <p:cNvPr id="4122" name="AutoShape 8"/>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123" name="AutoShape 9"/>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66570" name="AutoShape 10"/>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119" name="Line 14"/>
            <p:cNvSpPr>
              <a:spLocks noChangeShapeType="1"/>
            </p:cNvSpPr>
            <p:nvPr/>
          </p:nvSpPr>
          <p:spPr bwMode="auto">
            <a:xfrm>
              <a:off x="1440" y="2187"/>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120" name="Text Box 15"/>
            <p:cNvSpPr txBox="1">
              <a:spLocks noChangeArrowheads="1"/>
            </p:cNvSpPr>
            <p:nvPr/>
          </p:nvSpPr>
          <p:spPr bwMode="auto">
            <a:xfrm>
              <a:off x="1920" y="1817"/>
              <a:ext cx="2662" cy="291"/>
            </a:xfrm>
            <a:prstGeom prst="rect">
              <a:avLst/>
            </a:prstGeom>
            <a:noFill/>
            <a:ln w="9525" algn="ctr">
              <a:noFill/>
              <a:miter lim="800000"/>
              <a:headEnd/>
              <a:tailEnd/>
            </a:ln>
          </p:spPr>
          <p:txBody>
            <a:bodyPr wrap="none">
              <a:spAutoFit/>
            </a:bodyPr>
            <a:lstStyle/>
            <a:p>
              <a:pPr eaLnBrk="0" hangingPunct="0"/>
              <a:r>
                <a:rPr lang="en-AU" sz="2400" dirty="0" smtClean="0"/>
                <a:t>Distributed Denial of Services</a:t>
              </a:r>
              <a:endParaRPr lang="en-AU" sz="2400" dirty="0"/>
            </a:p>
          </p:txBody>
        </p:sp>
        <p:sp>
          <p:nvSpPr>
            <p:cNvPr id="4121" name="Text Box 16">
              <a:hlinkClick r:id="rId2" action="ppaction://hlinksldjump"/>
            </p:cNvPr>
            <p:cNvSpPr txBox="1">
              <a:spLocks noChangeArrowheads="1"/>
            </p:cNvSpPr>
            <p:nvPr/>
          </p:nvSpPr>
          <p:spPr bwMode="gray">
            <a:xfrm>
              <a:off x="1180" y="1865"/>
              <a:ext cx="223" cy="288"/>
            </a:xfrm>
            <a:prstGeom prst="rect">
              <a:avLst/>
            </a:prstGeom>
            <a:noFill/>
            <a:ln w="9525" algn="ctr">
              <a:noFill/>
              <a:miter lim="800000"/>
              <a:headEnd/>
              <a:tailEnd/>
            </a:ln>
          </p:spPr>
          <p:txBody>
            <a:bodyPr wrap="none">
              <a:spAutoFit/>
            </a:bodyPr>
            <a:lstStyle/>
            <a:p>
              <a:pPr algn="ctr" eaLnBrk="0" hangingPunct="0"/>
              <a:r>
                <a:rPr lang="en-AU" sz="2400" b="1" dirty="0" smtClean="0"/>
                <a:t>2</a:t>
              </a:r>
              <a:endParaRPr lang="en-AU" sz="2400" b="1" dirty="0"/>
            </a:p>
          </p:txBody>
        </p:sp>
      </p:grpSp>
      <p:grpSp>
        <p:nvGrpSpPr>
          <p:cNvPr id="6" name="Group 33"/>
          <p:cNvGrpSpPr>
            <a:grpSpLocks/>
          </p:cNvGrpSpPr>
          <p:nvPr/>
        </p:nvGrpSpPr>
        <p:grpSpPr bwMode="auto">
          <a:xfrm>
            <a:off x="1676400" y="2949575"/>
            <a:ext cx="5410200" cy="665162"/>
            <a:chOff x="1056" y="2365"/>
            <a:chExt cx="3408" cy="419"/>
          </a:xfrm>
        </p:grpSpPr>
        <p:grpSp>
          <p:nvGrpSpPr>
            <p:cNvPr id="7" name="Group 17"/>
            <p:cNvGrpSpPr>
              <a:grpSpLocks/>
            </p:cNvGrpSpPr>
            <p:nvPr/>
          </p:nvGrpSpPr>
          <p:grpSpPr bwMode="auto">
            <a:xfrm>
              <a:off x="1056" y="2365"/>
              <a:ext cx="480" cy="419"/>
              <a:chOff x="1110" y="2656"/>
              <a:chExt cx="1549" cy="1351"/>
            </a:xfrm>
          </p:grpSpPr>
          <p:sp>
            <p:nvSpPr>
              <p:cNvPr id="411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11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66580" name="AutoShape 20"/>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112" name="Line 25"/>
            <p:cNvSpPr>
              <a:spLocks noChangeShapeType="1"/>
            </p:cNvSpPr>
            <p:nvPr/>
          </p:nvSpPr>
          <p:spPr bwMode="auto">
            <a:xfrm>
              <a:off x="1440" y="2749"/>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113" name="Text Box 26"/>
            <p:cNvSpPr txBox="1">
              <a:spLocks noChangeArrowheads="1"/>
            </p:cNvSpPr>
            <p:nvPr/>
          </p:nvSpPr>
          <p:spPr bwMode="auto">
            <a:xfrm>
              <a:off x="1920" y="2379"/>
              <a:ext cx="1839" cy="291"/>
            </a:xfrm>
            <a:prstGeom prst="rect">
              <a:avLst/>
            </a:prstGeom>
            <a:noFill/>
            <a:ln w="9525" algn="ctr">
              <a:noFill/>
              <a:miter lim="800000"/>
              <a:headEnd/>
              <a:tailEnd/>
            </a:ln>
          </p:spPr>
          <p:txBody>
            <a:bodyPr wrap="none">
              <a:spAutoFit/>
            </a:bodyPr>
            <a:lstStyle/>
            <a:p>
              <a:pPr eaLnBrk="0" hangingPunct="0"/>
              <a:r>
                <a:rPr lang="en-AU" sz="2400" dirty="0" smtClean="0"/>
                <a:t>Filtering Techniques</a:t>
              </a:r>
              <a:endParaRPr lang="en-AU" sz="2400" dirty="0"/>
            </a:p>
          </p:txBody>
        </p:sp>
        <p:sp>
          <p:nvSpPr>
            <p:cNvPr id="4114" name="Text Box 27"/>
            <p:cNvSpPr txBox="1">
              <a:spLocks noChangeArrowheads="1"/>
            </p:cNvSpPr>
            <p:nvPr/>
          </p:nvSpPr>
          <p:spPr bwMode="gray">
            <a:xfrm>
              <a:off x="1180" y="2427"/>
              <a:ext cx="223" cy="288"/>
            </a:xfrm>
            <a:prstGeom prst="rect">
              <a:avLst/>
            </a:prstGeom>
            <a:noFill/>
            <a:ln w="9525" algn="ctr">
              <a:noFill/>
              <a:miter lim="800000"/>
              <a:headEnd/>
              <a:tailEnd/>
            </a:ln>
          </p:spPr>
          <p:txBody>
            <a:bodyPr wrap="none">
              <a:spAutoFit/>
            </a:bodyPr>
            <a:lstStyle/>
            <a:p>
              <a:pPr algn="ctr" eaLnBrk="0" hangingPunct="0"/>
              <a:r>
                <a:rPr lang="en-AU" sz="2400" b="1"/>
                <a:t>3</a:t>
              </a:r>
            </a:p>
          </p:txBody>
        </p:sp>
      </p:grpSp>
      <p:grpSp>
        <p:nvGrpSpPr>
          <p:cNvPr id="8" name="Group 34"/>
          <p:cNvGrpSpPr>
            <a:grpSpLocks/>
          </p:cNvGrpSpPr>
          <p:nvPr/>
        </p:nvGrpSpPr>
        <p:grpSpPr bwMode="auto">
          <a:xfrm>
            <a:off x="1676400" y="3843337"/>
            <a:ext cx="5410200" cy="665162"/>
            <a:chOff x="1056" y="2941"/>
            <a:chExt cx="3408" cy="419"/>
          </a:xfrm>
        </p:grpSpPr>
        <p:grpSp>
          <p:nvGrpSpPr>
            <p:cNvPr id="9" name="Group 21"/>
            <p:cNvGrpSpPr>
              <a:grpSpLocks/>
            </p:cNvGrpSpPr>
            <p:nvPr/>
          </p:nvGrpSpPr>
          <p:grpSpPr bwMode="auto">
            <a:xfrm>
              <a:off x="1056" y="2941"/>
              <a:ext cx="480" cy="419"/>
              <a:chOff x="3174" y="2656"/>
              <a:chExt cx="1549" cy="1351"/>
            </a:xfrm>
          </p:grpSpPr>
          <p:sp>
            <p:nvSpPr>
              <p:cNvPr id="4108"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109"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66584" name="AutoShape 24"/>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105" name="Line 28"/>
            <p:cNvSpPr>
              <a:spLocks noChangeShapeType="1"/>
            </p:cNvSpPr>
            <p:nvPr/>
          </p:nvSpPr>
          <p:spPr bwMode="auto">
            <a:xfrm>
              <a:off x="1440" y="3325"/>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106" name="Text Box 29"/>
            <p:cNvSpPr txBox="1">
              <a:spLocks noChangeArrowheads="1"/>
            </p:cNvSpPr>
            <p:nvPr/>
          </p:nvSpPr>
          <p:spPr bwMode="auto">
            <a:xfrm>
              <a:off x="1920" y="2955"/>
              <a:ext cx="1023" cy="291"/>
            </a:xfrm>
            <a:prstGeom prst="rect">
              <a:avLst/>
            </a:prstGeom>
            <a:noFill/>
            <a:ln w="9525" algn="ctr">
              <a:noFill/>
              <a:miter lim="800000"/>
              <a:headEnd/>
              <a:tailEnd/>
            </a:ln>
          </p:spPr>
          <p:txBody>
            <a:bodyPr wrap="none">
              <a:spAutoFit/>
            </a:bodyPr>
            <a:lstStyle/>
            <a:p>
              <a:pPr eaLnBrk="0" hangingPunct="0"/>
              <a:r>
                <a:rPr lang="en-AU" sz="2400" dirty="0" smtClean="0"/>
                <a:t>Evaluation</a:t>
              </a:r>
              <a:endParaRPr lang="en-AU" sz="2400" dirty="0"/>
            </a:p>
          </p:txBody>
        </p:sp>
        <p:sp>
          <p:nvSpPr>
            <p:cNvPr id="4107" name="Text Box 30"/>
            <p:cNvSpPr txBox="1">
              <a:spLocks noChangeArrowheads="1"/>
            </p:cNvSpPr>
            <p:nvPr/>
          </p:nvSpPr>
          <p:spPr bwMode="gray">
            <a:xfrm>
              <a:off x="1180" y="3003"/>
              <a:ext cx="223" cy="288"/>
            </a:xfrm>
            <a:prstGeom prst="rect">
              <a:avLst/>
            </a:prstGeom>
            <a:noFill/>
            <a:ln w="9525" algn="ctr">
              <a:noFill/>
              <a:miter lim="800000"/>
              <a:headEnd/>
              <a:tailEnd/>
            </a:ln>
          </p:spPr>
          <p:txBody>
            <a:bodyPr wrap="none">
              <a:spAutoFit/>
            </a:bodyPr>
            <a:lstStyle/>
            <a:p>
              <a:pPr algn="ctr" eaLnBrk="0" hangingPunct="0"/>
              <a:r>
                <a:rPr lang="en-AU" sz="2400" b="1"/>
                <a:t>4</a:t>
              </a:r>
            </a:p>
          </p:txBody>
        </p:sp>
      </p:grpSp>
      <p:grpSp>
        <p:nvGrpSpPr>
          <p:cNvPr id="10" name="Group 31"/>
          <p:cNvGrpSpPr>
            <a:grpSpLocks/>
          </p:cNvGrpSpPr>
          <p:nvPr/>
        </p:nvGrpSpPr>
        <p:grpSpPr bwMode="auto">
          <a:xfrm>
            <a:off x="1676400" y="4702175"/>
            <a:ext cx="5410200" cy="665162"/>
            <a:chOff x="1056" y="1227"/>
            <a:chExt cx="3408" cy="419"/>
          </a:xfrm>
        </p:grpSpPr>
        <p:grpSp>
          <p:nvGrpSpPr>
            <p:cNvPr id="11" name="Group 3"/>
            <p:cNvGrpSpPr>
              <a:grpSpLocks/>
            </p:cNvGrpSpPr>
            <p:nvPr/>
          </p:nvGrpSpPr>
          <p:grpSpPr bwMode="auto">
            <a:xfrm>
              <a:off x="1056" y="1227"/>
              <a:ext cx="480" cy="419"/>
              <a:chOff x="1110" y="2656"/>
              <a:chExt cx="1549" cy="1351"/>
            </a:xfrm>
          </p:grpSpPr>
          <p:sp>
            <p:nvSpPr>
              <p:cNvPr id="42" name="AutoShape 4"/>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3" name="AutoShape 5"/>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44" name="AutoShape 6"/>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39" name="Line 11"/>
            <p:cNvSpPr>
              <a:spLocks noChangeShapeType="1"/>
            </p:cNvSpPr>
            <p:nvPr/>
          </p:nvSpPr>
          <p:spPr bwMode="auto">
            <a:xfrm>
              <a:off x="1440" y="1611"/>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0" name="Text Box 12"/>
            <p:cNvSpPr txBox="1">
              <a:spLocks noChangeArrowheads="1"/>
            </p:cNvSpPr>
            <p:nvPr/>
          </p:nvSpPr>
          <p:spPr bwMode="auto">
            <a:xfrm>
              <a:off x="1920" y="1241"/>
              <a:ext cx="883" cy="291"/>
            </a:xfrm>
            <a:prstGeom prst="rect">
              <a:avLst/>
            </a:prstGeom>
            <a:noFill/>
            <a:ln w="9525" algn="ctr">
              <a:noFill/>
              <a:miter lim="800000"/>
              <a:headEnd/>
              <a:tailEnd/>
            </a:ln>
          </p:spPr>
          <p:txBody>
            <a:bodyPr wrap="none">
              <a:spAutoFit/>
            </a:bodyPr>
            <a:lstStyle/>
            <a:p>
              <a:pPr eaLnBrk="0" hangingPunct="0"/>
              <a:r>
                <a:rPr lang="en-AU" sz="2400" dirty="0" smtClean="0"/>
                <a:t>Proposal</a:t>
              </a:r>
              <a:endParaRPr lang="en-AU" sz="2400" dirty="0"/>
            </a:p>
          </p:txBody>
        </p:sp>
        <p:sp>
          <p:nvSpPr>
            <p:cNvPr id="41" name="Text Box 13"/>
            <p:cNvSpPr txBox="1">
              <a:spLocks noChangeArrowheads="1"/>
            </p:cNvSpPr>
            <p:nvPr/>
          </p:nvSpPr>
          <p:spPr bwMode="gray">
            <a:xfrm>
              <a:off x="1179" y="1289"/>
              <a:ext cx="224" cy="291"/>
            </a:xfrm>
            <a:prstGeom prst="rect">
              <a:avLst/>
            </a:prstGeom>
            <a:noFill/>
            <a:ln w="9525" algn="ctr">
              <a:noFill/>
              <a:miter lim="800000"/>
              <a:headEnd/>
              <a:tailEnd/>
            </a:ln>
          </p:spPr>
          <p:txBody>
            <a:bodyPr wrap="none">
              <a:spAutoFit/>
            </a:bodyPr>
            <a:lstStyle/>
            <a:p>
              <a:pPr algn="ctr" eaLnBrk="0" hangingPunct="0"/>
              <a:r>
                <a:rPr lang="en-AU" sz="2400" b="1" dirty="0" smtClean="0"/>
                <a:t>5</a:t>
              </a:r>
              <a:endParaRPr lang="en-AU" sz="2400" b="1" dirty="0"/>
            </a:p>
          </p:txBody>
        </p:sp>
      </p:grpSp>
      <p:grpSp>
        <p:nvGrpSpPr>
          <p:cNvPr id="12" name="Group 34"/>
          <p:cNvGrpSpPr>
            <a:grpSpLocks/>
          </p:cNvGrpSpPr>
          <p:nvPr/>
        </p:nvGrpSpPr>
        <p:grpSpPr bwMode="auto">
          <a:xfrm>
            <a:off x="1676400" y="5540375"/>
            <a:ext cx="5410200" cy="665162"/>
            <a:chOff x="1056" y="2941"/>
            <a:chExt cx="3408" cy="419"/>
          </a:xfrm>
        </p:grpSpPr>
        <p:grpSp>
          <p:nvGrpSpPr>
            <p:cNvPr id="13" name="Group 21"/>
            <p:cNvGrpSpPr>
              <a:grpSpLocks/>
            </p:cNvGrpSpPr>
            <p:nvPr/>
          </p:nvGrpSpPr>
          <p:grpSpPr bwMode="auto">
            <a:xfrm>
              <a:off x="1056" y="2941"/>
              <a:ext cx="480" cy="419"/>
              <a:chOff x="3174" y="2656"/>
              <a:chExt cx="1549" cy="1351"/>
            </a:xfrm>
          </p:grpSpPr>
          <p:sp>
            <p:nvSpPr>
              <p:cNvPr id="50"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51"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52" name="AutoShape 24"/>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7" name="Line 28"/>
            <p:cNvSpPr>
              <a:spLocks noChangeShapeType="1"/>
            </p:cNvSpPr>
            <p:nvPr/>
          </p:nvSpPr>
          <p:spPr bwMode="auto">
            <a:xfrm>
              <a:off x="1440" y="3325"/>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8" name="Text Box 29"/>
            <p:cNvSpPr txBox="1">
              <a:spLocks noChangeArrowheads="1"/>
            </p:cNvSpPr>
            <p:nvPr/>
          </p:nvSpPr>
          <p:spPr bwMode="auto">
            <a:xfrm>
              <a:off x="1920" y="2955"/>
              <a:ext cx="1078" cy="291"/>
            </a:xfrm>
            <a:prstGeom prst="rect">
              <a:avLst/>
            </a:prstGeom>
            <a:noFill/>
            <a:ln w="9525" algn="ctr">
              <a:noFill/>
              <a:miter lim="800000"/>
              <a:headEnd/>
              <a:tailEnd/>
            </a:ln>
          </p:spPr>
          <p:txBody>
            <a:bodyPr wrap="none">
              <a:spAutoFit/>
            </a:bodyPr>
            <a:lstStyle/>
            <a:p>
              <a:pPr eaLnBrk="0" hangingPunct="0"/>
              <a:r>
                <a:rPr lang="en-AU" sz="2400" dirty="0" smtClean="0"/>
                <a:t>Conclusion</a:t>
              </a:r>
              <a:endParaRPr lang="en-AU" sz="2400" dirty="0"/>
            </a:p>
          </p:txBody>
        </p:sp>
        <p:sp>
          <p:nvSpPr>
            <p:cNvPr id="49" name="Text Box 30"/>
            <p:cNvSpPr txBox="1">
              <a:spLocks noChangeArrowheads="1"/>
            </p:cNvSpPr>
            <p:nvPr/>
          </p:nvSpPr>
          <p:spPr bwMode="gray">
            <a:xfrm>
              <a:off x="1179" y="3003"/>
              <a:ext cx="224" cy="291"/>
            </a:xfrm>
            <a:prstGeom prst="rect">
              <a:avLst/>
            </a:prstGeom>
            <a:noFill/>
            <a:ln w="9525" algn="ctr">
              <a:noFill/>
              <a:miter lim="800000"/>
              <a:headEnd/>
              <a:tailEnd/>
            </a:ln>
          </p:spPr>
          <p:txBody>
            <a:bodyPr wrap="none">
              <a:spAutoFit/>
            </a:bodyPr>
            <a:lstStyle/>
            <a:p>
              <a:pPr algn="ctr" eaLnBrk="0" hangingPunct="0"/>
              <a:r>
                <a:rPr lang="en-AU" sz="2400" b="1" dirty="0" smtClean="0"/>
                <a:t>6</a:t>
              </a:r>
              <a:endParaRPr lang="en-AU" sz="2400" b="1" dirty="0"/>
            </a:p>
          </p:txBody>
        </p:sp>
      </p:grpSp>
      <p:sp>
        <p:nvSpPr>
          <p:cNvPr id="53" name="Footer Placeholder 52"/>
          <p:cNvSpPr>
            <a:spLocks noGrp="1"/>
          </p:cNvSpPr>
          <p:nvPr>
            <p:ph type="ftr" sz="quarter" idx="10"/>
          </p:nvPr>
        </p:nvSpPr>
        <p:spPr/>
        <p:txBody>
          <a:bodyPr/>
          <a:lstStyle/>
          <a:p>
            <a:pPr>
              <a:defRPr/>
            </a:pPr>
            <a:r>
              <a:rPr lang="en-AU" smtClean="0"/>
              <a:t>ITEC-810</a:t>
            </a:r>
            <a:endParaRPr lang="en-AU" dirty="0"/>
          </a:p>
        </p:txBody>
      </p:sp>
      <p:sp>
        <p:nvSpPr>
          <p:cNvPr id="45" name="Slide Number Placeholder 44"/>
          <p:cNvSpPr>
            <a:spLocks noGrp="1"/>
          </p:cNvSpPr>
          <p:nvPr>
            <p:ph type="sldNum" sz="quarter" idx="11"/>
          </p:nvPr>
        </p:nvSpPr>
        <p:spPr/>
        <p:txBody>
          <a:bodyPr/>
          <a:lstStyle/>
          <a:p>
            <a:pPr>
              <a:defRPr/>
            </a:pPr>
            <a:fld id="{845EBA0C-F4BE-4EAF-96CC-B4F97873DC43}" type="slidenum">
              <a:rPr lang="en-AU" smtClean="0"/>
              <a:pPr>
                <a:defRPr/>
              </a:pPr>
              <a:t>5</a:t>
            </a:fld>
            <a:endParaRPr lang="en-A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pPr eaLnBrk="1" hangingPunct="1"/>
            <a:r>
              <a:rPr lang="en-AU" sz="4000" dirty="0" smtClean="0">
                <a:solidFill>
                  <a:schemeClr val="bg1">
                    <a:lumMod val="60000"/>
                    <a:lumOff val="40000"/>
                  </a:schemeClr>
                </a:solidFill>
                <a:latin typeface="Calibri" pitchFamily="34" charset="0"/>
              </a:rPr>
              <a:t>2. </a:t>
            </a:r>
            <a:r>
              <a:rPr lang="en-AU" sz="4000" dirty="0" err="1" smtClean="0">
                <a:solidFill>
                  <a:schemeClr val="bg1">
                    <a:lumMod val="60000"/>
                    <a:lumOff val="40000"/>
                  </a:schemeClr>
                </a:solidFill>
                <a:latin typeface="Calibri" pitchFamily="34" charset="0"/>
              </a:rPr>
              <a:t>DDoS</a:t>
            </a:r>
            <a:endParaRPr lang="en-AU" sz="2400" dirty="0" smtClean="0">
              <a:solidFill>
                <a:schemeClr val="bg1">
                  <a:lumMod val="60000"/>
                  <a:lumOff val="40000"/>
                </a:schemeClr>
              </a:solidFill>
              <a:latin typeface="Calibri" pitchFamily="34" charset="0"/>
            </a:endParaRPr>
          </a:p>
        </p:txBody>
      </p:sp>
      <p:grpSp>
        <p:nvGrpSpPr>
          <p:cNvPr id="6148" name="Group 20"/>
          <p:cNvGrpSpPr>
            <a:grpSpLocks/>
          </p:cNvGrpSpPr>
          <p:nvPr/>
        </p:nvGrpSpPr>
        <p:grpSpPr bwMode="auto">
          <a:xfrm>
            <a:off x="1219200" y="3095624"/>
            <a:ext cx="2667000" cy="2924175"/>
            <a:chOff x="912" y="1950"/>
            <a:chExt cx="1440" cy="1680"/>
          </a:xfrm>
        </p:grpSpPr>
        <p:sp>
          <p:nvSpPr>
            <p:cNvPr id="6166" name="AutoShape 4"/>
            <p:cNvSpPr>
              <a:spLocks noChangeArrowheads="1"/>
            </p:cNvSpPr>
            <p:nvPr/>
          </p:nvSpPr>
          <p:spPr bwMode="grayWhite">
            <a:xfrm>
              <a:off x="912" y="1950"/>
              <a:ext cx="1440" cy="1680"/>
            </a:xfrm>
            <a:prstGeom prst="roundRect">
              <a:avLst>
                <a:gd name="adj" fmla="val 16667"/>
              </a:avLst>
            </a:prstGeom>
            <a:gradFill rotWithShape="1">
              <a:gsLst>
                <a:gs pos="0">
                  <a:srgbClr val="99CCFF"/>
                </a:gs>
                <a:gs pos="100000">
                  <a:srgbClr val="E3F1FF"/>
                </a:gs>
              </a:gsLst>
              <a:lin ang="5400000" scaled="1"/>
            </a:gradFill>
            <a:ln w="38100">
              <a:solidFill>
                <a:srgbClr val="3366FF"/>
              </a:solidFill>
              <a:round/>
              <a:headEnd/>
              <a:tailEnd/>
            </a:ln>
          </p:spPr>
          <p:txBody>
            <a:bodyPr wrap="none" anchor="ctr"/>
            <a:lstStyle/>
            <a:p>
              <a:pPr algn="ctr" eaLnBrk="0" hangingPunct="0"/>
              <a:endParaRPr lang="en-US">
                <a:latin typeface="Verdana" pitchFamily="34" charset="0"/>
              </a:endParaRPr>
            </a:p>
          </p:txBody>
        </p:sp>
        <p:sp>
          <p:nvSpPr>
            <p:cNvPr id="6167" name="Text Box 5"/>
            <p:cNvSpPr txBox="1">
              <a:spLocks noChangeArrowheads="1"/>
            </p:cNvSpPr>
            <p:nvPr/>
          </p:nvSpPr>
          <p:spPr bwMode="auto">
            <a:xfrm>
              <a:off x="972" y="2076"/>
              <a:ext cx="1284" cy="969"/>
            </a:xfrm>
            <a:prstGeom prst="rect">
              <a:avLst/>
            </a:prstGeom>
            <a:noFill/>
            <a:ln w="9525">
              <a:noFill/>
              <a:miter lim="800000"/>
              <a:headEnd/>
              <a:tailEnd/>
            </a:ln>
          </p:spPr>
          <p:txBody>
            <a:bodyPr>
              <a:spAutoFit/>
            </a:bodyPr>
            <a:lstStyle/>
            <a:p>
              <a:pPr eaLnBrk="0" hangingPunct="0"/>
              <a:r>
                <a:rPr lang="en-AU" sz="2000" b="1" dirty="0" smtClean="0">
                  <a:solidFill>
                    <a:srgbClr val="000000"/>
                  </a:solidFill>
                </a:rPr>
                <a:t>Flood Attacks</a:t>
              </a:r>
            </a:p>
            <a:p>
              <a:pPr eaLnBrk="0" hangingPunct="0"/>
              <a:endParaRPr lang="en-AU" dirty="0">
                <a:solidFill>
                  <a:srgbClr val="000000"/>
                </a:solidFill>
              </a:endParaRPr>
            </a:p>
            <a:p>
              <a:pPr eaLnBrk="0" hangingPunct="0"/>
              <a:r>
                <a:rPr lang="en-AU" sz="1600" dirty="0" smtClean="0">
                  <a:solidFill>
                    <a:srgbClr val="000000"/>
                  </a:solidFill>
                </a:rPr>
                <a:t>TCP SYN Flood Attack</a:t>
              </a:r>
            </a:p>
            <a:p>
              <a:pPr eaLnBrk="0" hangingPunct="0"/>
              <a:r>
                <a:rPr lang="en-AU" sz="1600" dirty="0" smtClean="0">
                  <a:solidFill>
                    <a:srgbClr val="000000"/>
                  </a:solidFill>
                </a:rPr>
                <a:t>Smurf IP Attack</a:t>
              </a:r>
            </a:p>
            <a:p>
              <a:pPr eaLnBrk="0" hangingPunct="0"/>
              <a:r>
                <a:rPr lang="en-AU" sz="1600" dirty="0" smtClean="0">
                  <a:solidFill>
                    <a:srgbClr val="000000"/>
                  </a:solidFill>
                </a:rPr>
                <a:t>UDP Flood Attack</a:t>
              </a:r>
            </a:p>
            <a:p>
              <a:pPr eaLnBrk="0" hangingPunct="0"/>
              <a:r>
                <a:rPr lang="en-AU" sz="1600" dirty="0" smtClean="0">
                  <a:solidFill>
                    <a:srgbClr val="000000"/>
                  </a:solidFill>
                </a:rPr>
                <a:t>ICMP Flood Attack.</a:t>
              </a:r>
              <a:endParaRPr lang="en-AU" sz="1600" dirty="0">
                <a:solidFill>
                  <a:srgbClr val="000000"/>
                </a:solidFill>
              </a:endParaRPr>
            </a:p>
          </p:txBody>
        </p:sp>
      </p:grpSp>
      <p:sp>
        <p:nvSpPr>
          <p:cNvPr id="6149" name="AutoShape 6"/>
          <p:cNvSpPr>
            <a:spLocks noChangeAspect="1" noChangeArrowheads="1" noTextEdit="1"/>
          </p:cNvSpPr>
          <p:nvPr/>
        </p:nvSpPr>
        <p:spPr bwMode="gray">
          <a:xfrm>
            <a:off x="3886200" y="2995613"/>
            <a:ext cx="909638" cy="1244600"/>
          </a:xfrm>
          <a:prstGeom prst="rect">
            <a:avLst/>
          </a:prstGeom>
          <a:noFill/>
          <a:ln w="9525">
            <a:noFill/>
            <a:miter lim="800000"/>
            <a:headEnd/>
            <a:tailEnd/>
          </a:ln>
        </p:spPr>
        <p:txBody>
          <a:bodyPr/>
          <a:lstStyle/>
          <a:p>
            <a:endParaRPr lang="en-AU"/>
          </a:p>
        </p:txBody>
      </p:sp>
      <p:sp>
        <p:nvSpPr>
          <p:cNvPr id="67591" name="Freeform 7"/>
          <p:cNvSpPr>
            <a:spLocks/>
          </p:cNvSpPr>
          <p:nvPr/>
        </p:nvSpPr>
        <p:spPr bwMode="gray">
          <a:xfrm>
            <a:off x="4038600" y="2998788"/>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en-AU"/>
          </a:p>
        </p:txBody>
      </p:sp>
      <p:sp>
        <p:nvSpPr>
          <p:cNvPr id="6151" name="AutoShape 8"/>
          <p:cNvSpPr>
            <a:spLocks noChangeAspect="1" noChangeArrowheads="1" noTextEdit="1"/>
          </p:cNvSpPr>
          <p:nvPr/>
        </p:nvSpPr>
        <p:spPr bwMode="gray">
          <a:xfrm flipH="1">
            <a:off x="5402263" y="2995613"/>
            <a:ext cx="909637" cy="1244600"/>
          </a:xfrm>
          <a:prstGeom prst="rect">
            <a:avLst/>
          </a:prstGeom>
          <a:noFill/>
          <a:ln w="9525">
            <a:noFill/>
            <a:miter lim="800000"/>
            <a:headEnd/>
            <a:tailEnd/>
          </a:ln>
        </p:spPr>
        <p:txBody>
          <a:bodyPr/>
          <a:lstStyle/>
          <a:p>
            <a:endParaRPr lang="en-AU"/>
          </a:p>
        </p:txBody>
      </p:sp>
      <p:grpSp>
        <p:nvGrpSpPr>
          <p:cNvPr id="6152" name="Group 22"/>
          <p:cNvGrpSpPr>
            <a:grpSpLocks/>
          </p:cNvGrpSpPr>
          <p:nvPr/>
        </p:nvGrpSpPr>
        <p:grpSpPr bwMode="auto">
          <a:xfrm>
            <a:off x="3124200" y="1217612"/>
            <a:ext cx="3657600" cy="1601788"/>
            <a:chOff x="2112" y="864"/>
            <a:chExt cx="1889" cy="1009"/>
          </a:xfrm>
        </p:grpSpPr>
        <p:grpSp>
          <p:nvGrpSpPr>
            <p:cNvPr id="6157" name="Group 10"/>
            <p:cNvGrpSpPr>
              <a:grpSpLocks/>
            </p:cNvGrpSpPr>
            <p:nvPr/>
          </p:nvGrpSpPr>
          <p:grpSpPr bwMode="auto">
            <a:xfrm>
              <a:off x="2112" y="864"/>
              <a:ext cx="1889" cy="1009"/>
              <a:chOff x="1997" y="1314"/>
              <a:chExt cx="1889" cy="1009"/>
            </a:xfrm>
          </p:grpSpPr>
          <p:grpSp>
            <p:nvGrpSpPr>
              <p:cNvPr id="6159" name="Group 11"/>
              <p:cNvGrpSpPr>
                <a:grpSpLocks/>
              </p:cNvGrpSpPr>
              <p:nvPr/>
            </p:nvGrpSpPr>
            <p:grpSpPr bwMode="auto">
              <a:xfrm>
                <a:off x="1997" y="1404"/>
                <a:ext cx="1889" cy="919"/>
                <a:chOff x="1973" y="1027"/>
                <a:chExt cx="1926" cy="937"/>
              </a:xfrm>
            </p:grpSpPr>
            <p:sp>
              <p:nvSpPr>
                <p:cNvPr id="67596" name="Oval 12"/>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a:defRPr/>
                  </a:pPr>
                  <a:endParaRPr lang="en-AU"/>
                </a:p>
              </p:txBody>
            </p:sp>
            <p:sp>
              <p:nvSpPr>
                <p:cNvPr id="67597" name="Oval 13"/>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a:defRPr/>
                  </a:pPr>
                  <a:endParaRPr lang="en-AU"/>
                </a:p>
              </p:txBody>
            </p:sp>
          </p:grpSp>
          <p:sp>
            <p:nvSpPr>
              <p:cNvPr id="67598" name="Oval 14"/>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en-AU"/>
              </a:p>
            </p:txBody>
          </p:sp>
          <p:sp>
            <p:nvSpPr>
              <p:cNvPr id="67599" name="Oval 15"/>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en-AU"/>
              </a:p>
            </p:txBody>
          </p:sp>
          <p:sp>
            <p:nvSpPr>
              <p:cNvPr id="67600" name="Oval 16"/>
              <p:cNvSpPr>
                <a:spLocks noChangeArrowheads="1"/>
              </p:cNvSpPr>
              <p:nvPr/>
            </p:nvSpPr>
            <p:spPr bwMode="gray">
              <a:xfrm>
                <a:off x="211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en-AU"/>
              </a:p>
            </p:txBody>
          </p:sp>
          <p:sp>
            <p:nvSpPr>
              <p:cNvPr id="67601" name="Oval 17"/>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en-AU"/>
              </a:p>
            </p:txBody>
          </p:sp>
        </p:grpSp>
        <p:sp>
          <p:nvSpPr>
            <p:cNvPr id="6158" name="Text Box 18"/>
            <p:cNvSpPr txBox="1">
              <a:spLocks noChangeArrowheads="1"/>
            </p:cNvSpPr>
            <p:nvPr/>
          </p:nvSpPr>
          <p:spPr bwMode="auto">
            <a:xfrm>
              <a:off x="2194" y="990"/>
              <a:ext cx="1666" cy="523"/>
            </a:xfrm>
            <a:prstGeom prst="rect">
              <a:avLst/>
            </a:prstGeom>
            <a:noFill/>
            <a:ln w="9525" algn="ctr">
              <a:noFill/>
              <a:miter lim="800000"/>
              <a:headEnd/>
              <a:tailEnd/>
            </a:ln>
          </p:spPr>
          <p:txBody>
            <a:bodyPr wrap="none">
              <a:spAutoFit/>
            </a:bodyPr>
            <a:lstStyle/>
            <a:p>
              <a:pPr algn="ctr" eaLnBrk="0" hangingPunct="0"/>
              <a:r>
                <a:rPr lang="en-AU" sz="2400" b="1" dirty="0" smtClean="0">
                  <a:solidFill>
                    <a:srgbClr val="000000"/>
                  </a:solidFill>
                </a:rPr>
                <a:t>Classification of </a:t>
              </a:r>
            </a:p>
            <a:p>
              <a:pPr algn="ctr" eaLnBrk="0" hangingPunct="0"/>
              <a:r>
                <a:rPr lang="en-AU" sz="2400" b="1" dirty="0" err="1" smtClean="0">
                  <a:solidFill>
                    <a:srgbClr val="000000"/>
                  </a:solidFill>
                </a:rPr>
                <a:t>DDoS</a:t>
              </a:r>
              <a:endParaRPr lang="en-AU" sz="2400" b="1" dirty="0">
                <a:solidFill>
                  <a:srgbClr val="000000"/>
                </a:solidFill>
              </a:endParaRPr>
            </a:p>
          </p:txBody>
        </p:sp>
      </p:grpSp>
      <p:grpSp>
        <p:nvGrpSpPr>
          <p:cNvPr id="6153" name="Group 21"/>
          <p:cNvGrpSpPr>
            <a:grpSpLocks/>
          </p:cNvGrpSpPr>
          <p:nvPr/>
        </p:nvGrpSpPr>
        <p:grpSpPr bwMode="auto">
          <a:xfrm>
            <a:off x="6096000" y="3095625"/>
            <a:ext cx="2895600" cy="2847976"/>
            <a:chOff x="3696" y="1950"/>
            <a:chExt cx="1440" cy="1680"/>
          </a:xfrm>
        </p:grpSpPr>
        <p:sp>
          <p:nvSpPr>
            <p:cNvPr id="6155" name="AutoShape 3"/>
            <p:cNvSpPr>
              <a:spLocks noChangeArrowheads="1"/>
            </p:cNvSpPr>
            <p:nvPr/>
          </p:nvSpPr>
          <p:spPr bwMode="grayWhite">
            <a:xfrm>
              <a:off x="3696" y="1950"/>
              <a:ext cx="1440" cy="1680"/>
            </a:xfrm>
            <a:prstGeom prst="roundRect">
              <a:avLst>
                <a:gd name="adj" fmla="val 16667"/>
              </a:avLst>
            </a:prstGeom>
            <a:gradFill rotWithShape="1">
              <a:gsLst>
                <a:gs pos="0">
                  <a:srgbClr val="99CCFF"/>
                </a:gs>
                <a:gs pos="100000">
                  <a:srgbClr val="E3F1FF"/>
                </a:gs>
              </a:gsLst>
              <a:lin ang="5400000" scaled="1"/>
            </a:gradFill>
            <a:ln w="38100">
              <a:solidFill>
                <a:srgbClr val="3366FF"/>
              </a:solidFill>
              <a:round/>
              <a:headEnd/>
              <a:tailEnd/>
            </a:ln>
          </p:spPr>
          <p:txBody>
            <a:bodyPr wrap="none" anchor="ctr"/>
            <a:lstStyle/>
            <a:p>
              <a:pPr algn="ctr" eaLnBrk="0" hangingPunct="0"/>
              <a:endParaRPr lang="en-US">
                <a:latin typeface="Verdana" pitchFamily="34" charset="0"/>
              </a:endParaRPr>
            </a:p>
          </p:txBody>
        </p:sp>
        <p:sp>
          <p:nvSpPr>
            <p:cNvPr id="6156" name="Text Box 19"/>
            <p:cNvSpPr txBox="1">
              <a:spLocks noChangeArrowheads="1"/>
            </p:cNvSpPr>
            <p:nvPr/>
          </p:nvSpPr>
          <p:spPr bwMode="auto">
            <a:xfrm>
              <a:off x="3792" y="2064"/>
              <a:ext cx="1284" cy="853"/>
            </a:xfrm>
            <a:prstGeom prst="rect">
              <a:avLst/>
            </a:prstGeom>
            <a:noFill/>
            <a:ln w="9525">
              <a:noFill/>
              <a:miter lim="800000"/>
              <a:headEnd/>
              <a:tailEnd/>
            </a:ln>
          </p:spPr>
          <p:txBody>
            <a:bodyPr>
              <a:spAutoFit/>
            </a:bodyPr>
            <a:lstStyle/>
            <a:p>
              <a:pPr eaLnBrk="0" hangingPunct="0"/>
              <a:r>
                <a:rPr lang="en-AU" sz="2000" b="1" dirty="0" smtClean="0">
                  <a:solidFill>
                    <a:srgbClr val="000000"/>
                  </a:solidFill>
                </a:rPr>
                <a:t>Logic/SW Attacks</a:t>
              </a:r>
            </a:p>
            <a:p>
              <a:pPr eaLnBrk="0" hangingPunct="0"/>
              <a:r>
                <a:rPr lang="en-AU" sz="2000" b="1" dirty="0" smtClean="0">
                  <a:solidFill>
                    <a:srgbClr val="000000"/>
                  </a:solidFill>
                </a:rPr>
                <a:t> </a:t>
              </a:r>
              <a:r>
                <a:rPr lang="en-AU" dirty="0" smtClean="0">
                  <a:solidFill>
                    <a:srgbClr val="000000"/>
                  </a:solidFill>
                </a:rPr>
                <a:t> </a:t>
              </a:r>
            </a:p>
            <a:p>
              <a:pPr eaLnBrk="0" hangingPunct="0"/>
              <a:r>
                <a:rPr lang="en-AU" sz="1600" dirty="0" smtClean="0">
                  <a:solidFill>
                    <a:srgbClr val="000000"/>
                  </a:solidFill>
                </a:rPr>
                <a:t>Ping of Death</a:t>
              </a:r>
            </a:p>
            <a:p>
              <a:pPr eaLnBrk="0" hangingPunct="0"/>
              <a:r>
                <a:rPr lang="en-AU" sz="1600" dirty="0" smtClean="0">
                  <a:solidFill>
                    <a:srgbClr val="000000"/>
                  </a:solidFill>
                </a:rPr>
                <a:t>Teardrop</a:t>
              </a:r>
            </a:p>
            <a:p>
              <a:pPr eaLnBrk="0" hangingPunct="0"/>
              <a:r>
                <a:rPr lang="en-AU" sz="1600" dirty="0" smtClean="0">
                  <a:solidFill>
                    <a:srgbClr val="000000"/>
                  </a:solidFill>
                </a:rPr>
                <a:t>Land</a:t>
              </a:r>
              <a:endParaRPr lang="en-AU" sz="1600" dirty="0">
                <a:solidFill>
                  <a:srgbClr val="000000"/>
                </a:solidFill>
              </a:endParaRPr>
            </a:p>
          </p:txBody>
        </p:sp>
      </p:grpSp>
      <p:sp>
        <p:nvSpPr>
          <p:cNvPr id="67593" name="Freeform 9"/>
          <p:cNvSpPr>
            <a:spLocks/>
          </p:cNvSpPr>
          <p:nvPr/>
        </p:nvSpPr>
        <p:spPr bwMode="gray">
          <a:xfrm flipH="1">
            <a:off x="5029200" y="2998788"/>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1"/>
              </a:gs>
              <a:gs pos="100000">
                <a:schemeClr val="accent1">
                  <a:gamma/>
                  <a:tint val="31765"/>
                  <a:invGamma/>
                </a:schemeClr>
              </a:gs>
            </a:gsLst>
            <a:lin ang="0" scaled="1"/>
          </a:gradFill>
          <a:ln w="0">
            <a:noFill/>
            <a:prstDash val="solid"/>
            <a:round/>
            <a:headEnd/>
            <a:tailEnd/>
          </a:ln>
        </p:spPr>
        <p:txBody>
          <a:bodyPr/>
          <a:lstStyle/>
          <a:p>
            <a:pPr>
              <a:defRPr/>
            </a:pPr>
            <a:endParaRPr lang="en-AU"/>
          </a:p>
        </p:txBody>
      </p:sp>
      <p:sp>
        <p:nvSpPr>
          <p:cNvPr id="24" name="Footer Placeholder 23"/>
          <p:cNvSpPr>
            <a:spLocks noGrp="1"/>
          </p:cNvSpPr>
          <p:nvPr>
            <p:ph type="ftr" sz="quarter" idx="10"/>
          </p:nvPr>
        </p:nvSpPr>
        <p:spPr/>
        <p:txBody>
          <a:bodyPr/>
          <a:lstStyle/>
          <a:p>
            <a:pPr>
              <a:defRPr/>
            </a:pPr>
            <a:r>
              <a:rPr lang="en-AU" smtClean="0"/>
              <a:t>ITEC-810</a:t>
            </a:r>
            <a:endParaRPr lang="en-AU" dirty="0"/>
          </a:p>
        </p:txBody>
      </p:sp>
      <p:sp>
        <p:nvSpPr>
          <p:cNvPr id="25" name="Slide Number Placeholder 24"/>
          <p:cNvSpPr>
            <a:spLocks noGrp="1"/>
          </p:cNvSpPr>
          <p:nvPr>
            <p:ph type="sldNum" sz="quarter" idx="11"/>
          </p:nvPr>
        </p:nvSpPr>
        <p:spPr/>
        <p:txBody>
          <a:bodyPr/>
          <a:lstStyle/>
          <a:p>
            <a:pPr>
              <a:defRPr/>
            </a:pPr>
            <a:fld id="{845EBA0C-F4BE-4EAF-96CC-B4F97873DC43}" type="slidenum">
              <a:rPr lang="en-AU" smtClean="0"/>
              <a:pPr>
                <a:defRPr/>
              </a:pPr>
              <a:t>6</a:t>
            </a:fld>
            <a:endParaRPr lang="en-A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AU" dirty="0" smtClean="0">
                <a:solidFill>
                  <a:schemeClr val="bg1">
                    <a:lumMod val="60000"/>
                    <a:lumOff val="40000"/>
                  </a:schemeClr>
                </a:solidFill>
                <a:latin typeface="Calibri" pitchFamily="34" charset="0"/>
              </a:rPr>
              <a:t>Agenda</a:t>
            </a:r>
          </a:p>
        </p:txBody>
      </p:sp>
      <p:grpSp>
        <p:nvGrpSpPr>
          <p:cNvPr id="4" name="Group 33"/>
          <p:cNvGrpSpPr>
            <a:grpSpLocks/>
          </p:cNvGrpSpPr>
          <p:nvPr/>
        </p:nvGrpSpPr>
        <p:grpSpPr bwMode="auto">
          <a:xfrm>
            <a:off x="1676400" y="2949575"/>
            <a:ext cx="5410200" cy="665162"/>
            <a:chOff x="1056" y="2365"/>
            <a:chExt cx="3408" cy="419"/>
          </a:xfrm>
        </p:grpSpPr>
        <p:grpSp>
          <p:nvGrpSpPr>
            <p:cNvPr id="5" name="Group 17"/>
            <p:cNvGrpSpPr>
              <a:grpSpLocks/>
            </p:cNvGrpSpPr>
            <p:nvPr/>
          </p:nvGrpSpPr>
          <p:grpSpPr bwMode="auto">
            <a:xfrm>
              <a:off x="1056" y="2365"/>
              <a:ext cx="480" cy="419"/>
              <a:chOff x="1110" y="2656"/>
              <a:chExt cx="1549" cy="1351"/>
            </a:xfrm>
          </p:grpSpPr>
          <p:sp>
            <p:nvSpPr>
              <p:cNvPr id="411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11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66580" name="AutoShape 20"/>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112" name="Line 25"/>
            <p:cNvSpPr>
              <a:spLocks noChangeShapeType="1"/>
            </p:cNvSpPr>
            <p:nvPr/>
          </p:nvSpPr>
          <p:spPr bwMode="auto">
            <a:xfrm>
              <a:off x="1440" y="2749"/>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113" name="Text Box 26"/>
            <p:cNvSpPr txBox="1">
              <a:spLocks noChangeArrowheads="1"/>
            </p:cNvSpPr>
            <p:nvPr/>
          </p:nvSpPr>
          <p:spPr bwMode="auto">
            <a:xfrm>
              <a:off x="1920" y="2379"/>
              <a:ext cx="1839" cy="291"/>
            </a:xfrm>
            <a:prstGeom prst="rect">
              <a:avLst/>
            </a:prstGeom>
            <a:noFill/>
            <a:ln w="9525" algn="ctr">
              <a:noFill/>
              <a:miter lim="800000"/>
              <a:headEnd/>
              <a:tailEnd/>
            </a:ln>
          </p:spPr>
          <p:txBody>
            <a:bodyPr wrap="none">
              <a:spAutoFit/>
            </a:bodyPr>
            <a:lstStyle/>
            <a:p>
              <a:pPr eaLnBrk="0" hangingPunct="0"/>
              <a:r>
                <a:rPr lang="en-AU" sz="2400" dirty="0" smtClean="0"/>
                <a:t>Filtering Techniques</a:t>
              </a:r>
              <a:endParaRPr lang="en-AU" sz="2400" dirty="0"/>
            </a:p>
          </p:txBody>
        </p:sp>
        <p:sp>
          <p:nvSpPr>
            <p:cNvPr id="4114" name="Text Box 27"/>
            <p:cNvSpPr txBox="1">
              <a:spLocks noChangeArrowheads="1"/>
            </p:cNvSpPr>
            <p:nvPr/>
          </p:nvSpPr>
          <p:spPr bwMode="gray">
            <a:xfrm>
              <a:off x="1180" y="2427"/>
              <a:ext cx="223" cy="288"/>
            </a:xfrm>
            <a:prstGeom prst="rect">
              <a:avLst/>
            </a:prstGeom>
            <a:noFill/>
            <a:ln w="9525" algn="ctr">
              <a:noFill/>
              <a:miter lim="800000"/>
              <a:headEnd/>
              <a:tailEnd/>
            </a:ln>
          </p:spPr>
          <p:txBody>
            <a:bodyPr wrap="none">
              <a:spAutoFit/>
            </a:bodyPr>
            <a:lstStyle/>
            <a:p>
              <a:pPr algn="ctr" eaLnBrk="0" hangingPunct="0"/>
              <a:r>
                <a:rPr lang="en-AU" sz="2400" b="1"/>
                <a:t>3</a:t>
              </a:r>
            </a:p>
          </p:txBody>
        </p:sp>
      </p:grpSp>
      <p:grpSp>
        <p:nvGrpSpPr>
          <p:cNvPr id="6" name="Group 34"/>
          <p:cNvGrpSpPr>
            <a:grpSpLocks/>
          </p:cNvGrpSpPr>
          <p:nvPr/>
        </p:nvGrpSpPr>
        <p:grpSpPr bwMode="auto">
          <a:xfrm>
            <a:off x="1676400" y="3843337"/>
            <a:ext cx="5410200" cy="665162"/>
            <a:chOff x="1056" y="2941"/>
            <a:chExt cx="3408" cy="419"/>
          </a:xfrm>
        </p:grpSpPr>
        <p:grpSp>
          <p:nvGrpSpPr>
            <p:cNvPr id="7" name="Group 21"/>
            <p:cNvGrpSpPr>
              <a:grpSpLocks/>
            </p:cNvGrpSpPr>
            <p:nvPr/>
          </p:nvGrpSpPr>
          <p:grpSpPr bwMode="auto">
            <a:xfrm>
              <a:off x="1056" y="2941"/>
              <a:ext cx="480" cy="419"/>
              <a:chOff x="3174" y="2656"/>
              <a:chExt cx="1549" cy="1351"/>
            </a:xfrm>
          </p:grpSpPr>
          <p:sp>
            <p:nvSpPr>
              <p:cNvPr id="4108"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109"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66584" name="AutoShape 24"/>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105" name="Line 28"/>
            <p:cNvSpPr>
              <a:spLocks noChangeShapeType="1"/>
            </p:cNvSpPr>
            <p:nvPr/>
          </p:nvSpPr>
          <p:spPr bwMode="auto">
            <a:xfrm>
              <a:off x="1440" y="3325"/>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106" name="Text Box 29"/>
            <p:cNvSpPr txBox="1">
              <a:spLocks noChangeArrowheads="1"/>
            </p:cNvSpPr>
            <p:nvPr/>
          </p:nvSpPr>
          <p:spPr bwMode="auto">
            <a:xfrm>
              <a:off x="1920" y="2955"/>
              <a:ext cx="1023" cy="291"/>
            </a:xfrm>
            <a:prstGeom prst="rect">
              <a:avLst/>
            </a:prstGeom>
            <a:noFill/>
            <a:ln w="9525" algn="ctr">
              <a:noFill/>
              <a:miter lim="800000"/>
              <a:headEnd/>
              <a:tailEnd/>
            </a:ln>
          </p:spPr>
          <p:txBody>
            <a:bodyPr wrap="none">
              <a:spAutoFit/>
            </a:bodyPr>
            <a:lstStyle/>
            <a:p>
              <a:pPr eaLnBrk="0" hangingPunct="0"/>
              <a:r>
                <a:rPr lang="en-AU" sz="2400" dirty="0" smtClean="0"/>
                <a:t>Evaluation</a:t>
              </a:r>
              <a:endParaRPr lang="en-AU" sz="2400" dirty="0"/>
            </a:p>
          </p:txBody>
        </p:sp>
        <p:sp>
          <p:nvSpPr>
            <p:cNvPr id="4107" name="Text Box 30"/>
            <p:cNvSpPr txBox="1">
              <a:spLocks noChangeArrowheads="1"/>
            </p:cNvSpPr>
            <p:nvPr/>
          </p:nvSpPr>
          <p:spPr bwMode="gray">
            <a:xfrm>
              <a:off x="1180" y="3003"/>
              <a:ext cx="223" cy="288"/>
            </a:xfrm>
            <a:prstGeom prst="rect">
              <a:avLst/>
            </a:prstGeom>
            <a:noFill/>
            <a:ln w="9525" algn="ctr">
              <a:noFill/>
              <a:miter lim="800000"/>
              <a:headEnd/>
              <a:tailEnd/>
            </a:ln>
          </p:spPr>
          <p:txBody>
            <a:bodyPr wrap="none">
              <a:spAutoFit/>
            </a:bodyPr>
            <a:lstStyle/>
            <a:p>
              <a:pPr algn="ctr" eaLnBrk="0" hangingPunct="0"/>
              <a:r>
                <a:rPr lang="en-AU" sz="2400" b="1"/>
                <a:t>4</a:t>
              </a:r>
            </a:p>
          </p:txBody>
        </p:sp>
      </p:grpSp>
      <p:grpSp>
        <p:nvGrpSpPr>
          <p:cNvPr id="8" name="Group 31"/>
          <p:cNvGrpSpPr>
            <a:grpSpLocks/>
          </p:cNvGrpSpPr>
          <p:nvPr/>
        </p:nvGrpSpPr>
        <p:grpSpPr bwMode="auto">
          <a:xfrm>
            <a:off x="1676400" y="4702175"/>
            <a:ext cx="5410200" cy="665162"/>
            <a:chOff x="1056" y="1227"/>
            <a:chExt cx="3408" cy="419"/>
          </a:xfrm>
        </p:grpSpPr>
        <p:grpSp>
          <p:nvGrpSpPr>
            <p:cNvPr id="9" name="Group 3"/>
            <p:cNvGrpSpPr>
              <a:grpSpLocks/>
            </p:cNvGrpSpPr>
            <p:nvPr/>
          </p:nvGrpSpPr>
          <p:grpSpPr bwMode="auto">
            <a:xfrm>
              <a:off x="1056" y="1227"/>
              <a:ext cx="480" cy="419"/>
              <a:chOff x="1110" y="2656"/>
              <a:chExt cx="1549" cy="1351"/>
            </a:xfrm>
          </p:grpSpPr>
          <p:sp>
            <p:nvSpPr>
              <p:cNvPr id="42" name="AutoShape 4"/>
              <p:cNvSpPr>
                <a:spLocks noChangeArrowheads="1"/>
              </p:cNvSpPr>
              <p:nvPr/>
            </p:nvSpPr>
            <p:spPr bwMode="gray">
              <a:xfrm>
                <a:off x="1123"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43" name="AutoShape 5"/>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44" name="AutoShape 6"/>
              <p:cNvSpPr>
                <a:spLocks noChangeArrowheads="1"/>
              </p:cNvSpPr>
              <p:nvPr/>
            </p:nvSpPr>
            <p:spPr bwMode="gray">
              <a:xfrm>
                <a:off x="1200" y="2737"/>
                <a:ext cx="1349" cy="1167"/>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39" name="Line 11"/>
            <p:cNvSpPr>
              <a:spLocks noChangeShapeType="1"/>
            </p:cNvSpPr>
            <p:nvPr/>
          </p:nvSpPr>
          <p:spPr bwMode="auto">
            <a:xfrm>
              <a:off x="1440" y="1611"/>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0" name="Text Box 12"/>
            <p:cNvSpPr txBox="1">
              <a:spLocks noChangeArrowheads="1"/>
            </p:cNvSpPr>
            <p:nvPr/>
          </p:nvSpPr>
          <p:spPr bwMode="auto">
            <a:xfrm>
              <a:off x="1920" y="1241"/>
              <a:ext cx="883" cy="291"/>
            </a:xfrm>
            <a:prstGeom prst="rect">
              <a:avLst/>
            </a:prstGeom>
            <a:noFill/>
            <a:ln w="9525" algn="ctr">
              <a:noFill/>
              <a:miter lim="800000"/>
              <a:headEnd/>
              <a:tailEnd/>
            </a:ln>
          </p:spPr>
          <p:txBody>
            <a:bodyPr wrap="none">
              <a:spAutoFit/>
            </a:bodyPr>
            <a:lstStyle/>
            <a:p>
              <a:pPr eaLnBrk="0" hangingPunct="0"/>
              <a:r>
                <a:rPr lang="en-AU" sz="2400" dirty="0" smtClean="0"/>
                <a:t>Proposal</a:t>
              </a:r>
              <a:endParaRPr lang="en-AU" sz="2400" dirty="0"/>
            </a:p>
          </p:txBody>
        </p:sp>
        <p:sp>
          <p:nvSpPr>
            <p:cNvPr id="41" name="Text Box 13"/>
            <p:cNvSpPr txBox="1">
              <a:spLocks noChangeArrowheads="1"/>
            </p:cNvSpPr>
            <p:nvPr/>
          </p:nvSpPr>
          <p:spPr bwMode="gray">
            <a:xfrm>
              <a:off x="1179" y="1289"/>
              <a:ext cx="224" cy="291"/>
            </a:xfrm>
            <a:prstGeom prst="rect">
              <a:avLst/>
            </a:prstGeom>
            <a:noFill/>
            <a:ln w="9525" algn="ctr">
              <a:noFill/>
              <a:miter lim="800000"/>
              <a:headEnd/>
              <a:tailEnd/>
            </a:ln>
          </p:spPr>
          <p:txBody>
            <a:bodyPr wrap="none">
              <a:spAutoFit/>
            </a:bodyPr>
            <a:lstStyle/>
            <a:p>
              <a:pPr algn="ctr" eaLnBrk="0" hangingPunct="0"/>
              <a:r>
                <a:rPr lang="en-AU" sz="2400" b="1" dirty="0" smtClean="0"/>
                <a:t>5</a:t>
              </a:r>
              <a:endParaRPr lang="en-AU" sz="2400" b="1" dirty="0"/>
            </a:p>
          </p:txBody>
        </p:sp>
      </p:grpSp>
      <p:grpSp>
        <p:nvGrpSpPr>
          <p:cNvPr id="10" name="Group 34"/>
          <p:cNvGrpSpPr>
            <a:grpSpLocks/>
          </p:cNvGrpSpPr>
          <p:nvPr/>
        </p:nvGrpSpPr>
        <p:grpSpPr bwMode="auto">
          <a:xfrm>
            <a:off x="1676400" y="5540375"/>
            <a:ext cx="5410200" cy="665162"/>
            <a:chOff x="1056" y="2941"/>
            <a:chExt cx="3408" cy="419"/>
          </a:xfrm>
        </p:grpSpPr>
        <p:grpSp>
          <p:nvGrpSpPr>
            <p:cNvPr id="11" name="Group 21"/>
            <p:cNvGrpSpPr>
              <a:grpSpLocks/>
            </p:cNvGrpSpPr>
            <p:nvPr/>
          </p:nvGrpSpPr>
          <p:grpSpPr bwMode="auto">
            <a:xfrm>
              <a:off x="1056" y="2941"/>
              <a:ext cx="480" cy="419"/>
              <a:chOff x="3174" y="2656"/>
              <a:chExt cx="1549" cy="1351"/>
            </a:xfrm>
          </p:grpSpPr>
          <p:sp>
            <p:nvSpPr>
              <p:cNvPr id="50"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w="9525">
                <a:noFill/>
                <a:miter lim="800000"/>
                <a:headEnd/>
                <a:tailEnd/>
              </a:ln>
            </p:spPr>
            <p:txBody>
              <a:bodyPr wrap="none" anchor="ctr"/>
              <a:lstStyle/>
              <a:p>
                <a:endParaRPr lang="en-US"/>
              </a:p>
            </p:txBody>
          </p:sp>
          <p:sp>
            <p:nvSpPr>
              <p:cNvPr id="51"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endParaRPr lang="en-US"/>
              </a:p>
            </p:txBody>
          </p:sp>
          <p:sp>
            <p:nvSpPr>
              <p:cNvPr id="52" name="AutoShape 24"/>
              <p:cNvSpPr>
                <a:spLocks noChangeArrowheads="1"/>
              </p:cNvSpPr>
              <p:nvPr/>
            </p:nvSpPr>
            <p:spPr bwMode="gray">
              <a:xfrm>
                <a:off x="3264" y="2737"/>
                <a:ext cx="1349" cy="1167"/>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p:spPr>
            <p:txBody>
              <a:bodyPr wrap="none" anchor="ctr"/>
              <a:lstStyle/>
              <a:p>
                <a:pPr>
                  <a:defRPr/>
                </a:pPr>
                <a:endParaRPr lang="en-AU"/>
              </a:p>
            </p:txBody>
          </p:sp>
        </p:grpSp>
        <p:sp>
          <p:nvSpPr>
            <p:cNvPr id="47" name="Line 28"/>
            <p:cNvSpPr>
              <a:spLocks noChangeShapeType="1"/>
            </p:cNvSpPr>
            <p:nvPr/>
          </p:nvSpPr>
          <p:spPr bwMode="auto">
            <a:xfrm>
              <a:off x="1440" y="3325"/>
              <a:ext cx="3024" cy="0"/>
            </a:xfrm>
            <a:prstGeom prst="line">
              <a:avLst/>
            </a:prstGeom>
            <a:noFill/>
            <a:ln w="25400">
              <a:solidFill>
                <a:schemeClr val="tx1"/>
              </a:solidFill>
              <a:prstDash val="sysDot"/>
              <a:round/>
              <a:headEnd/>
              <a:tailEnd type="oval" w="med" len="med"/>
            </a:ln>
          </p:spPr>
          <p:txBody>
            <a:bodyPr wrap="none" anchor="ctr"/>
            <a:lstStyle/>
            <a:p>
              <a:endParaRPr lang="en-AU"/>
            </a:p>
          </p:txBody>
        </p:sp>
        <p:sp>
          <p:nvSpPr>
            <p:cNvPr id="48" name="Text Box 29"/>
            <p:cNvSpPr txBox="1">
              <a:spLocks noChangeArrowheads="1"/>
            </p:cNvSpPr>
            <p:nvPr/>
          </p:nvSpPr>
          <p:spPr bwMode="auto">
            <a:xfrm>
              <a:off x="1920" y="2955"/>
              <a:ext cx="1078" cy="291"/>
            </a:xfrm>
            <a:prstGeom prst="rect">
              <a:avLst/>
            </a:prstGeom>
            <a:noFill/>
            <a:ln w="9525" algn="ctr">
              <a:noFill/>
              <a:miter lim="800000"/>
              <a:headEnd/>
              <a:tailEnd/>
            </a:ln>
          </p:spPr>
          <p:txBody>
            <a:bodyPr wrap="none">
              <a:spAutoFit/>
            </a:bodyPr>
            <a:lstStyle/>
            <a:p>
              <a:pPr eaLnBrk="0" hangingPunct="0"/>
              <a:r>
                <a:rPr lang="en-AU" sz="2400" dirty="0" smtClean="0"/>
                <a:t>Conclusion</a:t>
              </a:r>
              <a:endParaRPr lang="en-AU" sz="2400" dirty="0"/>
            </a:p>
          </p:txBody>
        </p:sp>
        <p:sp>
          <p:nvSpPr>
            <p:cNvPr id="49" name="Text Box 30"/>
            <p:cNvSpPr txBox="1">
              <a:spLocks noChangeArrowheads="1"/>
            </p:cNvSpPr>
            <p:nvPr/>
          </p:nvSpPr>
          <p:spPr bwMode="gray">
            <a:xfrm>
              <a:off x="1179" y="3003"/>
              <a:ext cx="224" cy="291"/>
            </a:xfrm>
            <a:prstGeom prst="rect">
              <a:avLst/>
            </a:prstGeom>
            <a:noFill/>
            <a:ln w="9525" algn="ctr">
              <a:noFill/>
              <a:miter lim="800000"/>
              <a:headEnd/>
              <a:tailEnd/>
            </a:ln>
          </p:spPr>
          <p:txBody>
            <a:bodyPr wrap="none">
              <a:spAutoFit/>
            </a:bodyPr>
            <a:lstStyle/>
            <a:p>
              <a:pPr algn="ctr" eaLnBrk="0" hangingPunct="0"/>
              <a:r>
                <a:rPr lang="en-AU" sz="2400" b="1" dirty="0" smtClean="0"/>
                <a:t>6</a:t>
              </a:r>
              <a:endParaRPr lang="en-AU" sz="2400" b="1" dirty="0"/>
            </a:p>
          </p:txBody>
        </p:sp>
      </p:grpSp>
      <p:sp>
        <p:nvSpPr>
          <p:cNvPr id="53" name="Footer Placeholder 52"/>
          <p:cNvSpPr>
            <a:spLocks noGrp="1"/>
          </p:cNvSpPr>
          <p:nvPr>
            <p:ph type="ftr" sz="quarter" idx="10"/>
          </p:nvPr>
        </p:nvSpPr>
        <p:spPr/>
        <p:txBody>
          <a:bodyPr/>
          <a:lstStyle/>
          <a:p>
            <a:pPr>
              <a:defRPr/>
            </a:pPr>
            <a:r>
              <a:rPr lang="en-AU" smtClean="0"/>
              <a:t>ITEC-810</a:t>
            </a:r>
            <a:endParaRPr lang="en-AU" dirty="0"/>
          </a:p>
        </p:txBody>
      </p:sp>
      <p:sp>
        <p:nvSpPr>
          <p:cNvPr id="36" name="Slide Number Placeholder 35"/>
          <p:cNvSpPr>
            <a:spLocks noGrp="1"/>
          </p:cNvSpPr>
          <p:nvPr>
            <p:ph type="sldNum" sz="quarter" idx="11"/>
          </p:nvPr>
        </p:nvSpPr>
        <p:spPr/>
        <p:txBody>
          <a:bodyPr/>
          <a:lstStyle/>
          <a:p>
            <a:pPr>
              <a:defRPr/>
            </a:pPr>
            <a:fld id="{845EBA0C-F4BE-4EAF-96CC-B4F97873DC43}" type="slidenum">
              <a:rPr lang="en-AU" smtClean="0"/>
              <a:pPr>
                <a:defRPr/>
              </a:pPr>
              <a:t>7</a:t>
            </a:fld>
            <a:endParaRPr lang="en-A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pPr eaLnBrk="1" hangingPunct="1"/>
            <a:r>
              <a:rPr lang="en-AU" sz="4000" dirty="0" smtClean="0">
                <a:solidFill>
                  <a:schemeClr val="bg1">
                    <a:lumMod val="60000"/>
                    <a:lumOff val="40000"/>
                  </a:schemeClr>
                </a:solidFill>
                <a:latin typeface="Calibri" pitchFamily="34" charset="0"/>
              </a:rPr>
              <a:t>3. Filtering Techniques</a:t>
            </a:r>
            <a:endParaRPr lang="en-AU" sz="2400" dirty="0" smtClean="0">
              <a:solidFill>
                <a:schemeClr val="bg1">
                  <a:lumMod val="60000"/>
                  <a:lumOff val="40000"/>
                </a:schemeClr>
              </a:solidFill>
              <a:latin typeface="Calibri" pitchFamily="34" charset="0"/>
            </a:endParaRPr>
          </a:p>
        </p:txBody>
      </p:sp>
      <p:grpSp>
        <p:nvGrpSpPr>
          <p:cNvPr id="10244" name="Group 11"/>
          <p:cNvGrpSpPr>
            <a:grpSpLocks/>
          </p:cNvGrpSpPr>
          <p:nvPr/>
        </p:nvGrpSpPr>
        <p:grpSpPr bwMode="auto">
          <a:xfrm>
            <a:off x="1371600" y="1752600"/>
            <a:ext cx="6829425" cy="3833813"/>
            <a:chOff x="864" y="1104"/>
            <a:chExt cx="4302" cy="2415"/>
          </a:xfrm>
        </p:grpSpPr>
        <p:sp>
          <p:nvSpPr>
            <p:cNvPr id="71683" name="AutoShape 3"/>
            <p:cNvSpPr>
              <a:spLocks noChangeArrowheads="1"/>
            </p:cNvSpPr>
            <p:nvPr/>
          </p:nvSpPr>
          <p:spPr bwMode="gray">
            <a:xfrm>
              <a:off x="864" y="1104"/>
              <a:ext cx="2415" cy="2415"/>
            </a:xfrm>
            <a:custGeom>
              <a:avLst/>
              <a:gdLst>
                <a:gd name="G0" fmla="+- 1914 0 0"/>
                <a:gd name="G1" fmla="+- 21600 0 1914"/>
                <a:gd name="G2" fmla="+- 21600 0 1914"/>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914" y="10800"/>
                  </a:moveTo>
                  <a:cubicBezTo>
                    <a:pt x="1914" y="15708"/>
                    <a:pt x="5892" y="19686"/>
                    <a:pt x="10800" y="19686"/>
                  </a:cubicBezTo>
                  <a:cubicBezTo>
                    <a:pt x="15708" y="19686"/>
                    <a:pt x="19686" y="15708"/>
                    <a:pt x="19686" y="10800"/>
                  </a:cubicBezTo>
                  <a:cubicBezTo>
                    <a:pt x="19686" y="5892"/>
                    <a:pt x="15708" y="1914"/>
                    <a:pt x="10800" y="1914"/>
                  </a:cubicBezTo>
                  <a:cubicBezTo>
                    <a:pt x="5892" y="1914"/>
                    <a:pt x="1914" y="5892"/>
                    <a:pt x="1914" y="10800"/>
                  </a:cubicBezTo>
                  <a:close/>
                </a:path>
              </a:pathLst>
            </a:custGeom>
            <a:gradFill rotWithShape="1">
              <a:gsLst>
                <a:gs pos="0">
                  <a:schemeClr val="accent1">
                    <a:gamma/>
                    <a:tint val="60784"/>
                    <a:invGamma/>
                    <a:alpha val="12000"/>
                  </a:schemeClr>
                </a:gs>
                <a:gs pos="50000">
                  <a:schemeClr val="accent1"/>
                </a:gs>
                <a:gs pos="100000">
                  <a:schemeClr val="accent1">
                    <a:gamma/>
                    <a:tint val="60784"/>
                    <a:invGamma/>
                    <a:alpha val="12000"/>
                  </a:schemeClr>
                </a:gs>
              </a:gsLst>
              <a:lin ang="2700000" scaled="1"/>
            </a:gradFill>
            <a:ln w="9525">
              <a:noFill/>
              <a:round/>
              <a:headEnd/>
              <a:tailEnd/>
            </a:ln>
            <a:effectLst/>
          </p:spPr>
          <p:txBody>
            <a:bodyPr wrap="none" anchor="ctr"/>
            <a:lstStyle/>
            <a:p>
              <a:pPr>
                <a:defRPr/>
              </a:pPr>
              <a:endParaRPr lang="en-AU"/>
            </a:p>
          </p:txBody>
        </p:sp>
        <p:sp>
          <p:nvSpPr>
            <p:cNvPr id="71684" name="Oval 4"/>
            <p:cNvSpPr>
              <a:spLocks noChangeArrowheads="1"/>
            </p:cNvSpPr>
            <p:nvPr/>
          </p:nvSpPr>
          <p:spPr bwMode="gray">
            <a:xfrm>
              <a:off x="1056" y="1296"/>
              <a:ext cx="2016" cy="2016"/>
            </a:xfrm>
            <a:prstGeom prst="ellipse">
              <a:avLst/>
            </a:prstGeom>
            <a:gradFill rotWithShape="1">
              <a:gsLst>
                <a:gs pos="0">
                  <a:schemeClr val="accent2">
                    <a:gamma/>
                    <a:tint val="56471"/>
                    <a:invGamma/>
                  </a:schemeClr>
                </a:gs>
                <a:gs pos="100000">
                  <a:schemeClr val="accent2"/>
                </a:gs>
              </a:gsLst>
              <a:path path="shape">
                <a:fillToRect l="50000" t="50000" r="50000" b="50000"/>
              </a:path>
            </a:gradFill>
            <a:ln w="28575" algn="ctr">
              <a:solidFill>
                <a:srgbClr val="FFFFFF"/>
              </a:solidFill>
              <a:round/>
              <a:headEnd/>
              <a:tailEnd/>
            </a:ln>
            <a:effectLst/>
          </p:spPr>
          <p:txBody>
            <a:bodyPr wrap="none" anchor="ctr"/>
            <a:lstStyle/>
            <a:p>
              <a:pPr>
                <a:defRPr/>
              </a:pPr>
              <a:endParaRPr lang="en-AU"/>
            </a:p>
          </p:txBody>
        </p:sp>
        <p:sp>
          <p:nvSpPr>
            <p:cNvPr id="71685" name="AutoShape 5"/>
            <p:cNvSpPr>
              <a:spLocks noChangeArrowheads="1"/>
            </p:cNvSpPr>
            <p:nvPr/>
          </p:nvSpPr>
          <p:spPr bwMode="gray">
            <a:xfrm>
              <a:off x="2571" y="1312"/>
              <a:ext cx="2382" cy="315"/>
            </a:xfrm>
            <a:prstGeom prst="roundRect">
              <a:avLst>
                <a:gd name="adj" fmla="val 50000"/>
              </a:avLst>
            </a:prstGeom>
            <a:gradFill rotWithShape="1">
              <a:gsLst>
                <a:gs pos="0">
                  <a:schemeClr val="accent1"/>
                </a:gs>
                <a:gs pos="100000">
                  <a:schemeClr val="accent1">
                    <a:gamma/>
                    <a:tint val="5882"/>
                    <a:invGamma/>
                  </a:schemeClr>
                </a:gs>
              </a:gsLst>
              <a:lin ang="0" scaled="1"/>
            </a:gradFill>
            <a:ln w="38100" algn="ctr">
              <a:solidFill>
                <a:schemeClr val="tx1"/>
              </a:solidFill>
              <a:round/>
              <a:headEnd/>
              <a:tailEnd/>
            </a:ln>
            <a:effectLst/>
          </p:spPr>
          <p:txBody>
            <a:bodyPr wrap="none" anchor="ctr"/>
            <a:lstStyle/>
            <a:p>
              <a:pPr algn="ctr" eaLnBrk="0" hangingPunct="0">
                <a:defRPr/>
              </a:pPr>
              <a:r>
                <a:rPr lang="en-AU" b="1" dirty="0">
                  <a:solidFill>
                    <a:schemeClr val="bg1"/>
                  </a:solidFill>
                </a:rPr>
                <a:t>Filtering Based on Hop-Count</a:t>
              </a:r>
            </a:p>
          </p:txBody>
        </p:sp>
        <p:sp>
          <p:nvSpPr>
            <p:cNvPr id="71688" name="AutoShape 8"/>
            <p:cNvSpPr>
              <a:spLocks noChangeArrowheads="1"/>
            </p:cNvSpPr>
            <p:nvPr/>
          </p:nvSpPr>
          <p:spPr bwMode="gray">
            <a:xfrm>
              <a:off x="2784" y="2133"/>
              <a:ext cx="2382" cy="315"/>
            </a:xfrm>
            <a:prstGeom prst="roundRect">
              <a:avLst>
                <a:gd name="adj" fmla="val 50000"/>
              </a:avLst>
            </a:prstGeom>
            <a:gradFill rotWithShape="1">
              <a:gsLst>
                <a:gs pos="0">
                  <a:schemeClr val="accent2"/>
                </a:gs>
                <a:gs pos="100000">
                  <a:schemeClr val="accent2">
                    <a:gamma/>
                    <a:tint val="5882"/>
                    <a:invGamma/>
                  </a:schemeClr>
                </a:gs>
              </a:gsLst>
              <a:lin ang="0" scaled="1"/>
            </a:gradFill>
            <a:ln w="38100" algn="ctr">
              <a:solidFill>
                <a:schemeClr val="tx1"/>
              </a:solidFill>
              <a:round/>
              <a:headEnd/>
              <a:tailEnd/>
            </a:ln>
            <a:effectLst/>
          </p:spPr>
          <p:txBody>
            <a:bodyPr wrap="none" anchor="ctr"/>
            <a:lstStyle/>
            <a:p>
              <a:pPr algn="ctr" eaLnBrk="0" hangingPunct="0">
                <a:defRPr/>
              </a:pPr>
              <a:r>
                <a:rPr lang="en-AU" b="1" dirty="0">
                  <a:solidFill>
                    <a:schemeClr val="bg1"/>
                  </a:solidFill>
                </a:rPr>
                <a:t>Source</a:t>
              </a:r>
              <a:r>
                <a:rPr lang="en-AU" dirty="0"/>
                <a:t> </a:t>
              </a:r>
              <a:r>
                <a:rPr lang="en-AU" b="1" dirty="0">
                  <a:solidFill>
                    <a:schemeClr val="bg1"/>
                  </a:solidFill>
                </a:rPr>
                <a:t>Address Prefixes Filtering</a:t>
              </a:r>
            </a:p>
          </p:txBody>
        </p:sp>
        <p:sp>
          <p:nvSpPr>
            <p:cNvPr id="71689" name="AutoShape 9"/>
            <p:cNvSpPr>
              <a:spLocks noChangeArrowheads="1"/>
            </p:cNvSpPr>
            <p:nvPr/>
          </p:nvSpPr>
          <p:spPr bwMode="gray">
            <a:xfrm>
              <a:off x="2571" y="2978"/>
              <a:ext cx="2382" cy="315"/>
            </a:xfrm>
            <a:prstGeom prst="roundRect">
              <a:avLst>
                <a:gd name="adj" fmla="val 50000"/>
              </a:avLst>
            </a:prstGeom>
            <a:gradFill rotWithShape="1">
              <a:gsLst>
                <a:gs pos="0">
                  <a:schemeClr val="accent1"/>
                </a:gs>
                <a:gs pos="100000">
                  <a:schemeClr val="accent1">
                    <a:gamma/>
                    <a:tint val="5882"/>
                    <a:invGamma/>
                  </a:schemeClr>
                </a:gs>
              </a:gsLst>
              <a:lin ang="0" scaled="1"/>
            </a:gradFill>
            <a:ln w="38100" algn="ctr">
              <a:solidFill>
                <a:schemeClr val="tx1"/>
              </a:solidFill>
              <a:round/>
              <a:headEnd/>
              <a:tailEnd/>
            </a:ln>
            <a:effectLst/>
          </p:spPr>
          <p:txBody>
            <a:bodyPr wrap="none" anchor="ctr"/>
            <a:lstStyle/>
            <a:p>
              <a:pPr algn="ctr" eaLnBrk="0" hangingPunct="0">
                <a:defRPr/>
              </a:pPr>
              <a:r>
                <a:rPr lang="en-AU" b="1" dirty="0">
                  <a:solidFill>
                    <a:schemeClr val="bg1"/>
                  </a:solidFill>
                </a:rPr>
                <a:t>History-Based IP Filtering</a:t>
              </a:r>
            </a:p>
          </p:txBody>
        </p:sp>
        <p:sp>
          <p:nvSpPr>
            <p:cNvPr id="71690" name="Text Box 10"/>
            <p:cNvSpPr txBox="1">
              <a:spLocks noChangeArrowheads="1"/>
            </p:cNvSpPr>
            <p:nvPr/>
          </p:nvSpPr>
          <p:spPr bwMode="gray">
            <a:xfrm>
              <a:off x="1303" y="1920"/>
              <a:ext cx="1530" cy="679"/>
            </a:xfrm>
            <a:prstGeom prst="rect">
              <a:avLst/>
            </a:prstGeom>
            <a:noFill/>
            <a:ln w="9525" algn="ctr">
              <a:noFill/>
              <a:miter lim="800000"/>
              <a:headEnd/>
              <a:tailEnd/>
            </a:ln>
            <a:effectLst>
              <a:outerShdw dist="35921" dir="2700000" algn="ctr" rotWithShape="0">
                <a:srgbClr val="000000"/>
              </a:outerShdw>
            </a:effectLst>
          </p:spPr>
          <p:txBody>
            <a:bodyPr wrap="none">
              <a:spAutoFit/>
            </a:bodyPr>
            <a:lstStyle/>
            <a:p>
              <a:pPr algn="ctr" eaLnBrk="0" hangingPunct="0">
                <a:defRPr/>
              </a:pPr>
              <a:r>
                <a:rPr lang="en-AU" sz="3200" b="1" dirty="0" smtClean="0">
                  <a:solidFill>
                    <a:srgbClr val="FFFFFF"/>
                  </a:solidFill>
                  <a:effectLst>
                    <a:outerShdw blurRad="38100" dist="38100" dir="2700000" algn="tl">
                      <a:srgbClr val="000000"/>
                    </a:outerShdw>
                  </a:effectLst>
                </a:rPr>
                <a:t>Filtering </a:t>
              </a:r>
            </a:p>
            <a:p>
              <a:pPr algn="ctr" eaLnBrk="0" hangingPunct="0">
                <a:defRPr/>
              </a:pPr>
              <a:r>
                <a:rPr lang="en-AU" sz="3200" b="1" dirty="0" smtClean="0">
                  <a:solidFill>
                    <a:srgbClr val="FFFFFF"/>
                  </a:solidFill>
                  <a:effectLst>
                    <a:outerShdw blurRad="38100" dist="38100" dir="2700000" algn="tl">
                      <a:srgbClr val="000000"/>
                    </a:outerShdw>
                  </a:effectLst>
                </a:rPr>
                <a:t>Techniques</a:t>
              </a:r>
              <a:endParaRPr lang="en-AU" sz="3200" b="1" dirty="0">
                <a:solidFill>
                  <a:srgbClr val="FFFFFF"/>
                </a:solidFill>
                <a:effectLst>
                  <a:outerShdw blurRad="38100" dist="38100" dir="2700000" algn="tl">
                    <a:srgbClr val="000000"/>
                  </a:outerShdw>
                </a:effectLst>
              </a:endParaRPr>
            </a:p>
          </p:txBody>
        </p:sp>
      </p:grpSp>
      <p:sp>
        <p:nvSpPr>
          <p:cNvPr id="11" name="Footer Placeholder 10"/>
          <p:cNvSpPr>
            <a:spLocks noGrp="1"/>
          </p:cNvSpPr>
          <p:nvPr>
            <p:ph type="ftr" sz="quarter" idx="10"/>
          </p:nvPr>
        </p:nvSpPr>
        <p:spPr/>
        <p:txBody>
          <a:bodyPr/>
          <a:lstStyle/>
          <a:p>
            <a:pPr>
              <a:defRPr/>
            </a:pPr>
            <a:r>
              <a:rPr lang="en-AU" smtClean="0"/>
              <a:t>ITEC-810</a:t>
            </a:r>
            <a:endParaRPr lang="en-AU" dirty="0"/>
          </a:p>
        </p:txBody>
      </p:sp>
      <p:sp>
        <p:nvSpPr>
          <p:cNvPr id="12" name="Slide Number Placeholder 11"/>
          <p:cNvSpPr>
            <a:spLocks noGrp="1"/>
          </p:cNvSpPr>
          <p:nvPr>
            <p:ph type="sldNum" sz="quarter" idx="11"/>
          </p:nvPr>
        </p:nvSpPr>
        <p:spPr/>
        <p:txBody>
          <a:bodyPr/>
          <a:lstStyle/>
          <a:p>
            <a:pPr>
              <a:defRPr/>
            </a:pPr>
            <a:fld id="{845EBA0C-F4BE-4EAF-96CC-B4F97873DC43}" type="slidenum">
              <a:rPr lang="en-AU" smtClean="0"/>
              <a:pPr>
                <a:defRPr/>
              </a:pPr>
              <a:t>8</a:t>
            </a:fld>
            <a:endParaRPr lang="en-A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idx="1"/>
          </p:nvPr>
        </p:nvSpPr>
        <p:spPr>
          <a:xfrm>
            <a:off x="1371600" y="1066800"/>
            <a:ext cx="7467600" cy="3124200"/>
          </a:xfrm>
        </p:spPr>
        <p:txBody>
          <a:bodyPr/>
          <a:lstStyle/>
          <a:p>
            <a:endParaRPr lang="en-AU" sz="2200" dirty="0" smtClean="0">
              <a:latin typeface="Calibri" pitchFamily="34" charset="0"/>
            </a:endParaRPr>
          </a:p>
          <a:p>
            <a:r>
              <a:rPr lang="en-AU" sz="2200" dirty="0" smtClean="0">
                <a:latin typeface="Calibri" pitchFamily="34" charset="0"/>
              </a:rPr>
              <a:t>Use network information, such as the number of hops, to distinguish spoofed from legitimate packets. </a:t>
            </a:r>
          </a:p>
          <a:p>
            <a:endParaRPr lang="en-AU" sz="2200" dirty="0" smtClean="0">
              <a:latin typeface="Calibri" pitchFamily="34" charset="0"/>
            </a:endParaRPr>
          </a:p>
          <a:p>
            <a:r>
              <a:rPr lang="en-AU" sz="2200" dirty="0" smtClean="0">
                <a:latin typeface="Calibri" pitchFamily="34" charset="0"/>
              </a:rPr>
              <a:t>The challenge in hop-count computation is calculate the hop-count only based in the final and initial TTL.</a:t>
            </a:r>
          </a:p>
          <a:p>
            <a:endParaRPr lang="en-AU" sz="2200" dirty="0" smtClean="0">
              <a:latin typeface="Calibri" pitchFamily="34" charset="0"/>
            </a:endParaRPr>
          </a:p>
          <a:p>
            <a:r>
              <a:rPr lang="en-AU" sz="2200" dirty="0" smtClean="0">
                <a:latin typeface="Calibri" pitchFamily="34" charset="0"/>
              </a:rPr>
              <a:t>HCF has two possible states, learning and filtering.</a:t>
            </a:r>
          </a:p>
        </p:txBody>
      </p:sp>
      <p:sp>
        <p:nvSpPr>
          <p:cNvPr id="9" name="Title 1"/>
          <p:cNvSpPr>
            <a:spLocks noGrp="1"/>
          </p:cNvSpPr>
          <p:nvPr>
            <p:ph type="title"/>
          </p:nvPr>
        </p:nvSpPr>
        <p:spPr>
          <a:xfrm>
            <a:off x="1295400" y="46038"/>
            <a:ext cx="7467600" cy="944562"/>
          </a:xfrm>
        </p:spPr>
        <p:txBody>
          <a:bodyPr/>
          <a:lstStyle/>
          <a:p>
            <a:pPr algn="l"/>
            <a:r>
              <a:rPr lang="en-AU" sz="2000" dirty="0" smtClean="0">
                <a:solidFill>
                  <a:schemeClr val="bg1">
                    <a:lumMod val="60000"/>
                    <a:lumOff val="40000"/>
                  </a:schemeClr>
                </a:solidFill>
                <a:latin typeface="Calibri" pitchFamily="34" charset="0"/>
              </a:rPr>
              <a:t>3. Filtering Techniques</a:t>
            </a:r>
            <a:r>
              <a:rPr lang="en-AU" dirty="0" smtClean="0">
                <a:solidFill>
                  <a:schemeClr val="bg1">
                    <a:lumMod val="60000"/>
                    <a:lumOff val="40000"/>
                  </a:schemeClr>
                </a:solidFill>
                <a:latin typeface="Calibri" pitchFamily="34" charset="0"/>
              </a:rPr>
              <a:t> </a:t>
            </a:r>
            <a:br>
              <a:rPr lang="en-AU" dirty="0" smtClean="0">
                <a:solidFill>
                  <a:schemeClr val="bg1">
                    <a:lumMod val="60000"/>
                    <a:lumOff val="40000"/>
                  </a:schemeClr>
                </a:solidFill>
                <a:latin typeface="Calibri" pitchFamily="34" charset="0"/>
              </a:rPr>
            </a:br>
            <a:r>
              <a:rPr lang="en-AU" dirty="0" smtClean="0">
                <a:solidFill>
                  <a:schemeClr val="bg1">
                    <a:lumMod val="60000"/>
                    <a:lumOff val="40000"/>
                  </a:schemeClr>
                </a:solidFill>
                <a:latin typeface="Calibri" pitchFamily="34" charset="0"/>
              </a:rPr>
              <a:t>                                  Hop-Count Filtering</a:t>
            </a:r>
            <a:endParaRPr lang="en-AU" dirty="0">
              <a:solidFill>
                <a:schemeClr val="bg1">
                  <a:lumMod val="60000"/>
                  <a:lumOff val="40000"/>
                </a:schemeClr>
              </a:solidFill>
              <a:latin typeface="Calibri" pitchFamily="34" charset="0"/>
            </a:endParaRPr>
          </a:p>
        </p:txBody>
      </p:sp>
      <p:sp>
        <p:nvSpPr>
          <p:cNvPr id="6" name="Footer Placeholder 5"/>
          <p:cNvSpPr>
            <a:spLocks noGrp="1"/>
          </p:cNvSpPr>
          <p:nvPr>
            <p:ph type="ftr" sz="quarter" idx="10"/>
          </p:nvPr>
        </p:nvSpPr>
        <p:spPr/>
        <p:txBody>
          <a:bodyPr/>
          <a:lstStyle/>
          <a:p>
            <a:pPr>
              <a:defRPr/>
            </a:pPr>
            <a:r>
              <a:rPr lang="en-AU" smtClean="0"/>
              <a:t>ITEC-810</a:t>
            </a:r>
            <a:endParaRPr lang="en-AU" dirty="0"/>
          </a:p>
        </p:txBody>
      </p:sp>
      <p:pic>
        <p:nvPicPr>
          <p:cNvPr id="5" name="Picture 4"/>
          <p:cNvPicPr/>
          <p:nvPr/>
        </p:nvPicPr>
        <p:blipFill>
          <a:blip r:embed="rId2" cstate="print"/>
          <a:srcRect/>
          <a:stretch>
            <a:fillRect/>
          </a:stretch>
        </p:blipFill>
        <p:spPr bwMode="auto">
          <a:xfrm>
            <a:off x="2743200" y="4343400"/>
            <a:ext cx="4114800" cy="2133600"/>
          </a:xfrm>
          <a:prstGeom prst="rect">
            <a:avLst/>
          </a:prstGeom>
          <a:noFill/>
          <a:ln w="9525">
            <a:noFill/>
            <a:miter lim="800000"/>
            <a:headEnd/>
            <a:tailEnd/>
          </a:ln>
        </p:spPr>
      </p:pic>
      <p:sp>
        <p:nvSpPr>
          <p:cNvPr id="8" name="Slide Number Placeholder 7"/>
          <p:cNvSpPr>
            <a:spLocks noGrp="1"/>
          </p:cNvSpPr>
          <p:nvPr>
            <p:ph type="sldNum" sz="quarter" idx="11"/>
          </p:nvPr>
        </p:nvSpPr>
        <p:spPr/>
        <p:txBody>
          <a:bodyPr/>
          <a:lstStyle/>
          <a:p>
            <a:pPr>
              <a:defRPr/>
            </a:pPr>
            <a:fld id="{845EBA0C-F4BE-4EAF-96CC-B4F97873DC43}" type="slidenum">
              <a:rPr lang="en-AU" smtClean="0"/>
              <a:pPr>
                <a:defRPr/>
              </a:pPr>
              <a:t>9</a:t>
            </a:fld>
            <a:endParaRPr lang="en-A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Them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225174"/>
        </a:dk1>
        <a:lt1>
          <a:srgbClr val="FFFFFF"/>
        </a:lt1>
        <a:dk2>
          <a:srgbClr val="2E83B2"/>
        </a:dk2>
        <a:lt2>
          <a:srgbClr val="FFFFE7"/>
        </a:lt2>
        <a:accent1>
          <a:srgbClr val="6699FF"/>
        </a:accent1>
        <a:accent2>
          <a:srgbClr val="33CCCC"/>
        </a:accent2>
        <a:accent3>
          <a:srgbClr val="ADC1D5"/>
        </a:accent3>
        <a:accent4>
          <a:srgbClr val="DADADA"/>
        </a:accent4>
        <a:accent5>
          <a:srgbClr val="B8CAFF"/>
        </a:accent5>
        <a:accent6>
          <a:srgbClr val="2DB9B9"/>
        </a:accent6>
        <a:hlink>
          <a:srgbClr val="FF9999"/>
        </a:hlink>
        <a:folHlink>
          <a:srgbClr val="3366CC"/>
        </a:folHlink>
      </a:clrScheme>
      <a:clrMap bg1="dk2" tx1="lt1" bg2="dk1" tx2="lt2" accent1="accent1" accent2="accent2" accent3="accent3" accent4="accent4" accent5="accent5" accent6="accent6" hlink="hlink" folHlink="folHlink"/>
    </a:extraClrScheme>
    <a:extraClrScheme>
      <a:clrScheme name="Office Theme 2">
        <a:dk1>
          <a:srgbClr val="155A81"/>
        </a:dk1>
        <a:lt1>
          <a:srgbClr val="FFFFFF"/>
        </a:lt1>
        <a:dk2>
          <a:srgbClr val="248A9E"/>
        </a:dk2>
        <a:lt2>
          <a:srgbClr val="FFFFE7"/>
        </a:lt2>
        <a:accent1>
          <a:srgbClr val="7BD959"/>
        </a:accent1>
        <a:accent2>
          <a:srgbClr val="3399FF"/>
        </a:accent2>
        <a:accent3>
          <a:srgbClr val="ACC4CC"/>
        </a:accent3>
        <a:accent4>
          <a:srgbClr val="DADADA"/>
        </a:accent4>
        <a:accent5>
          <a:srgbClr val="BFE9B5"/>
        </a:accent5>
        <a:accent6>
          <a:srgbClr val="2D8AE7"/>
        </a:accent6>
        <a:hlink>
          <a:srgbClr val="FFB469"/>
        </a:hlink>
        <a:folHlink>
          <a:srgbClr val="6666FF"/>
        </a:folHlink>
      </a:clrScheme>
      <a:clrMap bg1="dk2" tx1="lt1" bg2="dk1" tx2="lt2" accent1="accent1" accent2="accent2" accent3="accent3" accent4="accent4" accent5="accent5" accent6="accent6" hlink="hlink" folHlink="folHlink"/>
    </a:extraClrScheme>
    <a:extraClrScheme>
      <a:clrScheme name="Office Theme 3">
        <a:dk1>
          <a:srgbClr val="0C3258"/>
        </a:dk1>
        <a:lt1>
          <a:srgbClr val="FFFFFF"/>
        </a:lt1>
        <a:dk2>
          <a:srgbClr val="025E7E"/>
        </a:dk2>
        <a:lt2>
          <a:srgbClr val="CCFFFF"/>
        </a:lt2>
        <a:accent1>
          <a:srgbClr val="0066CC"/>
        </a:accent1>
        <a:accent2>
          <a:srgbClr val="99CC00"/>
        </a:accent2>
        <a:accent3>
          <a:srgbClr val="AAB6C0"/>
        </a:accent3>
        <a:accent4>
          <a:srgbClr val="DADADA"/>
        </a:accent4>
        <a:accent5>
          <a:srgbClr val="AAB8E2"/>
        </a:accent5>
        <a:accent6>
          <a:srgbClr val="8AB900"/>
        </a:accent6>
        <a:hlink>
          <a:srgbClr val="9966FF"/>
        </a:hlink>
        <a:folHlink>
          <a:srgbClr val="BD3F7E"/>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2470</TotalTime>
  <Words>1306</Words>
  <Application>Microsoft Office PowerPoint</Application>
  <PresentationFormat>On-screen Show (4:3)</PresentationFormat>
  <Paragraphs>405</Paragraphs>
  <Slides>28</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0" baseType="lpstr">
      <vt:lpstr>Office Theme</vt:lpstr>
      <vt:lpstr>Visio</vt:lpstr>
      <vt:lpstr>Student     : Wilson Hidalgo Ramirez Supervisor: Udaya Tupakula</vt:lpstr>
      <vt:lpstr>Agenda</vt:lpstr>
      <vt:lpstr>1. Introduction</vt:lpstr>
      <vt:lpstr>1. Introduction</vt:lpstr>
      <vt:lpstr>Agenda</vt:lpstr>
      <vt:lpstr>2. DDoS</vt:lpstr>
      <vt:lpstr>Agenda</vt:lpstr>
      <vt:lpstr>3. Filtering Techniques</vt:lpstr>
      <vt:lpstr>3. Filtering Techniques                                    Hop-Count Filtering</vt:lpstr>
      <vt:lpstr>3. Filtering Techniques                                Source Address Prefix </vt:lpstr>
      <vt:lpstr>Slide 11</vt:lpstr>
      <vt:lpstr>Slide 12</vt:lpstr>
      <vt:lpstr>Agenda</vt:lpstr>
      <vt:lpstr>                           4. Evaluation</vt:lpstr>
      <vt:lpstr>Slide 15</vt:lpstr>
      <vt:lpstr>Slide 16</vt:lpstr>
      <vt:lpstr>Slide 17</vt:lpstr>
      <vt:lpstr>Slide 18</vt:lpstr>
      <vt:lpstr>Slide 19</vt:lpstr>
      <vt:lpstr>Slide 20</vt:lpstr>
      <vt:lpstr>Slide 21</vt:lpstr>
      <vt:lpstr>Slide 22</vt:lpstr>
      <vt:lpstr>Agenda</vt:lpstr>
      <vt:lpstr>5. Proposal</vt:lpstr>
      <vt:lpstr>Slide 25</vt:lpstr>
      <vt:lpstr>Agenda</vt:lpstr>
      <vt:lpstr>6. Conclusions</vt:lpstr>
      <vt:lpstr>Slide 28</vt:lpstr>
    </vt:vector>
  </TitlesOfParts>
  <Company>GuildDesign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ThemeGallery.com</dc:creator>
  <cp:lastModifiedBy>Wilson</cp:lastModifiedBy>
  <cp:revision>114</cp:revision>
  <dcterms:created xsi:type="dcterms:W3CDTF">2004-07-21T02:43:03Z</dcterms:created>
  <dcterms:modified xsi:type="dcterms:W3CDTF">2009-11-12T23:27:08Z</dcterms:modified>
</cp:coreProperties>
</file>