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3"/>
  </p:notesMasterIdLst>
  <p:sldIdLst>
    <p:sldId id="256" r:id="rId2"/>
    <p:sldId id="277" r:id="rId3"/>
    <p:sldId id="264" r:id="rId4"/>
    <p:sldId id="270" r:id="rId5"/>
    <p:sldId id="285" r:id="rId6"/>
    <p:sldId id="276" r:id="rId7"/>
    <p:sldId id="268" r:id="rId8"/>
    <p:sldId id="278" r:id="rId9"/>
    <p:sldId id="258" r:id="rId10"/>
    <p:sldId id="271" r:id="rId11"/>
    <p:sldId id="261" r:id="rId12"/>
    <p:sldId id="272" r:id="rId13"/>
    <p:sldId id="280" r:id="rId14"/>
    <p:sldId id="263" r:id="rId15"/>
    <p:sldId id="273" r:id="rId16"/>
    <p:sldId id="266" r:id="rId17"/>
    <p:sldId id="274" r:id="rId18"/>
    <p:sldId id="281" r:id="rId19"/>
    <p:sldId id="269" r:id="rId20"/>
    <p:sldId id="275" r:id="rId21"/>
    <p:sldId id="284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76" autoAdjust="0"/>
    <p:restoredTop sz="78169" autoAdjust="0"/>
  </p:normalViewPr>
  <p:slideViewPr>
    <p:cSldViewPr>
      <p:cViewPr varScale="1">
        <p:scale>
          <a:sx n="57" d="100"/>
          <a:sy n="57" d="100"/>
        </p:scale>
        <p:origin x="-85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3FA63-1D35-44B7-847C-2DB76BFDEAD2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6C5D66-DB5F-4691-9D82-4C21E1AE8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C5D66-DB5F-4691-9D82-4C21E1AE81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>
              <a:latin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C5D66-DB5F-4691-9D82-4C21E1AE811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C5D66-DB5F-4691-9D82-4C21E1AE811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C5D66-DB5F-4691-9D82-4C21E1AE811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C5D66-DB5F-4691-9D82-4C21E1AE811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C5D66-DB5F-4691-9D82-4C21E1AE811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C5D66-DB5F-4691-9D82-4C21E1AE811F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C5D66-DB5F-4691-9D82-4C21E1AE811F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C5D66-DB5F-4691-9D82-4C21E1AE811F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C5D66-DB5F-4691-9D82-4C21E1AE811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C5D66-DB5F-4691-9D82-4C21E1AE811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C5D66-DB5F-4691-9D82-4C21E1AE811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9CA0CF-6D85-47D2-B7E5-9C5833424FCD}" type="slidenum">
              <a:rPr lang="en-US"/>
              <a:pPr/>
              <a:t>5</a:t>
            </a:fld>
            <a:endParaRPr lang="en-US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C5D66-DB5F-4691-9D82-4C21E1AE811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C5D66-DB5F-4691-9D82-4C21E1AE811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C5D66-DB5F-4691-9D82-4C21E1AE811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C5D66-DB5F-4691-9D82-4C21E1AE811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E2ED8A5-E088-4638-9988-B8CE08DF03B7}" type="datetime5">
              <a:rPr lang="en-US" smtClean="0"/>
              <a:pPr/>
              <a:t>5-Jun-09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DB08E2E-CFD5-4805-B32D-9770DCB342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9C8471-8CB6-4CB1-B20A-A82F689468B3}" type="datetime5">
              <a:rPr lang="en-US" smtClean="0"/>
              <a:pPr/>
              <a:t>5-Jun-09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B08E2E-CFD5-4805-B32D-9770DCB342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9D9708-5EA9-4417-B8F9-AD1ADD7B6835}" type="datetime5">
              <a:rPr lang="en-US" smtClean="0"/>
              <a:pPr/>
              <a:t>5-Jun-09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B08E2E-CFD5-4805-B32D-9770DCB342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6046C2-CAFA-4A42-9164-25F7C223A681}" type="datetime5">
              <a:rPr lang="en-US" smtClean="0"/>
              <a:pPr/>
              <a:t>5-Jun-09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B08E2E-CFD5-4805-B32D-9770DCB342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D93B1-DF25-4D03-B197-DA892F50008D}" type="datetime5">
              <a:rPr lang="en-US" smtClean="0"/>
              <a:pPr/>
              <a:t>5-Jun-09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B08E2E-CFD5-4805-B32D-9770DCB342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B51753-03B8-4B5D-8F44-23F71027BF4F}" type="datetime5">
              <a:rPr lang="en-US" smtClean="0"/>
              <a:pPr/>
              <a:t>5-Jun-09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B08E2E-CFD5-4805-B32D-9770DCB342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18FD41-4B9E-4EC7-93A3-CF693ECF765A}" type="datetime5">
              <a:rPr lang="en-US" smtClean="0"/>
              <a:pPr/>
              <a:t>5-Jun-09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B08E2E-CFD5-4805-B32D-9770DCB342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A5701F-251D-4897-913F-9AAF466A9B5D}" type="datetime5">
              <a:rPr lang="en-US" smtClean="0"/>
              <a:pPr/>
              <a:t>5-Jun-09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B08E2E-CFD5-4805-B32D-9770DCB342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95E80A-FD50-4E57-B046-BB702D18E8C3}" type="datetime5">
              <a:rPr lang="en-US" smtClean="0"/>
              <a:pPr/>
              <a:t>5-Jun-09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B08E2E-CFD5-4805-B32D-9770DCB342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97FB04C-0792-4E71-BAE0-D366E4701E43}" type="datetime5">
              <a:rPr lang="en-US" smtClean="0"/>
              <a:pPr/>
              <a:t>5-Jun-09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B08E2E-CFD5-4805-B32D-9770DCB342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1370C7B-4C95-495F-AE14-ABE02EF8700F}" type="datetime5">
              <a:rPr lang="en-US" smtClean="0"/>
              <a:pPr/>
              <a:t>5-Jun-09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DB08E2E-CFD5-4805-B32D-9770DCB342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C0B4B27-9E4C-40BE-932C-189920EA9E31}" type="datetime5">
              <a:rPr lang="en-US" smtClean="0"/>
              <a:pPr/>
              <a:t>5-Jun-09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DB08E2E-CFD5-4805-B32D-9770DCB342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An Analysis of Stream Processing Languages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Student Name: </a:t>
            </a:r>
            <a:r>
              <a:rPr lang="en-US" dirty="0" err="1" smtClean="0"/>
              <a:t>Miran</a:t>
            </a:r>
            <a:r>
              <a:rPr lang="en-US" dirty="0" smtClean="0"/>
              <a:t> Dylan</a:t>
            </a:r>
          </a:p>
          <a:p>
            <a:r>
              <a:rPr lang="en-US" dirty="0" smtClean="0"/>
              <a:t>Itec810</a:t>
            </a:r>
          </a:p>
          <a:p>
            <a:r>
              <a:rPr lang="en-US" dirty="0" smtClean="0"/>
              <a:t>Supervisor: </a:t>
            </a:r>
            <a:r>
              <a:rPr lang="en-US" dirty="0" err="1" smtClean="0"/>
              <a:t>Mehmet</a:t>
            </a:r>
            <a:r>
              <a:rPr lang="en-US" dirty="0" smtClean="0"/>
              <a:t> A. </a:t>
            </a:r>
            <a:r>
              <a:rPr lang="en-US" dirty="0" err="1" smtClean="0"/>
              <a:t>Orgun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E2E-CFD5-4805-B32D-9770DCB3428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D0FB-F5D1-43E5-8163-76BA91D55CDD}" type="datetime5">
              <a:rPr lang="en-US" smtClean="0"/>
              <a:pPr/>
              <a:t>5-Jun-09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b="1" dirty="0" smtClean="0"/>
          </a:p>
          <a:p>
            <a:r>
              <a:rPr lang="en-US" b="1" dirty="0" smtClean="0"/>
              <a:t>Dealing with incomplete streams of data</a:t>
            </a:r>
            <a:br>
              <a:rPr lang="en-US" b="1" dirty="0" smtClean="0"/>
            </a:br>
            <a:r>
              <a:rPr lang="en-US" sz="2000" dirty="0" smtClean="0"/>
              <a:t>Data might be delayed, out of order or missing </a:t>
            </a:r>
          </a:p>
          <a:p>
            <a:r>
              <a:rPr lang="en-US" sz="2000" dirty="0" smtClean="0"/>
              <a:t>Time-out individual uncompleted process</a:t>
            </a:r>
          </a:p>
          <a:p>
            <a:r>
              <a:rPr lang="en-US" sz="2000" dirty="0" smtClean="0"/>
              <a:t>extending processing time</a:t>
            </a:r>
          </a:p>
          <a:p>
            <a:endParaRPr lang="en-US" b="1" dirty="0" smtClean="0"/>
          </a:p>
          <a:p>
            <a:r>
              <a:rPr lang="en-US" b="1" dirty="0" smtClean="0"/>
              <a:t>Providing predictable output </a:t>
            </a:r>
          </a:p>
          <a:p>
            <a:r>
              <a:rPr lang="en-US" sz="2000" dirty="0" smtClean="0"/>
              <a:t>discover changes –estimating  techniques</a:t>
            </a:r>
          </a:p>
          <a:p>
            <a:r>
              <a:rPr lang="en-US" sz="2000" dirty="0" smtClean="0"/>
              <a:t>Important for fault tolerance and recovery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E2E-CFD5-4805-B32D-9770DCB3428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Issues and Desired Features</a:t>
            </a:r>
            <a:endParaRPr lang="en-US" sz="40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F26A3-3FC9-484E-B95B-0F991E33B37D}" type="datetime5">
              <a:rPr lang="en-US" smtClean="0"/>
              <a:pPr/>
              <a:t>5-Jun-09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81000" y="1524000"/>
            <a:ext cx="80772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b="1" dirty="0" smtClean="0"/>
          </a:p>
          <a:p>
            <a:r>
              <a:rPr lang="en-US" b="1" dirty="0" smtClean="0"/>
              <a:t>Integrating stored and stream data </a:t>
            </a:r>
          </a:p>
          <a:p>
            <a:r>
              <a:rPr lang="en-US" sz="2000" dirty="0" smtClean="0"/>
              <a:t>access and modification stream data and historical data in the same manner </a:t>
            </a:r>
          </a:p>
          <a:p>
            <a:r>
              <a:rPr lang="en-US" sz="2000" dirty="0" smtClean="0"/>
              <a:t>ability convert between the two types using a unified way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Guaranteeing high availability</a:t>
            </a:r>
          </a:p>
          <a:p>
            <a:r>
              <a:rPr lang="en-US" sz="2000" dirty="0" smtClean="0"/>
              <a:t>high up time</a:t>
            </a:r>
          </a:p>
          <a:p>
            <a:r>
              <a:rPr lang="en-US" sz="2000" dirty="0" smtClean="0"/>
              <a:t>parallel  processing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E2E-CFD5-4805-B32D-9770DCB3428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Issues and Features</a:t>
            </a:r>
            <a:endParaRPr lang="en-US" sz="40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C7370-3147-48AF-8018-B8AFBA118EF8}" type="datetime5">
              <a:rPr lang="en-US" smtClean="0"/>
              <a:pPr/>
              <a:t>5-Jun-09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381000" y="1524000"/>
            <a:ext cx="80772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r>
              <a:rPr lang="en-US" b="1" dirty="0" smtClean="0"/>
              <a:t>Automatic scalability and resource utilization</a:t>
            </a:r>
          </a:p>
          <a:p>
            <a:r>
              <a:rPr lang="en-US" sz="2000" dirty="0" smtClean="0"/>
              <a:t>balancing resources   </a:t>
            </a:r>
          </a:p>
          <a:p>
            <a:r>
              <a:rPr lang="en-US" sz="2000" dirty="0" smtClean="0"/>
              <a:t>distribution processors – multi processing</a:t>
            </a:r>
          </a:p>
          <a:p>
            <a:r>
              <a:rPr lang="en-US" sz="2000" dirty="0" smtClean="0"/>
              <a:t>Load Balance across machines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b="1" dirty="0" smtClean="0"/>
              <a:t>Supporting complex event processing</a:t>
            </a:r>
          </a:p>
          <a:p>
            <a:r>
              <a:rPr lang="en-US" sz="2000" dirty="0" smtClean="0"/>
              <a:t>monitor processing </a:t>
            </a:r>
          </a:p>
          <a:p>
            <a:r>
              <a:rPr lang="en-US" sz="2000" dirty="0" smtClean="0"/>
              <a:t>pattern matching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E2E-CFD5-4805-B32D-9770DCB3428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Issues and Features</a:t>
            </a:r>
            <a:endParaRPr lang="en-US" sz="40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AB06-CA60-4F2F-810A-5749F53E4A24}" type="datetime5">
              <a:rPr lang="en-US" smtClean="0"/>
              <a:pPr/>
              <a:t>5-Jun-09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81000" y="1524000"/>
            <a:ext cx="80772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b="1" dirty="0" smtClean="0">
              <a:solidFill>
                <a:schemeClr val="accent1"/>
              </a:solidFill>
            </a:endParaRPr>
          </a:p>
          <a:p>
            <a:r>
              <a:rPr lang="en-US" sz="2400" b="1" dirty="0" smtClean="0">
                <a:solidFill>
                  <a:schemeClr val="accent1"/>
                </a:solidFill>
              </a:rPr>
              <a:t>Introduction </a:t>
            </a:r>
          </a:p>
          <a:p>
            <a:pPr>
              <a:buNone/>
            </a:pPr>
            <a:endParaRPr lang="en-US" sz="2400" b="1" dirty="0" smtClean="0"/>
          </a:p>
          <a:p>
            <a:r>
              <a:rPr lang="en-US" sz="2400" b="1" dirty="0" smtClean="0">
                <a:solidFill>
                  <a:schemeClr val="accent1"/>
                </a:solidFill>
              </a:rPr>
              <a:t>Issues / features of Stream Processing Language</a:t>
            </a:r>
          </a:p>
          <a:p>
            <a:endParaRPr lang="en-US" sz="2400" b="1" dirty="0" smtClean="0"/>
          </a:p>
          <a:p>
            <a:r>
              <a:rPr lang="en-US" sz="2400" b="1" dirty="0" smtClean="0">
                <a:solidFill>
                  <a:schemeClr val="accent1"/>
                </a:solidFill>
              </a:rPr>
              <a:t>System and Languages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Conclusion 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E2E-CFD5-4805-B32D-9770DCB3428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Agenda 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CB90-6849-4DCB-AAF9-0EDEFBC5DD73}" type="datetime5">
              <a:rPr lang="en-US" smtClean="0"/>
              <a:pPr/>
              <a:t>5-Jun-09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81000" y="1524000"/>
            <a:ext cx="80772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r>
              <a:rPr lang="en-US" sz="2400" dirty="0" smtClean="0"/>
              <a:t>Based on data-flow approach</a:t>
            </a:r>
          </a:p>
          <a:p>
            <a:r>
              <a:rPr lang="en-US" sz="2400" dirty="0" smtClean="0"/>
              <a:t>Employ a Quality of Service graphs for monitoring </a:t>
            </a:r>
          </a:p>
          <a:p>
            <a:r>
              <a:rPr lang="en-US" sz="2400" dirty="0" smtClean="0"/>
              <a:t>Uses continuous query </a:t>
            </a:r>
            <a:r>
              <a:rPr lang="en-US" sz="2400" dirty="0" err="1" smtClean="0"/>
              <a:t>SQuAl</a:t>
            </a:r>
            <a:r>
              <a:rPr lang="en-US" sz="2400" dirty="0" smtClean="0"/>
              <a:t> (Stream Query Algebra)</a:t>
            </a:r>
          </a:p>
          <a:p>
            <a:r>
              <a:rPr lang="en-US" sz="2400" dirty="0" smtClean="0"/>
              <a:t>based on well defined operators </a:t>
            </a:r>
          </a:p>
          <a:p>
            <a:r>
              <a:rPr lang="en-US" sz="2400" dirty="0" smtClean="0"/>
              <a:t>Borealis next generation of Aurora built on Distributed environment </a:t>
            </a:r>
          </a:p>
          <a:p>
            <a:endParaRPr lang="en-US" sz="2000" b="1" dirty="0" smtClean="0"/>
          </a:p>
          <a:p>
            <a:pPr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E2E-CFD5-4805-B32D-9770DCB3428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Aurora - Borealis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E81F-174A-4556-A78A-CE7700A10D88}" type="datetime5">
              <a:rPr lang="en-US" smtClean="0"/>
              <a:pPr/>
              <a:t>5-Jun-09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81000" y="1524000"/>
            <a:ext cx="80772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sz="2800" dirty="0" smtClean="0"/>
          </a:p>
          <a:p>
            <a:r>
              <a:rPr lang="en-US" sz="2400" dirty="0" smtClean="0"/>
              <a:t>general purpose centralized single system</a:t>
            </a:r>
          </a:p>
          <a:p>
            <a:r>
              <a:rPr lang="en-US" sz="2400" dirty="0" smtClean="0"/>
              <a:t>continuous query language CQL</a:t>
            </a:r>
          </a:p>
          <a:p>
            <a:r>
              <a:rPr lang="en-US" sz="2400" dirty="0" smtClean="0"/>
              <a:t>Employ several operators </a:t>
            </a:r>
          </a:p>
          <a:p>
            <a:r>
              <a:rPr lang="en-US" sz="2400" dirty="0" smtClean="0"/>
              <a:t>Queries issued declaratively and translated into query plans</a:t>
            </a:r>
          </a:p>
          <a:p>
            <a:endParaRPr lang="en-US" sz="2800" b="1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E2E-CFD5-4805-B32D-9770DCB3428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STREAM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CF7DC-D52C-48C7-8974-332D8B3C7DFD}" type="datetime5">
              <a:rPr lang="en-US" smtClean="0"/>
              <a:pPr/>
              <a:t>5-Jun-09</a:t>
            </a:fld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81000" y="1524000"/>
            <a:ext cx="80772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b="1" dirty="0" smtClean="0"/>
          </a:p>
          <a:p>
            <a:r>
              <a:rPr lang="en-US" sz="2400" dirty="0" smtClean="0"/>
              <a:t>Commercial DSMS</a:t>
            </a:r>
          </a:p>
          <a:p>
            <a:r>
              <a:rPr lang="en-US" sz="2400" dirty="0" err="1" smtClean="0"/>
              <a:t>Tuple</a:t>
            </a:r>
            <a:r>
              <a:rPr lang="en-US" sz="2400" dirty="0" smtClean="0"/>
              <a:t> driven  model</a:t>
            </a:r>
          </a:p>
          <a:p>
            <a:r>
              <a:rPr lang="en-US" sz="2400" dirty="0" err="1" smtClean="0"/>
              <a:t>StreamSQL</a:t>
            </a:r>
            <a:r>
              <a:rPr lang="en-US" sz="2400" dirty="0" smtClean="0"/>
              <a:t> : graphical event flow programming language</a:t>
            </a:r>
          </a:p>
          <a:p>
            <a:r>
              <a:rPr lang="en-US" sz="2400" dirty="0" smtClean="0"/>
              <a:t>Support low-latency </a:t>
            </a:r>
          </a:p>
          <a:p>
            <a:r>
              <a:rPr lang="en-US" sz="2400" dirty="0" smtClean="0"/>
              <a:t>High availability via standard process pairs approach of two dedicated servers</a:t>
            </a:r>
          </a:p>
          <a:p>
            <a:endParaRPr lang="en-US" sz="2400" dirty="0" smtClean="0"/>
          </a:p>
          <a:p>
            <a:endParaRPr lang="en-US" b="1" dirty="0" smtClean="0"/>
          </a:p>
          <a:p>
            <a:pPr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E2E-CFD5-4805-B32D-9770DCB3428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 smtClean="0"/>
              <a:t>StreamBase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E3A49-A9B4-43F4-95D9-8C109B3158F4}" type="datetime5">
              <a:rPr lang="en-US" smtClean="0"/>
              <a:pPr/>
              <a:t>5-Jun-09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81000" y="1524000"/>
            <a:ext cx="80772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400" dirty="0" smtClean="0"/>
              <a:t>declarative stream processing engine (IBM)</a:t>
            </a:r>
          </a:p>
          <a:p>
            <a:r>
              <a:rPr lang="en-US" sz="2400" dirty="0" smtClean="0"/>
              <a:t>generic built-in stream processing operator</a:t>
            </a:r>
          </a:p>
          <a:p>
            <a:r>
              <a:rPr lang="en-US" sz="2400" dirty="0" smtClean="0"/>
              <a:t>Based on infrastructure of stream processing core SPC of Distributed system S</a:t>
            </a:r>
            <a:endParaRPr lang="en-US" sz="2400" b="1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E2E-CFD5-4805-B32D-9770DCB3428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SPADE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0F053-2510-4C6B-8092-C530E8D43487}" type="datetime5">
              <a:rPr lang="en-US" smtClean="0"/>
              <a:pPr/>
              <a:t>5-Jun-09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81000" y="1524000"/>
            <a:ext cx="80772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b="1" dirty="0" smtClean="0">
              <a:solidFill>
                <a:schemeClr val="accent1"/>
              </a:solidFill>
            </a:endParaRPr>
          </a:p>
          <a:p>
            <a:r>
              <a:rPr lang="en-US" sz="2400" b="1" dirty="0" smtClean="0">
                <a:solidFill>
                  <a:schemeClr val="accent1"/>
                </a:solidFill>
              </a:rPr>
              <a:t>Introduction </a:t>
            </a:r>
          </a:p>
          <a:p>
            <a:endParaRPr lang="en-US" sz="2400" b="1" dirty="0" smtClean="0">
              <a:solidFill>
                <a:schemeClr val="accent1"/>
              </a:solidFill>
            </a:endParaRPr>
          </a:p>
          <a:p>
            <a:r>
              <a:rPr lang="en-US" sz="2400" b="1" dirty="0" smtClean="0">
                <a:solidFill>
                  <a:schemeClr val="accent1"/>
                </a:solidFill>
              </a:rPr>
              <a:t>Issues / features of Stream processing Language</a:t>
            </a:r>
          </a:p>
          <a:p>
            <a:endParaRPr lang="en-US" sz="2400" b="1" dirty="0" smtClean="0">
              <a:solidFill>
                <a:schemeClr val="accent1"/>
              </a:solidFill>
            </a:endParaRPr>
          </a:p>
          <a:p>
            <a:r>
              <a:rPr lang="en-US" sz="2400" b="1" dirty="0" smtClean="0">
                <a:solidFill>
                  <a:schemeClr val="accent1"/>
                </a:solidFill>
              </a:rPr>
              <a:t>System and languages</a:t>
            </a:r>
          </a:p>
          <a:p>
            <a:endParaRPr lang="en-US" sz="2400" b="1" dirty="0" smtClean="0"/>
          </a:p>
          <a:p>
            <a:r>
              <a:rPr lang="en-US" sz="2400" b="1" dirty="0" smtClean="0">
                <a:solidFill>
                  <a:schemeClr val="accent1"/>
                </a:solidFill>
              </a:rPr>
              <a:t>Conclusion</a:t>
            </a:r>
            <a:r>
              <a:rPr lang="en-US" sz="2400" b="1" dirty="0" smtClean="0">
                <a:solidFill>
                  <a:srgbClr val="FF0000"/>
                </a:solidFill>
              </a:rPr>
              <a:t> 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E2E-CFD5-4805-B32D-9770DCB3428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Agenda 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C659B-A1C3-4833-9C30-03BF0995D89A}" type="datetime5">
              <a:rPr lang="en-US" smtClean="0"/>
              <a:pPr/>
              <a:t>5-Jun-09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81000" y="1524000"/>
            <a:ext cx="80772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16825" t="35968" r="17984" b="37270"/>
          <a:stretch>
            <a:fillRect/>
          </a:stretch>
        </p:blipFill>
        <p:spPr bwMode="auto">
          <a:xfrm>
            <a:off x="457200" y="1524000"/>
            <a:ext cx="8229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E2E-CFD5-4805-B32D-9770DCB3428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Comparison of the technologies </a:t>
            </a:r>
            <a:endParaRPr lang="en-US" sz="40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30BDE-F4D4-4336-B6E9-F1D4C326589B}" type="datetime5">
              <a:rPr lang="en-US" smtClean="0"/>
              <a:pPr/>
              <a:t>5-Jun-09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81000" y="1524000"/>
            <a:ext cx="80772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Introduction </a:t>
            </a:r>
          </a:p>
          <a:p>
            <a:pPr>
              <a:buNone/>
            </a:pPr>
            <a:endParaRPr lang="en-US" sz="2400" b="1" dirty="0" smtClean="0"/>
          </a:p>
          <a:p>
            <a:r>
              <a:rPr lang="en-US" sz="2400" b="1" dirty="0" smtClean="0"/>
              <a:t>Issues / Features of Stream Processing Language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System and Languages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Conclusion 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E2E-CFD5-4805-B32D-9770DCB3428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Agenda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72BF8-5EA3-4A53-9B8C-D8889A0D0297}" type="datetime5">
              <a:rPr lang="en-US" smtClean="0"/>
              <a:pPr/>
              <a:t>5-Jun-09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381000" y="1524000"/>
            <a:ext cx="80772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400" dirty="0" smtClean="0"/>
              <a:t>DSMS different from HDS</a:t>
            </a:r>
          </a:p>
          <a:p>
            <a:r>
              <a:rPr lang="en-US" sz="2400" dirty="0" smtClean="0"/>
              <a:t>Stream processing languages emerged from different applications requirements </a:t>
            </a:r>
          </a:p>
          <a:p>
            <a:r>
              <a:rPr lang="en-US" sz="2400" dirty="0" smtClean="0"/>
              <a:t>Not all languages used by stream processing engines have the same characteristics as some are stronger in certain areas while others are not.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E2E-CFD5-4805-B32D-9770DCB3428E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32B8-C52F-453D-9D83-2901122BCC5F}" type="datetime5">
              <a:rPr lang="en-US" smtClean="0"/>
              <a:pPr/>
              <a:t>5-Jun-09</a:t>
            </a:fld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81000" y="1524000"/>
            <a:ext cx="80772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4400" dirty="0" smtClean="0"/>
              <a:t>Thank you </a:t>
            </a:r>
          </a:p>
          <a:p>
            <a:endParaRPr lang="en-US" dirty="0" smtClean="0"/>
          </a:p>
          <a:p>
            <a:endParaRPr lang="en-US" dirty="0" smtClean="0"/>
          </a:p>
          <a:p>
            <a:pPr algn="ctr"/>
            <a:r>
              <a:rPr lang="en-US" sz="4800" dirty="0" smtClean="0"/>
              <a:t>Questions ?</a:t>
            </a:r>
            <a:endParaRPr lang="en-US" sz="4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E2E-CFD5-4805-B32D-9770DCB3428E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DCA9-142F-483E-B9CB-28B6E06DCD10}" type="datetime5">
              <a:rPr lang="en-US" smtClean="0"/>
              <a:pPr/>
              <a:t>5-Jun-09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b="1" dirty="0" smtClean="0"/>
          </a:p>
          <a:p>
            <a:r>
              <a:rPr lang="en-US" b="1" dirty="0" smtClean="0"/>
              <a:t>What is Stream Processing?</a:t>
            </a:r>
          </a:p>
          <a:p>
            <a:r>
              <a:rPr lang="en-US" sz="2400" dirty="0" smtClean="0"/>
              <a:t>data-intensive and real-time applications.</a:t>
            </a:r>
          </a:p>
          <a:p>
            <a:endParaRPr lang="en-US" sz="2400" dirty="0" smtClean="0"/>
          </a:p>
          <a:p>
            <a:r>
              <a:rPr lang="en-US" sz="2400" dirty="0" smtClean="0"/>
              <a:t>data generated continuously (growing rapidly)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E2E-CFD5-4805-B32D-9770DCB3428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9608-37C8-4EE7-944A-9A4BD6EAD05A}" type="datetime5">
              <a:rPr lang="en-US" smtClean="0"/>
              <a:pPr/>
              <a:t>5-Jun-09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81000" y="1524000"/>
            <a:ext cx="80772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b="1" dirty="0" smtClean="0"/>
          </a:p>
          <a:p>
            <a:r>
              <a:rPr lang="en-US" sz="2800" b="1" dirty="0" smtClean="0"/>
              <a:t>Where Stream Processing used ?</a:t>
            </a:r>
          </a:p>
          <a:p>
            <a:r>
              <a:rPr lang="en-US" sz="2800" b="1" dirty="0" smtClean="0"/>
              <a:t>DSMS and SPE:</a:t>
            </a:r>
          </a:p>
          <a:p>
            <a:pPr lvl="1"/>
            <a:r>
              <a:rPr lang="en-US" sz="2400" dirty="0" smtClean="0"/>
              <a:t>telecom call-records</a:t>
            </a:r>
          </a:p>
          <a:p>
            <a:pPr lvl="1"/>
            <a:r>
              <a:rPr lang="en-US" sz="2400" dirty="0" smtClean="0"/>
              <a:t>network security</a:t>
            </a:r>
          </a:p>
          <a:p>
            <a:pPr lvl="1"/>
            <a:r>
              <a:rPr lang="en-US" sz="2400" dirty="0" smtClean="0"/>
              <a:t>financial applications</a:t>
            </a:r>
          </a:p>
          <a:p>
            <a:pPr lvl="1"/>
            <a:r>
              <a:rPr lang="en-US" sz="2400" dirty="0" smtClean="0"/>
              <a:t>sensor networks</a:t>
            </a:r>
          </a:p>
          <a:p>
            <a:pPr lvl="1"/>
            <a:r>
              <a:rPr lang="en-US" sz="2400" dirty="0" smtClean="0"/>
              <a:t>manufacturing processes</a:t>
            </a:r>
          </a:p>
          <a:p>
            <a:endParaRPr lang="en-US" sz="2800" b="1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E2E-CFD5-4805-B32D-9770DCB3428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Stream processing applications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32CD-B7CC-4094-B784-4FAD64773043}" type="datetime5">
              <a:rPr lang="en-US" smtClean="0"/>
              <a:pPr/>
              <a:t>5-Jun-09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81000" y="1524000"/>
            <a:ext cx="80772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DD73F2C-1073-46CE-AB58-2549DF100894}" type="datetime5">
              <a:rPr lang="en-US" smtClean="0"/>
              <a:pPr/>
              <a:t>5-Jun-09</a:t>
            </a:fld>
            <a:endParaRPr lang="en-US"/>
          </a:p>
        </p:txBody>
      </p:sp>
      <p:sp>
        <p:nvSpPr>
          <p:cNvPr id="1024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8EEADD-D48D-426B-BBC0-1C2F73D5104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8330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</a:rPr>
              <a:t>DBMS versus DSMS </a:t>
            </a:r>
          </a:p>
        </p:txBody>
      </p:sp>
      <p:sp>
        <p:nvSpPr>
          <p:cNvPr id="10245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524000"/>
            <a:ext cx="4038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2000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000" dirty="0" smtClean="0">
                <a:solidFill>
                  <a:schemeClr val="bg1"/>
                </a:solidFill>
              </a:rPr>
              <a:t>One-time queries</a:t>
            </a:r>
          </a:p>
          <a:p>
            <a:pPr>
              <a:lnSpc>
                <a:spcPct val="90000"/>
              </a:lnSpc>
            </a:pPr>
            <a:endParaRPr lang="en-US" sz="2000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000" dirty="0" smtClean="0">
                <a:solidFill>
                  <a:schemeClr val="bg1"/>
                </a:solidFill>
              </a:rPr>
              <a:t>Random access</a:t>
            </a:r>
          </a:p>
          <a:p>
            <a:pPr>
              <a:lnSpc>
                <a:spcPct val="90000"/>
              </a:lnSpc>
            </a:pPr>
            <a:endParaRPr lang="en-US" sz="2000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000" dirty="0" smtClean="0">
                <a:solidFill>
                  <a:schemeClr val="bg1"/>
                </a:solidFill>
              </a:rPr>
              <a:t>Only current state matters</a:t>
            </a:r>
          </a:p>
          <a:p>
            <a:pPr>
              <a:lnSpc>
                <a:spcPct val="90000"/>
              </a:lnSpc>
            </a:pPr>
            <a:endParaRPr lang="en-US" sz="2000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000" dirty="0" smtClean="0">
                <a:solidFill>
                  <a:schemeClr val="bg1"/>
                </a:solidFill>
              </a:rPr>
              <a:t>Passive repository</a:t>
            </a:r>
          </a:p>
          <a:p>
            <a:pPr>
              <a:lnSpc>
                <a:spcPct val="90000"/>
              </a:lnSpc>
            </a:pPr>
            <a:endParaRPr lang="en-US" sz="2000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000" dirty="0" smtClean="0">
                <a:solidFill>
                  <a:schemeClr val="bg1"/>
                </a:solidFill>
              </a:rPr>
              <a:t>No real-time services</a:t>
            </a:r>
          </a:p>
        </p:txBody>
      </p:sp>
      <p:sp>
        <p:nvSpPr>
          <p:cNvPr id="10246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4419600" y="1481328"/>
            <a:ext cx="43434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2000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000" dirty="0" smtClean="0">
                <a:solidFill>
                  <a:schemeClr val="bg1"/>
                </a:solidFill>
              </a:rPr>
              <a:t>Continuous queries</a:t>
            </a:r>
          </a:p>
          <a:p>
            <a:pPr>
              <a:lnSpc>
                <a:spcPct val="90000"/>
              </a:lnSpc>
            </a:pPr>
            <a:endParaRPr lang="en-US" sz="2000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000" dirty="0" smtClean="0">
                <a:solidFill>
                  <a:schemeClr val="bg1"/>
                </a:solidFill>
              </a:rPr>
              <a:t>Sequential access</a:t>
            </a:r>
          </a:p>
          <a:p>
            <a:pPr>
              <a:lnSpc>
                <a:spcPct val="90000"/>
              </a:lnSpc>
            </a:pPr>
            <a:endParaRPr lang="en-US" sz="2000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000" dirty="0" smtClean="0">
                <a:solidFill>
                  <a:schemeClr val="bg1"/>
                </a:solidFill>
              </a:rPr>
              <a:t>History/arrival-order is critical</a:t>
            </a:r>
          </a:p>
          <a:p>
            <a:pPr>
              <a:lnSpc>
                <a:spcPct val="90000"/>
              </a:lnSpc>
            </a:pPr>
            <a:endParaRPr lang="en-US" sz="2000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000" dirty="0" smtClean="0">
                <a:solidFill>
                  <a:schemeClr val="bg1"/>
                </a:solidFill>
              </a:rPr>
              <a:t>Active stores</a:t>
            </a:r>
          </a:p>
          <a:p>
            <a:pPr>
              <a:lnSpc>
                <a:spcPct val="90000"/>
              </a:lnSpc>
            </a:pPr>
            <a:endParaRPr lang="en-US" sz="2000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000" dirty="0" smtClean="0">
                <a:solidFill>
                  <a:schemeClr val="bg1"/>
                </a:solidFill>
              </a:rPr>
              <a:t>Real-time requirements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81000" y="1524000"/>
            <a:ext cx="80772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endParaRPr lang="en-US" dirty="0" smtClean="0"/>
          </a:p>
          <a:p>
            <a:pPr lvl="2"/>
            <a:r>
              <a:rPr lang="en-US" dirty="0" smtClean="0"/>
              <a:t>DBMS Query </a:t>
            </a:r>
          </a:p>
          <a:p>
            <a:pPr lvl="2"/>
            <a:r>
              <a:rPr lang="en-US" dirty="0" smtClean="0"/>
              <a:t>When the temperature dropped below X </a:t>
            </a:r>
          </a:p>
          <a:p>
            <a:pPr lvl="2"/>
            <a:r>
              <a:rPr lang="en-US" dirty="0" smtClean="0"/>
              <a:t>when was the prices of stock Y  &gt;$20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DSMS Query </a:t>
            </a:r>
          </a:p>
          <a:p>
            <a:pPr lvl="2"/>
            <a:r>
              <a:rPr lang="en-US" dirty="0" smtClean="0"/>
              <a:t>Notify me when the temperature drops below X</a:t>
            </a:r>
          </a:p>
          <a:p>
            <a:pPr lvl="2"/>
            <a:r>
              <a:rPr lang="en-US" dirty="0" smtClean="0"/>
              <a:t>Tell me when prices of stock Y &gt; $20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E2E-CFD5-4805-B32D-9770DCB3428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Example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ABAA-D6FF-48AE-87D7-2038C8E6790A}" type="datetime5">
              <a:rPr lang="en-US" smtClean="0"/>
              <a:pPr/>
              <a:t>5-Jun-09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81000" y="1524000"/>
            <a:ext cx="80772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b="1" dirty="0" smtClean="0"/>
          </a:p>
          <a:p>
            <a:r>
              <a:rPr lang="en-US" b="1" dirty="0" smtClean="0"/>
              <a:t>Linear Road Benchmark </a:t>
            </a:r>
            <a:r>
              <a:rPr lang="en-US" sz="2000" b="1" dirty="0" smtClean="0"/>
              <a:t>( </a:t>
            </a:r>
            <a:r>
              <a:rPr lang="en-US" sz="2000" dirty="0" smtClean="0"/>
              <a:t>simulation prototype)</a:t>
            </a:r>
            <a:endParaRPr lang="en-US" sz="2000" b="1" dirty="0" smtClean="0"/>
          </a:p>
          <a:p>
            <a:endParaRPr lang="en-US" sz="2000" dirty="0" smtClean="0"/>
          </a:p>
          <a:p>
            <a:r>
              <a:rPr lang="en-US" sz="2000" dirty="0" smtClean="0"/>
              <a:t>variable tolling system that charges vehicles different toll rates</a:t>
            </a:r>
            <a:endParaRPr lang="en-US" sz="2000" b="1" dirty="0" smtClean="0"/>
          </a:p>
          <a:p>
            <a:endParaRPr lang="en-US" sz="2000" b="1" dirty="0" smtClean="0"/>
          </a:p>
          <a:p>
            <a:r>
              <a:rPr lang="en-US" sz="2000" b="1" dirty="0" smtClean="0"/>
              <a:t>Example Query in Linear Road</a:t>
            </a:r>
          </a:p>
          <a:p>
            <a:r>
              <a:rPr lang="en-US" sz="2000" b="1" dirty="0" smtClean="0"/>
              <a:t>Notify me when there is an  accident on the freeway</a:t>
            </a:r>
          </a:p>
          <a:p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E2E-CFD5-4805-B32D-9770DCB3428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DSMS bench mark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3F59-3AA4-4785-85F4-25262669FAC3}" type="datetime5">
              <a:rPr lang="en-US" smtClean="0"/>
              <a:pPr/>
              <a:t>5-Jun-09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81000" y="1524000"/>
            <a:ext cx="80772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b="1" dirty="0" smtClean="0">
              <a:solidFill>
                <a:schemeClr val="accent1"/>
              </a:solidFill>
            </a:endParaRPr>
          </a:p>
          <a:p>
            <a:r>
              <a:rPr lang="en-US" sz="2400" b="1" dirty="0" smtClean="0">
                <a:solidFill>
                  <a:schemeClr val="accent1"/>
                </a:solidFill>
              </a:rPr>
              <a:t>Introduction </a:t>
            </a:r>
          </a:p>
          <a:p>
            <a:endParaRPr lang="en-US" sz="2400" b="1" dirty="0" smtClean="0"/>
          </a:p>
          <a:p>
            <a:r>
              <a:rPr lang="en-US" sz="2400" b="1" dirty="0" smtClean="0">
                <a:solidFill>
                  <a:schemeClr val="accent1"/>
                </a:solidFill>
              </a:rPr>
              <a:t>Issues / Features of Stream Processing Language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System and Languages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Conclusion 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E2E-CFD5-4805-B32D-9770DCB3428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Agenda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62686-237B-4339-A652-34AF4CD3E04A}" type="datetime5">
              <a:rPr lang="en-US" smtClean="0"/>
              <a:pPr/>
              <a:t>5-Jun-09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81000" y="1524000"/>
            <a:ext cx="80772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b="1" dirty="0" smtClean="0"/>
          </a:p>
          <a:p>
            <a:r>
              <a:rPr lang="en-US" b="1" dirty="0" smtClean="0"/>
              <a:t>Low latency of data</a:t>
            </a:r>
            <a:br>
              <a:rPr lang="en-US" b="1" dirty="0" smtClean="0"/>
            </a:br>
            <a:r>
              <a:rPr lang="en-US" sz="2000" dirty="0" smtClean="0"/>
              <a:t>processing data instantly – real time  </a:t>
            </a:r>
          </a:p>
          <a:p>
            <a:r>
              <a:rPr lang="en-US" sz="2000" dirty="0" smtClean="0"/>
              <a:t>event driven processing to avoid polling data</a:t>
            </a:r>
          </a:p>
          <a:p>
            <a:r>
              <a:rPr lang="en-US" sz="2000" dirty="0" smtClean="0"/>
              <a:t>Minimize costly storage</a:t>
            </a:r>
          </a:p>
          <a:p>
            <a:endParaRPr lang="en-US" sz="2000" dirty="0" smtClean="0"/>
          </a:p>
          <a:p>
            <a:r>
              <a:rPr lang="en-US" b="1" dirty="0" smtClean="0"/>
              <a:t>Enabling data independency</a:t>
            </a:r>
          </a:p>
          <a:p>
            <a:r>
              <a:rPr lang="en-US" sz="2000" dirty="0" smtClean="0"/>
              <a:t>separating data from the application </a:t>
            </a:r>
          </a:p>
          <a:p>
            <a:r>
              <a:rPr lang="en-US" sz="2000" dirty="0" smtClean="0"/>
              <a:t>high level  declarative languages such as SQL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E2E-CFD5-4805-B32D-9770DCB3428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Issues and Features</a:t>
            </a:r>
            <a:endParaRPr lang="en-US" sz="40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0FA1-F94D-4702-95CA-6D4E419CFC18}" type="datetime5">
              <a:rPr lang="en-US" smtClean="0"/>
              <a:pPr/>
              <a:t>5-Jun-09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81000" y="1524000"/>
            <a:ext cx="80772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1708</TotalTime>
  <Words>511</Words>
  <Application>Microsoft Office PowerPoint</Application>
  <PresentationFormat>On-screen Show (4:3)</PresentationFormat>
  <Paragraphs>234</Paragraphs>
  <Slides>21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Concourse</vt:lpstr>
      <vt:lpstr>An Analysis of Stream Processing Languages</vt:lpstr>
      <vt:lpstr>Today’s Agenda </vt:lpstr>
      <vt:lpstr>Introduction </vt:lpstr>
      <vt:lpstr>Stream processing applications </vt:lpstr>
      <vt:lpstr>DBMS versus DSMS </vt:lpstr>
      <vt:lpstr>Query Example </vt:lpstr>
      <vt:lpstr>DSMS bench mark</vt:lpstr>
      <vt:lpstr>Today’s Agenda </vt:lpstr>
      <vt:lpstr>Issues and Features</vt:lpstr>
      <vt:lpstr>Issues and Desired Features</vt:lpstr>
      <vt:lpstr>Issues and Features</vt:lpstr>
      <vt:lpstr>Issues and Features</vt:lpstr>
      <vt:lpstr>Today’s Agenda  </vt:lpstr>
      <vt:lpstr>Aurora - Borealis </vt:lpstr>
      <vt:lpstr>STREAM </vt:lpstr>
      <vt:lpstr>StreamBase</vt:lpstr>
      <vt:lpstr>SPADE</vt:lpstr>
      <vt:lpstr>Today’s Agenda  </vt:lpstr>
      <vt:lpstr>Comparison of the technologies </vt:lpstr>
      <vt:lpstr>Conclusion 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Analysis of Stream Processing Languages</dc:title>
  <dc:creator>acer</dc:creator>
  <cp:lastModifiedBy>miraus</cp:lastModifiedBy>
  <cp:revision>140</cp:revision>
  <dcterms:created xsi:type="dcterms:W3CDTF">2009-03-11T10:59:48Z</dcterms:created>
  <dcterms:modified xsi:type="dcterms:W3CDTF">2009-06-04T14:06:18Z</dcterms:modified>
</cp:coreProperties>
</file>