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56" r:id="rId2"/>
    <p:sldId id="269" r:id="rId3"/>
    <p:sldId id="263" r:id="rId4"/>
    <p:sldId id="274" r:id="rId5"/>
    <p:sldId id="268" r:id="rId6"/>
    <p:sldId id="270" r:id="rId7"/>
    <p:sldId id="275" r:id="rId8"/>
    <p:sldId id="271" r:id="rId9"/>
    <p:sldId id="276" r:id="rId10"/>
    <p:sldId id="264" r:id="rId11"/>
    <p:sldId id="272" r:id="rId12"/>
    <p:sldId id="277" r:id="rId13"/>
    <p:sldId id="265" r:id="rId14"/>
    <p:sldId id="266" r:id="rId15"/>
    <p:sldId id="278" r:id="rId16"/>
    <p:sldId id="267" r:id="rId17"/>
    <p:sldId id="273" r:id="rId18"/>
    <p:sldId id="279" r:id="rId19"/>
    <p:sldId id="262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D9E336-461D-471E-8A39-5FFB7529F386}" type="datetimeFigureOut">
              <a:rPr lang="en-US" smtClean="0"/>
              <a:pPr/>
              <a:t>6/5/2009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9317E5-6848-43A4-B303-7011148F92C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56B7D9E-F96A-4D5E-B92F-F3226F3CFB92}" type="datetime1">
              <a:rPr lang="en-US" smtClean="0"/>
              <a:pPr/>
              <a:t>6/5/2009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210CCA-0187-403B-8F35-5F9BE3A5C9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4FBE0F6-D147-44E3-AF5A-194EA4D49DCD}" type="datetime1">
              <a:rPr lang="en-US" smtClean="0"/>
              <a:pPr/>
              <a:t>6/5/2009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210CCA-0187-403B-8F35-5F9BE3A5C9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C991BC-1B38-458F-951F-DC27A2936923}" type="datetime1">
              <a:rPr lang="en-US" smtClean="0"/>
              <a:pPr/>
              <a:t>6/5/2009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210CCA-0187-403B-8F35-5F9BE3A5C9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FA8B57C-B191-4E94-A698-2EF01A1F8D9D}" type="datetime1">
              <a:rPr lang="en-US" smtClean="0"/>
              <a:pPr/>
              <a:t>6/5/2009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210CCA-0187-403B-8F35-5F9BE3A5C9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37707F0-3033-493E-8E3E-4152E69C71B1}" type="datetime1">
              <a:rPr lang="en-US" smtClean="0"/>
              <a:pPr/>
              <a:t>6/5/2009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210CCA-0187-403B-8F35-5F9BE3A5C9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7224789-9665-4FC8-98D4-6D459FE28B8E}" type="datetime1">
              <a:rPr lang="en-US" smtClean="0"/>
              <a:pPr/>
              <a:t>6/5/2009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210CCA-0187-403B-8F35-5F9BE3A5C9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BA3864-CDCA-4AE5-98A4-3A07FABDB251}" type="datetime1">
              <a:rPr lang="en-US" smtClean="0"/>
              <a:pPr/>
              <a:t>6/5/2009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210CCA-0187-403B-8F35-5F9BE3A5C9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D650F6-C557-4011-B22C-E5196D52B9DD}" type="datetime1">
              <a:rPr lang="en-US" smtClean="0"/>
              <a:pPr/>
              <a:t>6/5/2009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210CCA-0187-403B-8F35-5F9BE3A5C9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DB7808-71FD-49E6-ADD8-B6540F87FE4A}" type="datetime1">
              <a:rPr lang="en-US" smtClean="0"/>
              <a:pPr/>
              <a:t>6/5/2009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210CCA-0187-403B-8F35-5F9BE3A5C9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1FD5F65-268F-44CA-BD54-9389D9E8A841}" type="datetime1">
              <a:rPr lang="en-US" smtClean="0"/>
              <a:pPr/>
              <a:t>6/5/2009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210CCA-0187-403B-8F35-5F9BE3A5C9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4C46932-81B0-485B-BEB5-22EF621DE8C7}" type="datetime1">
              <a:rPr lang="en-US" smtClean="0"/>
              <a:pPr/>
              <a:t>6/5/2009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210CCA-0187-403B-8F35-5F9BE3A5C9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9A9CD13B-F9FA-4E59-B0A9-A1B535B7F217}" type="datetime1">
              <a:rPr lang="en-US" smtClean="0"/>
              <a:pPr/>
              <a:t>6/5/2009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12210CCA-0187-403B-8F35-5F9BE3A5C9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7800" y="838200"/>
            <a:ext cx="7406640" cy="2310384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/>
              <a:t>Security </a:t>
            </a:r>
            <a:r>
              <a:rPr lang="en-US" b="1" dirty="0" smtClean="0"/>
              <a:t>Issues in Mobile (Wireless) Ad Hoc Networking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3733800"/>
            <a:ext cx="7406640" cy="859464"/>
          </a:xfrm>
        </p:spPr>
        <p:txBody>
          <a:bodyPr>
            <a:normAutofit lnSpcReduction="10000"/>
          </a:bodyPr>
          <a:lstStyle/>
          <a:p>
            <a:pPr algn="ctr"/>
            <a:r>
              <a:rPr lang="en-US" dirty="0" smtClean="0"/>
              <a:t>By Christopher </a:t>
            </a:r>
            <a:r>
              <a:rPr lang="en-US" dirty="0" err="1" smtClean="0"/>
              <a:t>Levari</a:t>
            </a:r>
            <a:endParaRPr lang="en-US" dirty="0" smtClean="0"/>
          </a:p>
          <a:p>
            <a:pPr algn="ctr"/>
            <a:r>
              <a:rPr lang="en-US" dirty="0" smtClean="0"/>
              <a:t>Student ID: 41264681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10CCA-0187-403B-8F35-5F9BE3A5C9C8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Bluetooth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18288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Bluetooth allows up to 7 devices to connect together at one time. One device is called the primary master and the others are called slaves.</a:t>
            </a:r>
            <a:endParaRPr lang="en-US" sz="2800" dirty="0"/>
          </a:p>
        </p:txBody>
      </p:sp>
      <p:pic>
        <p:nvPicPr>
          <p:cNvPr id="4" name="Picture 3" descr="piconets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43200" y="3429000"/>
            <a:ext cx="4429932" cy="2667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286000" y="6119336"/>
            <a:ext cx="5334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Figure 1 obtained at: http://www.easycom.com.ua/data/netlan/712162057/img/piconets1.jpg</a:t>
            </a: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10CCA-0187-403B-8F35-5F9BE3A5C9C8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Bluetooth Packet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Bluetooth Packet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10CCA-0187-403B-8F35-5F9BE3A5C9C8}" type="slidenum">
              <a:rPr lang="en-US" smtClean="0"/>
              <a:pPr/>
              <a:t>11</a:t>
            </a:fld>
            <a:endParaRPr lang="en-US"/>
          </a:p>
        </p:txBody>
      </p:sp>
      <p:pic>
        <p:nvPicPr>
          <p:cNvPr id="6" name="Picture 5" descr="packet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33600" y="2057400"/>
            <a:ext cx="5419725" cy="1408516"/>
          </a:xfrm>
          <a:prstGeom prst="rect">
            <a:avLst/>
          </a:prstGeom>
        </p:spPr>
      </p:pic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524000" y="4953000"/>
          <a:ext cx="6934200" cy="609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62803"/>
                <a:gridCol w="881814"/>
                <a:gridCol w="961978"/>
                <a:gridCol w="1068865"/>
                <a:gridCol w="1068865"/>
                <a:gridCol w="1589875"/>
              </a:tblGrid>
              <a:tr h="609600">
                <a:tc>
                  <a:txBody>
                    <a:bodyPr/>
                    <a:lstStyle/>
                    <a:p>
                      <a:r>
                        <a:rPr lang="en-US" dirty="0" smtClean="0"/>
                        <a:t>LT_ADDR</a:t>
                      </a:r>
                    </a:p>
                    <a:p>
                      <a:pPr algn="ctr"/>
                      <a:r>
                        <a:rPr lang="en-US" sz="1400" dirty="0" smtClean="0"/>
                        <a:t>3</a:t>
                      </a:r>
                      <a:r>
                        <a:rPr lang="en-US" sz="1400" baseline="0" dirty="0" smtClean="0"/>
                        <a:t> Bits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Type</a:t>
                      </a:r>
                    </a:p>
                    <a:p>
                      <a:pPr algn="ctr"/>
                      <a:r>
                        <a:rPr lang="en-US" sz="1400" dirty="0" smtClean="0"/>
                        <a:t>4 Bits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Flow</a:t>
                      </a:r>
                    </a:p>
                    <a:p>
                      <a:pPr algn="ctr"/>
                      <a:r>
                        <a:rPr lang="en-US" sz="1400" dirty="0" smtClean="0"/>
                        <a:t>1 Bit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ARQN</a:t>
                      </a:r>
                    </a:p>
                    <a:p>
                      <a:pPr algn="ctr"/>
                      <a:r>
                        <a:rPr lang="en-US" sz="1400" dirty="0" smtClean="0"/>
                        <a:t>1 Bit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SEQN</a:t>
                      </a:r>
                    </a:p>
                    <a:p>
                      <a:pPr algn="ctr"/>
                      <a:r>
                        <a:rPr lang="en-US" sz="1400" dirty="0" smtClean="0"/>
                        <a:t>1 Bit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Error Check</a:t>
                      </a:r>
                    </a:p>
                    <a:p>
                      <a:pPr algn="ctr"/>
                      <a:r>
                        <a:rPr lang="en-US" sz="1400" dirty="0" smtClean="0"/>
                        <a:t>8 Bits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What is Ad Hoc and Why Do We Need It?</a:t>
            </a:r>
          </a:p>
          <a:p>
            <a:r>
              <a:rPr lang="en-US" sz="2800" dirty="0" smtClean="0"/>
              <a:t>Ad Hoc Routing</a:t>
            </a:r>
          </a:p>
          <a:p>
            <a:r>
              <a:rPr lang="en-US" sz="2800" dirty="0" smtClean="0"/>
              <a:t>The Security Problems</a:t>
            </a:r>
          </a:p>
          <a:p>
            <a:r>
              <a:rPr lang="en-US" sz="2800" dirty="0" smtClean="0"/>
              <a:t>Bluetooth</a:t>
            </a:r>
          </a:p>
          <a:p>
            <a:r>
              <a:rPr lang="en-US" sz="2800" b="1" dirty="0" smtClean="0"/>
              <a:t>Bluetooth Security and It’s Issues</a:t>
            </a:r>
          </a:p>
          <a:p>
            <a:r>
              <a:rPr lang="en-US" sz="2800" dirty="0" smtClean="0"/>
              <a:t>Proposed Solutions</a:t>
            </a:r>
          </a:p>
          <a:p>
            <a:r>
              <a:rPr lang="en-US" sz="2800" dirty="0" smtClean="0"/>
              <a:t>Conclusion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10CCA-0187-403B-8F35-5F9BE3A5C9C8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Bluetooth Security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sz="3800" dirty="0" smtClean="0"/>
              <a:t>Bluetooth handles security with the use of keys, four “link keys” and one data encryption key.</a:t>
            </a:r>
          </a:p>
          <a:p>
            <a:endParaRPr lang="en-US" dirty="0" smtClean="0"/>
          </a:p>
          <a:p>
            <a:pPr lvl="1"/>
            <a:r>
              <a:rPr lang="en-US" sz="3000" b="1" i="1" dirty="0" smtClean="0"/>
              <a:t>Unit key </a:t>
            </a:r>
            <a:r>
              <a:rPr lang="en-US" sz="3000" i="1" dirty="0" smtClean="0"/>
              <a:t>-</a:t>
            </a:r>
            <a:r>
              <a:rPr lang="en-US" sz="3000" dirty="0" smtClean="0"/>
              <a:t> is created once. This key is often used when device has little memory.</a:t>
            </a:r>
          </a:p>
          <a:p>
            <a:pPr>
              <a:buNone/>
            </a:pPr>
            <a:endParaRPr lang="en-US" sz="3400" dirty="0" smtClean="0"/>
          </a:p>
          <a:p>
            <a:pPr lvl="1"/>
            <a:r>
              <a:rPr lang="en-US" sz="3000" b="1" i="1" dirty="0" smtClean="0"/>
              <a:t>Combination key</a:t>
            </a:r>
            <a:r>
              <a:rPr lang="en-US" sz="3000" b="1" dirty="0" smtClean="0"/>
              <a:t> </a:t>
            </a:r>
            <a:r>
              <a:rPr lang="en-US" sz="3000" dirty="0" smtClean="0"/>
              <a:t>- Each device combines the Unit keys of A and B with the two random numbers to create the key. This key is only used for communication between A and B. </a:t>
            </a:r>
          </a:p>
          <a:p>
            <a:pPr>
              <a:buNone/>
            </a:pPr>
            <a:endParaRPr lang="en-US" sz="3400" dirty="0" smtClean="0"/>
          </a:p>
          <a:p>
            <a:pPr lvl="1"/>
            <a:r>
              <a:rPr lang="en-US" sz="3000" b="1" i="1" dirty="0" smtClean="0"/>
              <a:t>Master key </a:t>
            </a:r>
            <a:r>
              <a:rPr lang="en-US" sz="3000" i="1" dirty="0" smtClean="0"/>
              <a:t>- </a:t>
            </a:r>
            <a:r>
              <a:rPr lang="en-US" sz="3000" dirty="0" smtClean="0"/>
              <a:t>is used when the master device wants to transmit to several devices at once.</a:t>
            </a:r>
          </a:p>
          <a:p>
            <a:pPr>
              <a:buNone/>
            </a:pPr>
            <a:r>
              <a:rPr lang="en-US" sz="3400" dirty="0" smtClean="0"/>
              <a:t> </a:t>
            </a:r>
          </a:p>
          <a:p>
            <a:pPr lvl="1"/>
            <a:r>
              <a:rPr lang="en-US" sz="3000" b="1" i="1" dirty="0" smtClean="0"/>
              <a:t>Initialization key- </a:t>
            </a:r>
            <a:r>
              <a:rPr lang="en-US" sz="3000" dirty="0" smtClean="0"/>
              <a:t>is used in the initialization process. </a:t>
            </a:r>
          </a:p>
          <a:p>
            <a:endParaRPr lang="en-US" sz="3400" dirty="0" smtClean="0"/>
          </a:p>
          <a:p>
            <a:pPr lvl="1"/>
            <a:r>
              <a:rPr lang="en-US" sz="3000" b="1" i="1" dirty="0" smtClean="0"/>
              <a:t>Encryption key</a:t>
            </a:r>
            <a:r>
              <a:rPr lang="en-US" sz="3000" b="1" dirty="0" smtClean="0"/>
              <a:t> </a:t>
            </a:r>
            <a:r>
              <a:rPr lang="en-US" sz="3000" dirty="0" smtClean="0"/>
              <a:t>- Encryption key is derived from the current link key. Each time encryption is needed the encryption key will be automatically changed.</a:t>
            </a:r>
            <a:endParaRPr lang="en-US" sz="3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10CCA-0187-403B-8F35-5F9BE3A5C9C8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Bluetooth Security Issues?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OK, so this all sounds fine, right? Wrong!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Small devices have limited storage, how do we handle all those keys?</a:t>
            </a:r>
          </a:p>
          <a:p>
            <a:r>
              <a:rPr lang="en-US" dirty="0" smtClean="0"/>
              <a:t>The Unit key is created once, each time it is used there is a chance for a hacker to steal it.</a:t>
            </a:r>
          </a:p>
          <a:p>
            <a:r>
              <a:rPr lang="en-US" dirty="0" smtClean="0"/>
              <a:t>Bluetooth says a device is “trusted” once authentication has happened. This only authenticates the device, what about the user?</a:t>
            </a:r>
          </a:p>
          <a:p>
            <a:r>
              <a:rPr lang="en-US" dirty="0" smtClean="0"/>
              <a:t>No multi-level trust (i.e. Top Secret, Secret, etc.)</a:t>
            </a:r>
          </a:p>
          <a:p>
            <a:r>
              <a:rPr lang="en-US" dirty="0" smtClean="0"/>
              <a:t>No secure routing built-in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10CCA-0187-403B-8F35-5F9BE3A5C9C8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What is Ad Hoc and Why Do We Need It?</a:t>
            </a:r>
          </a:p>
          <a:p>
            <a:r>
              <a:rPr lang="en-US" sz="2800" dirty="0" smtClean="0"/>
              <a:t>Ad Hoc Routing</a:t>
            </a:r>
          </a:p>
          <a:p>
            <a:r>
              <a:rPr lang="en-US" sz="2800" dirty="0" smtClean="0"/>
              <a:t>The Security Problems</a:t>
            </a:r>
          </a:p>
          <a:p>
            <a:r>
              <a:rPr lang="en-US" sz="2800" dirty="0" smtClean="0"/>
              <a:t>Bluetooth</a:t>
            </a:r>
          </a:p>
          <a:p>
            <a:r>
              <a:rPr lang="en-US" sz="2800" dirty="0" smtClean="0"/>
              <a:t>Bluetooth Security and It’s Issues</a:t>
            </a:r>
          </a:p>
          <a:p>
            <a:r>
              <a:rPr lang="en-US" sz="2800" b="1" dirty="0" smtClean="0"/>
              <a:t>Proposed Solutions</a:t>
            </a:r>
          </a:p>
          <a:p>
            <a:r>
              <a:rPr lang="en-US" sz="2800" dirty="0" smtClean="0"/>
              <a:t>Conclusion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10CCA-0187-403B-8F35-5F9BE3A5C9C8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Proposed 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Simple and Effective!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Extend the header</a:t>
            </a: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10CCA-0187-403B-8F35-5F9BE3A5C9C8}" type="slidenum">
              <a:rPr lang="en-US" smtClean="0"/>
              <a:pPr/>
              <a:t>16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295400" y="3657600"/>
          <a:ext cx="7467600" cy="1021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19200"/>
                <a:gridCol w="685800"/>
                <a:gridCol w="685800"/>
                <a:gridCol w="914400"/>
                <a:gridCol w="838200"/>
                <a:gridCol w="1371600"/>
                <a:gridCol w="762000"/>
                <a:gridCol w="990600"/>
              </a:tblGrid>
              <a:tr h="762000">
                <a:tc>
                  <a:txBody>
                    <a:bodyPr/>
                    <a:lstStyle/>
                    <a:p>
                      <a:r>
                        <a:rPr lang="en-US" dirty="0" smtClean="0"/>
                        <a:t>LT_ADDR</a:t>
                      </a:r>
                    </a:p>
                    <a:p>
                      <a:pPr algn="ctr"/>
                      <a:r>
                        <a:rPr lang="en-US" sz="1400" dirty="0" smtClean="0"/>
                        <a:t>3</a:t>
                      </a:r>
                      <a:r>
                        <a:rPr lang="en-US" sz="1400" baseline="0" dirty="0" smtClean="0"/>
                        <a:t> Bits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Type</a:t>
                      </a:r>
                    </a:p>
                    <a:p>
                      <a:pPr algn="ctr"/>
                      <a:r>
                        <a:rPr lang="en-US" sz="1400" dirty="0" smtClean="0"/>
                        <a:t>4 Bits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Flow</a:t>
                      </a:r>
                    </a:p>
                    <a:p>
                      <a:pPr algn="ctr"/>
                      <a:r>
                        <a:rPr lang="en-US" sz="1400" dirty="0" smtClean="0"/>
                        <a:t>1 Bit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ARQN</a:t>
                      </a:r>
                    </a:p>
                    <a:p>
                      <a:pPr algn="ctr"/>
                      <a:r>
                        <a:rPr lang="en-US" sz="1400" dirty="0" smtClean="0"/>
                        <a:t>1 Bit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SEQN</a:t>
                      </a:r>
                    </a:p>
                    <a:p>
                      <a:pPr algn="ctr"/>
                      <a:r>
                        <a:rPr lang="en-US" sz="1400" dirty="0" smtClean="0"/>
                        <a:t>1 Bit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Capabilities</a:t>
                      </a:r>
                    </a:p>
                    <a:p>
                      <a:pPr algn="ctr"/>
                      <a:r>
                        <a:rPr lang="en-US" sz="1400" b="0" dirty="0" smtClean="0"/>
                        <a:t>4 Bits</a:t>
                      </a:r>
                      <a:endParaRPr lang="en-US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Trust Level</a:t>
                      </a:r>
                    </a:p>
                    <a:p>
                      <a:pPr algn="ctr"/>
                      <a:r>
                        <a:rPr lang="en-US" sz="1400" b="0" dirty="0" smtClean="0"/>
                        <a:t>3</a:t>
                      </a:r>
                      <a:r>
                        <a:rPr lang="en-US" sz="1400" b="0" baseline="0" dirty="0" smtClean="0"/>
                        <a:t> Bits</a:t>
                      </a:r>
                      <a:endParaRPr lang="en-US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Error Check</a:t>
                      </a:r>
                    </a:p>
                    <a:p>
                      <a:pPr algn="ctr"/>
                      <a:r>
                        <a:rPr lang="en-US" sz="1100" dirty="0" smtClean="0"/>
                        <a:t>8 Bits</a:t>
                      </a:r>
                    </a:p>
                    <a:p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Proposed 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Security Capabilities</a:t>
            </a:r>
          </a:p>
          <a:p>
            <a:endParaRPr lang="en-US" dirty="0" smtClean="0"/>
          </a:p>
          <a:p>
            <a:r>
              <a:rPr lang="en-US" dirty="0" smtClean="0"/>
              <a:t>4 Bits = 4 Capabilities</a:t>
            </a:r>
          </a:p>
          <a:p>
            <a:pPr lvl="1"/>
            <a:r>
              <a:rPr lang="en-US" dirty="0" smtClean="0"/>
              <a:t>1 – 128 bits keys</a:t>
            </a:r>
          </a:p>
          <a:p>
            <a:pPr lvl="1"/>
            <a:r>
              <a:rPr lang="en-US" dirty="0" smtClean="0"/>
              <a:t>2- 256 bit keys</a:t>
            </a:r>
          </a:p>
          <a:p>
            <a:pPr lvl="1"/>
            <a:r>
              <a:rPr lang="en-US" dirty="0" smtClean="0"/>
              <a:t>3 – Auto –Generated PIN</a:t>
            </a:r>
          </a:p>
          <a:p>
            <a:pPr lvl="1"/>
            <a:r>
              <a:rPr lang="en-US" dirty="0" smtClean="0"/>
              <a:t>4 – Sequence Numbers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10CCA-0187-403B-8F35-5F9BE3A5C9C8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What is Ad Hoc and Why Do We Need It?</a:t>
            </a:r>
          </a:p>
          <a:p>
            <a:r>
              <a:rPr lang="en-US" sz="2800" dirty="0" smtClean="0"/>
              <a:t>Ad Hoc Routing</a:t>
            </a:r>
          </a:p>
          <a:p>
            <a:r>
              <a:rPr lang="en-US" sz="2800" dirty="0" smtClean="0"/>
              <a:t>The Security Problems</a:t>
            </a:r>
          </a:p>
          <a:p>
            <a:r>
              <a:rPr lang="en-US" sz="2800" dirty="0" smtClean="0"/>
              <a:t>Bluetooth</a:t>
            </a:r>
          </a:p>
          <a:p>
            <a:r>
              <a:rPr lang="en-US" sz="2800" dirty="0" smtClean="0"/>
              <a:t>Bluetooth Security and It’s Issues</a:t>
            </a:r>
          </a:p>
          <a:p>
            <a:r>
              <a:rPr lang="en-US" sz="2800" dirty="0" smtClean="0"/>
              <a:t>Proposed Solutions</a:t>
            </a:r>
          </a:p>
          <a:p>
            <a:r>
              <a:rPr lang="en-US" sz="2800" b="1" dirty="0" smtClean="0"/>
              <a:t>Conclusion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10CCA-0187-403B-8F35-5F9BE3A5C9C8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en-US" dirty="0" err="1" smtClean="0"/>
              <a:t>Aggelou</a:t>
            </a:r>
            <a:r>
              <a:rPr lang="en-US" dirty="0" smtClean="0"/>
              <a:t>, George. </a:t>
            </a:r>
            <a:r>
              <a:rPr lang="en-US" u="sng" dirty="0" smtClean="0"/>
              <a:t>Mobile Ad Hoc Networks: From Wireless LANs to 4G Networks</a:t>
            </a:r>
            <a:r>
              <a:rPr lang="en-US" dirty="0" smtClean="0"/>
              <a:t>. McGraw Hill: New York, 2005.</a:t>
            </a:r>
          </a:p>
          <a:p>
            <a:r>
              <a:rPr lang="en-US" dirty="0" err="1" smtClean="0"/>
              <a:t>Biagioni</a:t>
            </a:r>
            <a:r>
              <a:rPr lang="en-US" dirty="0" smtClean="0"/>
              <a:t>, E. &amp; Chen, S. </a:t>
            </a:r>
            <a:r>
              <a:rPr lang="en-US" i="1" dirty="0" smtClean="0"/>
              <a:t>A Reliability Layer For Ad Hoc Wireless Sensor Network Routing</a:t>
            </a:r>
            <a:r>
              <a:rPr lang="en-US" dirty="0" smtClean="0"/>
              <a:t>. University of Hawaii: Hawaii, 2004.</a:t>
            </a:r>
          </a:p>
          <a:p>
            <a:r>
              <a:rPr lang="en-US" dirty="0" smtClean="0"/>
              <a:t>Davis, Carlton R. </a:t>
            </a:r>
            <a:r>
              <a:rPr lang="en-US" i="1" dirty="0" smtClean="0"/>
              <a:t>A Localized Trust Management Scheme for Ad hoc Networks</a:t>
            </a:r>
            <a:r>
              <a:rPr lang="en-US" dirty="0" smtClean="0"/>
              <a:t>. McGill University: Montreal, 2009.</a:t>
            </a:r>
          </a:p>
          <a:p>
            <a:r>
              <a:rPr lang="en-US" dirty="0" err="1" smtClean="0"/>
              <a:t>IIyas</a:t>
            </a:r>
            <a:r>
              <a:rPr lang="en-US" dirty="0" smtClean="0"/>
              <a:t>, Mohammad. </a:t>
            </a:r>
            <a:r>
              <a:rPr lang="en-US" u="sng" dirty="0" smtClean="0"/>
              <a:t>The Handbook of Ad Hoc Wireless Networks</a:t>
            </a:r>
            <a:r>
              <a:rPr lang="en-US" dirty="0" smtClean="0"/>
              <a:t>. CRC Press: New York, 2003.</a:t>
            </a:r>
          </a:p>
          <a:p>
            <a:r>
              <a:rPr lang="en-US" dirty="0" err="1" smtClean="0"/>
              <a:t>Mishra</a:t>
            </a:r>
            <a:r>
              <a:rPr lang="en-US" dirty="0" smtClean="0"/>
              <a:t>, </a:t>
            </a:r>
            <a:r>
              <a:rPr lang="en-US" dirty="0" err="1" smtClean="0"/>
              <a:t>Amitabh</a:t>
            </a:r>
            <a:r>
              <a:rPr lang="en-US" dirty="0" smtClean="0"/>
              <a:t>. </a:t>
            </a:r>
            <a:r>
              <a:rPr lang="en-US" u="sng" dirty="0" smtClean="0"/>
              <a:t>Security and Quality of Service in Ad Hoc Wireless Networks</a:t>
            </a:r>
            <a:r>
              <a:rPr lang="en-US" dirty="0" smtClean="0"/>
              <a:t>. Cambridge University Press: Cambridge, 2008.</a:t>
            </a:r>
          </a:p>
          <a:p>
            <a:r>
              <a:rPr lang="en-US" dirty="0" smtClean="0"/>
              <a:t>Muller, Thomas. </a:t>
            </a:r>
            <a:r>
              <a:rPr lang="en-US" i="1" dirty="0" smtClean="0"/>
              <a:t>Bluetooth Security Architecture</a:t>
            </a:r>
            <a:r>
              <a:rPr lang="en-US" dirty="0" smtClean="0"/>
              <a:t>. Nokia: USA, 1999.</a:t>
            </a:r>
          </a:p>
          <a:p>
            <a:r>
              <a:rPr lang="en-US" dirty="0" err="1" smtClean="0"/>
              <a:t>Papadimitratos</a:t>
            </a:r>
            <a:r>
              <a:rPr lang="en-US" dirty="0" smtClean="0"/>
              <a:t>, P. &amp; Haas, Z. </a:t>
            </a:r>
            <a:r>
              <a:rPr lang="en-US" i="1" dirty="0" smtClean="0"/>
              <a:t>Secure Routing for Mobile Ad Hoc Networks</a:t>
            </a:r>
            <a:r>
              <a:rPr lang="en-US" dirty="0" smtClean="0"/>
              <a:t>. Cornell University: Ithaca, 2002.</a:t>
            </a:r>
          </a:p>
          <a:p>
            <a:r>
              <a:rPr lang="en-US" dirty="0" smtClean="0"/>
              <a:t>Roche, E. &amp; Dunne, K. &amp; </a:t>
            </a:r>
            <a:r>
              <a:rPr lang="en-US" dirty="0" err="1" smtClean="0"/>
              <a:t>O'Loghlin</a:t>
            </a:r>
            <a:r>
              <a:rPr lang="en-US" dirty="0" smtClean="0"/>
              <a:t>, D. </a:t>
            </a:r>
            <a:r>
              <a:rPr lang="en-US" i="1" dirty="0" smtClean="0"/>
              <a:t>Bluetooth For Ad Hoc Networking</a:t>
            </a:r>
            <a:r>
              <a:rPr lang="en-US" dirty="0" smtClean="0"/>
              <a:t>. http://ntrg.cs.tcd.ie/undergrad/4ba2.05/group3/index.html  Retrieved on 23 March 2009.</a:t>
            </a:r>
          </a:p>
          <a:p>
            <a:r>
              <a:rPr lang="en-US" dirty="0" err="1" smtClean="0"/>
              <a:t>Scarfone</a:t>
            </a:r>
            <a:r>
              <a:rPr lang="en-US" dirty="0" smtClean="0"/>
              <a:t>, K. &amp; </a:t>
            </a:r>
            <a:r>
              <a:rPr lang="en-US" dirty="0" err="1" smtClean="0"/>
              <a:t>Padgette</a:t>
            </a:r>
            <a:r>
              <a:rPr lang="en-US" dirty="0" smtClean="0"/>
              <a:t>, J. </a:t>
            </a:r>
            <a:r>
              <a:rPr lang="en-US" i="1" dirty="0" smtClean="0"/>
              <a:t>NIST: Guide to Bluetooth Security</a:t>
            </a:r>
            <a:r>
              <a:rPr lang="en-US" dirty="0" smtClean="0"/>
              <a:t>. NIST Special Publication: Gaithersburg, 2008.</a:t>
            </a:r>
          </a:p>
          <a:p>
            <a:r>
              <a:rPr lang="en-US" dirty="0" smtClean="0"/>
              <a:t>Standards Committee. </a:t>
            </a:r>
            <a:r>
              <a:rPr lang="en-US" i="1" u="sng" dirty="0" smtClean="0"/>
              <a:t>IEEE Standard 802.15.1: Revision 2005</a:t>
            </a:r>
            <a:r>
              <a:rPr lang="en-US" dirty="0" smtClean="0"/>
              <a:t>. IEEE: New York, 14 June 2005. (pp. 437-459)</a:t>
            </a:r>
          </a:p>
          <a:p>
            <a:r>
              <a:rPr lang="en-US" dirty="0" err="1" smtClean="0"/>
              <a:t>Toh</a:t>
            </a:r>
            <a:r>
              <a:rPr lang="en-US" dirty="0" smtClean="0"/>
              <a:t>, C. K. </a:t>
            </a:r>
            <a:r>
              <a:rPr lang="en-US" u="sng" dirty="0" smtClean="0"/>
              <a:t>Ad Hoc Mobile Wireless Networks: Protocols and Systems</a:t>
            </a:r>
            <a:r>
              <a:rPr lang="en-US" dirty="0" smtClean="0"/>
              <a:t>. Prentice Hall: New Jersey, 2002.</a:t>
            </a:r>
          </a:p>
          <a:p>
            <a:r>
              <a:rPr lang="en-US" dirty="0" err="1" smtClean="0"/>
              <a:t>Traskback</a:t>
            </a:r>
            <a:r>
              <a:rPr lang="en-US" dirty="0" smtClean="0"/>
              <a:t>, </a:t>
            </a:r>
            <a:r>
              <a:rPr lang="en-US" dirty="0" err="1" smtClean="0"/>
              <a:t>Marjaana</a:t>
            </a:r>
            <a:r>
              <a:rPr lang="en-US" dirty="0" smtClean="0"/>
              <a:t>. </a:t>
            </a:r>
            <a:r>
              <a:rPr lang="en-US" i="1" dirty="0" smtClean="0"/>
              <a:t>Security of Bluetooth: An Overview of Bluetooth Security</a:t>
            </a:r>
            <a:r>
              <a:rPr lang="en-US" dirty="0" smtClean="0"/>
              <a:t>.  Helsinki: 2009</a:t>
            </a:r>
          </a:p>
          <a:p>
            <a:r>
              <a:rPr lang="en-US" dirty="0" err="1" smtClean="0"/>
              <a:t>Varadharajan</a:t>
            </a:r>
            <a:r>
              <a:rPr lang="en-US" dirty="0" smtClean="0"/>
              <a:t>, V. &amp; </a:t>
            </a:r>
            <a:r>
              <a:rPr lang="en-US" dirty="0" err="1" smtClean="0"/>
              <a:t>Shankaran</a:t>
            </a:r>
            <a:r>
              <a:rPr lang="en-US" dirty="0" smtClean="0"/>
              <a:t>, R. &amp; </a:t>
            </a:r>
            <a:r>
              <a:rPr lang="en-US" dirty="0" err="1" smtClean="0"/>
              <a:t>Hitchens</a:t>
            </a:r>
            <a:r>
              <a:rPr lang="en-US" dirty="0" smtClean="0"/>
              <a:t>, M. </a:t>
            </a:r>
            <a:r>
              <a:rPr lang="en-US" i="1" dirty="0" smtClean="0"/>
              <a:t>Securing the Ad Hoc On-demand Distance Vector Protocol. </a:t>
            </a:r>
            <a:r>
              <a:rPr lang="en-US" dirty="0" smtClean="0"/>
              <a:t>Macquarie University: Australia, 2009.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10CCA-0187-403B-8F35-5F9BE3A5C9C8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dirty="0" smtClean="0"/>
              <a:t>What is Ad Hoc and Why Do We Need It?</a:t>
            </a:r>
          </a:p>
          <a:p>
            <a:r>
              <a:rPr lang="en-US" sz="2800" dirty="0" smtClean="0"/>
              <a:t>Ad Hoc Routing</a:t>
            </a:r>
          </a:p>
          <a:p>
            <a:r>
              <a:rPr lang="en-US" sz="2800" dirty="0" smtClean="0"/>
              <a:t>The Security Problems</a:t>
            </a:r>
          </a:p>
          <a:p>
            <a:r>
              <a:rPr lang="en-US" sz="2800" dirty="0" smtClean="0"/>
              <a:t>Bluetooth</a:t>
            </a:r>
          </a:p>
          <a:p>
            <a:r>
              <a:rPr lang="en-US" sz="2800" dirty="0" smtClean="0"/>
              <a:t>Bluetooth Security and It’s Issues</a:t>
            </a:r>
          </a:p>
          <a:p>
            <a:r>
              <a:rPr lang="en-US" sz="2800" dirty="0" smtClean="0"/>
              <a:t>Proposed Solutions</a:t>
            </a:r>
          </a:p>
          <a:p>
            <a:r>
              <a:rPr lang="en-US" sz="2800" dirty="0" smtClean="0"/>
              <a:t>Conclusion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10CCA-0187-403B-8F35-5F9BE3A5C9C8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is Ad Hoc and Why Do We Need It?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Ad hoc devices can join/leave a network “on the fly”.</a:t>
            </a:r>
          </a:p>
          <a:p>
            <a:r>
              <a:rPr lang="en-US" dirty="0" smtClean="0"/>
              <a:t>This allows devices to be truly mobile.</a:t>
            </a:r>
          </a:p>
          <a:p>
            <a:endParaRPr lang="en-US" dirty="0" smtClean="0"/>
          </a:p>
          <a:p>
            <a:r>
              <a:rPr lang="en-US" dirty="0" smtClean="0"/>
              <a:t>There are two main technologies:</a:t>
            </a:r>
          </a:p>
          <a:p>
            <a:pPr lvl="1"/>
            <a:r>
              <a:rPr lang="en-US" dirty="0" smtClean="0"/>
              <a:t>802.11x (</a:t>
            </a:r>
            <a:r>
              <a:rPr lang="en-US" dirty="0" err="1" smtClean="0"/>
              <a:t>WiFi</a:t>
            </a:r>
            <a:r>
              <a:rPr lang="en-US" dirty="0" smtClean="0"/>
              <a:t>) - used for normal networking applications.</a:t>
            </a:r>
          </a:p>
          <a:p>
            <a:pPr lvl="1"/>
            <a:r>
              <a:rPr lang="en-US" dirty="0" smtClean="0"/>
              <a:t>Bluetooth - designed for short range, low power devices.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Technology and society are headed towards small low power, portable devices for this reason Bluetooth is ideal for ad hoc, and the focus of this paper.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10CCA-0187-403B-8F35-5F9BE3A5C9C8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What is Ad Hoc and Why Do We Need It?</a:t>
            </a:r>
          </a:p>
          <a:p>
            <a:r>
              <a:rPr lang="en-US" sz="2800" b="1" dirty="0" smtClean="0"/>
              <a:t>Ad Hoc Routing</a:t>
            </a:r>
          </a:p>
          <a:p>
            <a:r>
              <a:rPr lang="en-US" sz="2800" dirty="0" smtClean="0"/>
              <a:t>The Security Problems</a:t>
            </a:r>
          </a:p>
          <a:p>
            <a:r>
              <a:rPr lang="en-US" sz="2800" dirty="0" smtClean="0"/>
              <a:t>Bluetooth</a:t>
            </a:r>
          </a:p>
          <a:p>
            <a:r>
              <a:rPr lang="en-US" sz="2800" dirty="0" smtClean="0"/>
              <a:t>Bluetooth Security and It’s Issues</a:t>
            </a:r>
          </a:p>
          <a:p>
            <a:r>
              <a:rPr lang="en-US" sz="2800" dirty="0" smtClean="0"/>
              <a:t>Proposed Solutions</a:t>
            </a:r>
          </a:p>
          <a:p>
            <a:r>
              <a:rPr lang="en-US" sz="2800" dirty="0" smtClean="0"/>
              <a:t>Conclusion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10CCA-0187-403B-8F35-5F9BE3A5C9C8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 Hoc Routing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Three Main Types:</a:t>
            </a:r>
          </a:p>
          <a:p>
            <a:pPr lvl="1"/>
            <a:r>
              <a:rPr lang="en-US" dirty="0" smtClean="0"/>
              <a:t>Proactive - Table based routing</a:t>
            </a:r>
          </a:p>
          <a:p>
            <a:pPr lvl="1"/>
            <a:r>
              <a:rPr lang="en-US" dirty="0" smtClean="0"/>
              <a:t>Reactive – On demand routing</a:t>
            </a:r>
          </a:p>
          <a:p>
            <a:pPr lvl="1"/>
            <a:r>
              <a:rPr lang="en-US" dirty="0" smtClean="0"/>
              <a:t>Flow Control – Traffic based routing</a:t>
            </a:r>
          </a:p>
          <a:p>
            <a:pPr lvl="1"/>
            <a:endParaRPr lang="en-US" dirty="0" smtClean="0"/>
          </a:p>
          <a:p>
            <a:pPr lvl="1">
              <a:buNone/>
            </a:pPr>
            <a:r>
              <a:rPr lang="en-US" dirty="0" smtClean="0"/>
              <a:t>Reactive is best!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10CCA-0187-403B-8F35-5F9BE3A5C9C8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Reactive? How does it work?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Three phases to routing a packet:</a:t>
            </a:r>
          </a:p>
          <a:p>
            <a:pPr lvl="1"/>
            <a:r>
              <a:rPr lang="en-US" dirty="0" smtClean="0"/>
              <a:t>Route Discovery</a:t>
            </a:r>
          </a:p>
          <a:p>
            <a:pPr lvl="1"/>
            <a:r>
              <a:rPr lang="en-US" dirty="0" smtClean="0"/>
              <a:t>Route Reply</a:t>
            </a:r>
          </a:p>
          <a:p>
            <a:pPr lvl="1"/>
            <a:r>
              <a:rPr lang="en-US" dirty="0" smtClean="0"/>
              <a:t>Route Error</a:t>
            </a:r>
          </a:p>
          <a:p>
            <a:pPr lvl="1"/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r>
              <a:rPr lang="en-US" sz="2400" dirty="0" smtClean="0"/>
              <a:t>Examples: Ad Hoc On Demand Distance Vector (AODV), Dynamic Source Routing (DSR), and Lightweight Mobile Routing (LMR)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10CCA-0187-403B-8F35-5F9BE3A5C9C8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What is Ad Hoc and Why Do We Need It?</a:t>
            </a:r>
          </a:p>
          <a:p>
            <a:r>
              <a:rPr lang="en-US" sz="2800" dirty="0" smtClean="0"/>
              <a:t>Ad Hoc Routing</a:t>
            </a:r>
          </a:p>
          <a:p>
            <a:r>
              <a:rPr lang="en-US" sz="2800" b="1" dirty="0" smtClean="0"/>
              <a:t>The Security Problems</a:t>
            </a:r>
          </a:p>
          <a:p>
            <a:r>
              <a:rPr lang="en-US" sz="2800" dirty="0" smtClean="0"/>
              <a:t>Bluetooth</a:t>
            </a:r>
          </a:p>
          <a:p>
            <a:r>
              <a:rPr lang="en-US" sz="2800" dirty="0" smtClean="0"/>
              <a:t>Bluetooth Security and It’s Issues</a:t>
            </a:r>
          </a:p>
          <a:p>
            <a:r>
              <a:rPr lang="en-US" sz="2800" dirty="0" smtClean="0"/>
              <a:t>Proposed Solutions</a:t>
            </a:r>
          </a:p>
          <a:p>
            <a:r>
              <a:rPr lang="en-US" sz="2800" dirty="0" smtClean="0"/>
              <a:t>Conclusion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10CCA-0187-403B-8F35-5F9BE3A5C9C8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 Hoc Security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Key Management – Who is responsible for key management?</a:t>
            </a:r>
          </a:p>
          <a:p>
            <a:r>
              <a:rPr lang="en-US" dirty="0" smtClean="0"/>
              <a:t>Trust Management- How do we know that a device is allowed to join a network?</a:t>
            </a:r>
          </a:p>
          <a:p>
            <a:r>
              <a:rPr lang="en-US" dirty="0" smtClean="0"/>
              <a:t>Secure Routing- Is the device allowed to relay confidential information?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10CCA-0187-403B-8F35-5F9BE3A5C9C8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What is Ad Hoc and Why Do We Need It?</a:t>
            </a:r>
          </a:p>
          <a:p>
            <a:r>
              <a:rPr lang="en-US" sz="2800" dirty="0" smtClean="0"/>
              <a:t>Ad Hoc Routing</a:t>
            </a:r>
          </a:p>
          <a:p>
            <a:r>
              <a:rPr lang="en-US" sz="2800" dirty="0" smtClean="0"/>
              <a:t>The Security Problems</a:t>
            </a:r>
          </a:p>
          <a:p>
            <a:r>
              <a:rPr lang="en-US" sz="2800" b="1" dirty="0" smtClean="0"/>
              <a:t>Bluetooth</a:t>
            </a:r>
          </a:p>
          <a:p>
            <a:r>
              <a:rPr lang="en-US" sz="2800" dirty="0" smtClean="0"/>
              <a:t>Bluetooth Security and It’s Issues</a:t>
            </a:r>
          </a:p>
          <a:p>
            <a:r>
              <a:rPr lang="en-US" sz="2800" dirty="0" smtClean="0"/>
              <a:t>Proposed Solutions</a:t>
            </a:r>
          </a:p>
          <a:p>
            <a:r>
              <a:rPr lang="en-US" sz="2800" dirty="0" smtClean="0"/>
              <a:t>Conclusion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210CCA-0187-403B-8F35-5F9BE3A5C9C8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998</TotalTime>
  <Words>1076</Words>
  <Application>Microsoft Office PowerPoint</Application>
  <PresentationFormat>On-screen Show (4:3)</PresentationFormat>
  <Paragraphs>185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Solstice</vt:lpstr>
      <vt:lpstr>Security Issues in Mobile (Wireless) Ad Hoc Networking</vt:lpstr>
      <vt:lpstr>Agenda</vt:lpstr>
      <vt:lpstr>What is Ad Hoc and Why Do We Need It?</vt:lpstr>
      <vt:lpstr>Agenda</vt:lpstr>
      <vt:lpstr>Ad Hoc Routing</vt:lpstr>
      <vt:lpstr>Reactive? How does it work?</vt:lpstr>
      <vt:lpstr>Agenda</vt:lpstr>
      <vt:lpstr>Ad Hoc Security Issues</vt:lpstr>
      <vt:lpstr>Agenda</vt:lpstr>
      <vt:lpstr>Bluetooth</vt:lpstr>
      <vt:lpstr>Bluetooth Packet</vt:lpstr>
      <vt:lpstr>Agenda</vt:lpstr>
      <vt:lpstr>Bluetooth Security</vt:lpstr>
      <vt:lpstr>Bluetooth Security Issues?</vt:lpstr>
      <vt:lpstr>Agenda</vt:lpstr>
      <vt:lpstr>Proposed Solution</vt:lpstr>
      <vt:lpstr>More Proposed Solution</vt:lpstr>
      <vt:lpstr>Agenda</vt:lpstr>
      <vt:lpstr>References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ITEC 810 Project Proposal: Security Issues in Mobile (Wireless) Ad Hoc Networking</dc:title>
  <dc:creator>Christopher Levari</dc:creator>
  <cp:lastModifiedBy>Christopher Levari</cp:lastModifiedBy>
  <cp:revision>32</cp:revision>
  <dcterms:created xsi:type="dcterms:W3CDTF">2009-03-12T23:07:52Z</dcterms:created>
  <dcterms:modified xsi:type="dcterms:W3CDTF">2009-06-05T01:37:33Z</dcterms:modified>
</cp:coreProperties>
</file>