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4" r:id="rId4"/>
    <p:sldId id="265" r:id="rId5"/>
    <p:sldId id="263" r:id="rId6"/>
    <p:sldId id="259" r:id="rId7"/>
    <p:sldId id="266" r:id="rId8"/>
    <p:sldId id="267" r:id="rId9"/>
    <p:sldId id="260" r:id="rId10"/>
    <p:sldId id="261" r:id="rId11"/>
    <p:sldId id="262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53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518DA-D35B-47FE-B3EA-59131F536ED4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ACF9E-D833-4975-9B63-4F589861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34355-8672-4840-87F2-80900B7BB523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DB6F3-8A13-4B69-93D1-0C3944990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DB6F3-8A13-4B69-93D1-0C39449901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980D-95CE-42C5-B7C2-6F2FF7101017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8182A-D693-4128-BA02-5BC5AAFF9AE0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319C-8AF4-47BB-ABE0-9E43AF78E2E7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40C8-C24C-4515-95C4-7FFF89F49ECA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E6D0-C7E8-42F3-BC3A-2AE4B8FEC461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219E-08F9-4693-8837-EB7EF93A4F62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DAF6-3350-4BCC-BE58-94D104FF3CC0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F09D-26FE-4C12-93EA-2AA78CCA79FA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2886-CE16-45B5-AD57-858A9D5E804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3816E-0B80-4B81-BF77-2F494133B271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2A1017-C07E-4E1A-A60F-22D14463480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C07783-4FA6-4D9C-B994-85A890953B8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Web-based Program Compilation on </a:t>
            </a:r>
            <a:r>
              <a:rPr lang="en-US" dirty="0" err="1" smtClean="0">
                <a:solidFill>
                  <a:srgbClr val="FFC000"/>
                </a:solidFill>
              </a:rPr>
              <a:t>Moodle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867464"/>
          </a:xfrm>
        </p:spPr>
        <p:txBody>
          <a:bodyPr>
            <a:normAutofit/>
          </a:bodyPr>
          <a:lstStyle/>
          <a:p>
            <a:r>
              <a:rPr lang="en-US" dirty="0" smtClean="0"/>
              <a:t>ITEC810 Project Presentation</a:t>
            </a:r>
          </a:p>
          <a:p>
            <a:r>
              <a:rPr lang="en-US" dirty="0" smtClean="0"/>
              <a:t>Kartik </a:t>
            </a:r>
            <a:r>
              <a:rPr lang="en-US" dirty="0" err="1" smtClean="0"/>
              <a:t>Modi</a:t>
            </a:r>
            <a:r>
              <a:rPr lang="en-US" dirty="0"/>
              <a:t> </a:t>
            </a:r>
            <a:r>
              <a:rPr lang="en-US" dirty="0" smtClean="0"/>
              <a:t>(41563638)</a:t>
            </a:r>
          </a:p>
          <a:p>
            <a:endParaRPr lang="en-US" dirty="0" smtClean="0"/>
          </a:p>
          <a:p>
            <a:r>
              <a:rPr lang="en-US" b="1" dirty="0" smtClean="0"/>
              <a:t>Supervisor</a:t>
            </a:r>
          </a:p>
          <a:p>
            <a:r>
              <a:rPr lang="en-US" dirty="0" smtClean="0"/>
              <a:t>Matt Bower</a:t>
            </a:r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90600" y="4267200"/>
            <a:ext cx="2819400" cy="110762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2BB-B075-42AA-892B-7A304F0FEB25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access rights</a:t>
            </a:r>
          </a:p>
          <a:p>
            <a:r>
              <a:rPr lang="en-US" dirty="0" smtClean="0"/>
              <a:t>File system Management</a:t>
            </a:r>
          </a:p>
          <a:p>
            <a:r>
              <a:rPr lang="en-US" dirty="0" smtClean="0"/>
              <a:t>Security of Web </a:t>
            </a:r>
            <a:r>
              <a:rPr lang="en-US" dirty="0" smtClean="0"/>
              <a:t>server</a:t>
            </a:r>
          </a:p>
          <a:p>
            <a:r>
              <a:rPr lang="en-US" dirty="0" smtClean="0"/>
              <a:t>Multiuser Environment (</a:t>
            </a:r>
            <a:r>
              <a:rPr lang="en-US" dirty="0" err="1" smtClean="0"/>
              <a:t>deadloack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Policy files on server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6562-EE04-4919-827F-018926E83A34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JavaOnline</a:t>
            </a:r>
            <a:r>
              <a:rPr lang="en-US" dirty="0" smtClean="0"/>
              <a:t> plug-in provide s online compilation on the </a:t>
            </a:r>
            <a:r>
              <a:rPr lang="en-US" dirty="0" err="1" smtClean="0"/>
              <a:t>Moodle</a:t>
            </a:r>
            <a:r>
              <a:rPr lang="en-US" dirty="0" smtClean="0"/>
              <a:t> LMS.</a:t>
            </a:r>
          </a:p>
          <a:p>
            <a:r>
              <a:rPr lang="en-US" dirty="0" smtClean="0"/>
              <a:t>Plug-in enable students to compile their programs without having to configuring their machine for Java program compilation. </a:t>
            </a:r>
          </a:p>
          <a:p>
            <a:r>
              <a:rPr lang="en-US" dirty="0" smtClean="0"/>
              <a:t>It also generates detailed statistics of student’s compilations that can help teachers to improve their teaching methodologies.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JavaOnline</a:t>
            </a:r>
            <a:r>
              <a:rPr lang="en-US" dirty="0" smtClean="0"/>
              <a:t> plug-in uses secure and robust approach to online Java compilation.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74FD-06FC-4B31-A880-672224338BD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THANKS</a:t>
            </a:r>
            <a:endParaRPr lang="en-US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allow students to compile and execute Java programs online</a:t>
            </a:r>
          </a:p>
          <a:p>
            <a:pPr lvl="1"/>
            <a:r>
              <a:rPr lang="en-US" dirty="0" smtClean="0"/>
              <a:t>Most of the new students find difficulties in configuring their system for Java program compilation.</a:t>
            </a:r>
          </a:p>
          <a:p>
            <a:pPr lvl="1"/>
            <a:r>
              <a:rPr lang="en-US" dirty="0" smtClean="0"/>
              <a:t>The compilation errors are hard to analyze</a:t>
            </a:r>
          </a:p>
          <a:p>
            <a:pPr lvl="1"/>
            <a:r>
              <a:rPr lang="en-US" dirty="0" smtClean="0"/>
              <a:t>Evaluating each Java program manually is major problem for teachers.</a:t>
            </a:r>
          </a:p>
          <a:p>
            <a:pPr lvl="1"/>
            <a:r>
              <a:rPr lang="en-US" dirty="0" smtClean="0"/>
              <a:t>Need of system that allow Java program compilation anywhere, anytime.</a:t>
            </a:r>
          </a:p>
          <a:p>
            <a:pPr lvl="1"/>
            <a:r>
              <a:rPr lang="en-US" dirty="0" smtClean="0"/>
              <a:t>Universities require easy and simple user  interface.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C994F-9DCC-4F6E-B1E3-1825328C918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Development of </a:t>
            </a:r>
            <a:r>
              <a:rPr lang="en-US" dirty="0" err="1" smtClean="0"/>
              <a:t>JavaOnline</a:t>
            </a:r>
            <a:r>
              <a:rPr lang="en-US" dirty="0" smtClean="0"/>
              <a:t> plug-in for </a:t>
            </a:r>
            <a:r>
              <a:rPr lang="en-US" dirty="0" err="1" smtClean="0"/>
              <a:t>Moodle</a:t>
            </a:r>
            <a:r>
              <a:rPr lang="en-US" dirty="0" smtClean="0"/>
              <a:t> Learning Management System </a:t>
            </a:r>
          </a:p>
          <a:p>
            <a:pPr lvl="1"/>
            <a:r>
              <a:rPr lang="en-US" dirty="0" smtClean="0"/>
              <a:t>Easy and simple </a:t>
            </a:r>
            <a:r>
              <a:rPr lang="en-US" dirty="0" err="1" smtClean="0"/>
              <a:t>Moodle</a:t>
            </a:r>
            <a:r>
              <a:rPr lang="en-US" dirty="0" smtClean="0"/>
              <a:t> (web) based User Interface for Java program compilation and execution</a:t>
            </a:r>
          </a:p>
          <a:p>
            <a:pPr lvl="1"/>
            <a:r>
              <a:rPr lang="en-US" dirty="0" smtClean="0"/>
              <a:t>Server side Program compilation</a:t>
            </a:r>
          </a:p>
          <a:p>
            <a:pPr lvl="1"/>
            <a:r>
              <a:rPr lang="en-US" dirty="0" smtClean="0"/>
              <a:t>Students do not have to configure anything on their system</a:t>
            </a:r>
          </a:p>
          <a:p>
            <a:pPr lvl="1"/>
            <a:r>
              <a:rPr lang="en-US" dirty="0" smtClean="0"/>
              <a:t>Generate simple diagnostics on compilation and execution error</a:t>
            </a:r>
          </a:p>
          <a:p>
            <a:pPr lvl="1"/>
            <a:r>
              <a:rPr lang="en-US" dirty="0" smtClean="0"/>
              <a:t>Easy for teachers to collect and evaluate Java programs</a:t>
            </a:r>
          </a:p>
          <a:p>
            <a:pPr lvl="1"/>
            <a:r>
              <a:rPr lang="en-US" dirty="0" smtClean="0"/>
              <a:t>Compile and execute Java program anywhere, anytime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new </a:t>
            </a:r>
            <a:r>
              <a:rPr lang="en-US" dirty="0" err="1" smtClean="0"/>
              <a:t>JavaOnline</a:t>
            </a:r>
            <a:r>
              <a:rPr lang="en-US" dirty="0" smtClean="0"/>
              <a:t> question using Teachers view</a:t>
            </a:r>
          </a:p>
          <a:p>
            <a:r>
              <a:rPr lang="en-US" dirty="0" smtClean="0"/>
              <a:t>Generate new quiz for students</a:t>
            </a:r>
          </a:p>
          <a:p>
            <a:r>
              <a:rPr lang="en-US" dirty="0" smtClean="0"/>
              <a:t>Login as student</a:t>
            </a:r>
          </a:p>
          <a:p>
            <a:r>
              <a:rPr lang="en-US" dirty="0" smtClean="0"/>
              <a:t>Answer </a:t>
            </a:r>
            <a:r>
              <a:rPr lang="en-US" dirty="0" err="1" smtClean="0"/>
              <a:t>JavaOnline</a:t>
            </a:r>
            <a:r>
              <a:rPr lang="en-US" dirty="0" smtClean="0"/>
              <a:t> question</a:t>
            </a:r>
          </a:p>
          <a:p>
            <a:r>
              <a:rPr lang="en-US" dirty="0" smtClean="0"/>
              <a:t>Write simple Java program</a:t>
            </a:r>
          </a:p>
          <a:p>
            <a:r>
              <a:rPr lang="en-US" dirty="0" smtClean="0"/>
              <a:t>Generate Compilation Error</a:t>
            </a:r>
          </a:p>
          <a:p>
            <a:r>
              <a:rPr lang="en-US" dirty="0" smtClean="0"/>
              <a:t>Generate Execution Error</a:t>
            </a:r>
          </a:p>
          <a:p>
            <a:r>
              <a:rPr lang="en-US" dirty="0" smtClean="0"/>
              <a:t>Submit Java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Return back to Teachers view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Moodle</a:t>
            </a:r>
            <a:r>
              <a:rPr lang="en-US" dirty="0" smtClean="0"/>
              <a:t> Learning Management System</a:t>
            </a:r>
          </a:p>
          <a:p>
            <a:pPr lvl="1"/>
            <a:r>
              <a:rPr lang="en-US" dirty="0" err="1" smtClean="0"/>
              <a:t>Moodle</a:t>
            </a:r>
            <a:r>
              <a:rPr lang="en-US" dirty="0" smtClean="0"/>
              <a:t> is a modular, open source system and as such allows universities to customize the </a:t>
            </a:r>
            <a:r>
              <a:rPr lang="en-US" dirty="0" err="1" smtClean="0"/>
              <a:t>Moodle</a:t>
            </a:r>
            <a:r>
              <a:rPr lang="en-US" dirty="0" smtClean="0"/>
              <a:t> server for their usage</a:t>
            </a:r>
          </a:p>
          <a:p>
            <a:r>
              <a:rPr lang="en-US" dirty="0" smtClean="0"/>
              <a:t>JavaOnline </a:t>
            </a:r>
            <a:r>
              <a:rPr lang="en-US" dirty="0" smtClean="0"/>
              <a:t>plug-in 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Moodle</a:t>
            </a:r>
            <a:r>
              <a:rPr lang="en-US" dirty="0" smtClean="0"/>
              <a:t> </a:t>
            </a:r>
            <a:r>
              <a:rPr lang="en-US" dirty="0" err="1" smtClean="0"/>
              <a:t>JavaOnline</a:t>
            </a:r>
            <a:r>
              <a:rPr lang="en-US" dirty="0" smtClean="0"/>
              <a:t> question type plug-in provides the facility to compile Java programs online.</a:t>
            </a:r>
          </a:p>
          <a:p>
            <a:pPr lvl="1"/>
            <a:r>
              <a:rPr lang="en-US" dirty="0" smtClean="0"/>
              <a:t>The plug-in is developed considering security aspects and runs independently from the </a:t>
            </a:r>
            <a:r>
              <a:rPr lang="en-US" dirty="0" err="1" smtClean="0"/>
              <a:t>Moodle</a:t>
            </a:r>
            <a:r>
              <a:rPr lang="en-US" dirty="0" smtClean="0"/>
              <a:t> server.</a:t>
            </a:r>
          </a:p>
          <a:p>
            <a:r>
              <a:rPr lang="en-US" dirty="0" smtClean="0"/>
              <a:t>PHP/Java Bridge</a:t>
            </a:r>
          </a:p>
          <a:p>
            <a:pPr lvl="1"/>
            <a:r>
              <a:rPr lang="en-US" dirty="0" smtClean="0"/>
              <a:t>It provides communication link between </a:t>
            </a:r>
            <a:r>
              <a:rPr lang="en-US" dirty="0" err="1" smtClean="0"/>
              <a:t>Moodle</a:t>
            </a:r>
            <a:r>
              <a:rPr lang="en-US" dirty="0" smtClean="0"/>
              <a:t> and </a:t>
            </a:r>
            <a:r>
              <a:rPr lang="en-US" dirty="0" err="1" smtClean="0"/>
              <a:t>JavaOnline</a:t>
            </a:r>
            <a:r>
              <a:rPr lang="en-US" dirty="0" smtClean="0"/>
              <a:t> plug-in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838200"/>
            <a:ext cx="3686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Moodle</a:t>
            </a:r>
            <a:r>
              <a:rPr lang="en-US" dirty="0" smtClean="0"/>
              <a:t> core libraries and PHP (User Interface)</a:t>
            </a:r>
          </a:p>
          <a:p>
            <a:pPr lvl="1"/>
            <a:r>
              <a:rPr lang="en-US" dirty="0" smtClean="0"/>
              <a:t>User Interface of </a:t>
            </a:r>
            <a:r>
              <a:rPr lang="en-US" dirty="0" err="1" smtClean="0"/>
              <a:t>JavaOnline</a:t>
            </a:r>
            <a:r>
              <a:rPr lang="en-US" dirty="0" smtClean="0"/>
              <a:t> plug-in</a:t>
            </a:r>
          </a:p>
          <a:p>
            <a:pPr lvl="1"/>
            <a:r>
              <a:rPr lang="en-US" dirty="0" smtClean="0"/>
              <a:t>Storing questions and answers</a:t>
            </a:r>
          </a:p>
          <a:p>
            <a:pPr lvl="1"/>
            <a:r>
              <a:rPr lang="en-US" dirty="0" smtClean="0"/>
              <a:t>Session creation for each attempt</a:t>
            </a:r>
          </a:p>
          <a:p>
            <a:r>
              <a:rPr lang="en-US" dirty="0" smtClean="0"/>
              <a:t>Java SE 6 (Java server)</a:t>
            </a:r>
          </a:p>
          <a:p>
            <a:pPr lvl="1"/>
            <a:r>
              <a:rPr lang="en-US" dirty="0" smtClean="0"/>
              <a:t>Validation and Compilation of Java programs</a:t>
            </a:r>
          </a:p>
          <a:p>
            <a:pPr lvl="1"/>
            <a:r>
              <a:rPr lang="en-US" dirty="0" smtClean="0"/>
              <a:t>Generating diagnostics on error</a:t>
            </a:r>
          </a:p>
          <a:p>
            <a:pPr lvl="1"/>
            <a:r>
              <a:rPr lang="en-US" dirty="0" smtClean="0"/>
              <a:t>Execution of Java programs</a:t>
            </a:r>
          </a:p>
          <a:p>
            <a:r>
              <a:rPr lang="en-US" dirty="0" smtClean="0"/>
              <a:t>PHP/Java Bridge</a:t>
            </a:r>
          </a:p>
          <a:p>
            <a:pPr lvl="1"/>
            <a:r>
              <a:rPr lang="en-US" dirty="0" smtClean="0"/>
              <a:t>Message passing between User interface and Java server.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7C8-3945-4CEC-B658-8AE794EF449D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JavaOnline User Interface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6" name="Group 26"/>
          <p:cNvGrpSpPr>
            <a:grpSpLocks noGrp="1" noChangeAspect="1"/>
          </p:cNvGrpSpPr>
          <p:nvPr>
            <p:ph idx="1"/>
          </p:nvPr>
        </p:nvGrpSpPr>
        <p:grpSpPr bwMode="auto">
          <a:xfrm>
            <a:off x="457200" y="1935163"/>
            <a:ext cx="8229600" cy="4389437"/>
            <a:chOff x="1440" y="1690"/>
            <a:chExt cx="8547" cy="5139"/>
          </a:xfrm>
        </p:grpSpPr>
        <p:sp>
          <p:nvSpPr>
            <p:cNvPr id="7" name="AutoShape 27"/>
            <p:cNvSpPr>
              <a:spLocks noChangeAspect="1" noChangeArrowheads="1"/>
            </p:cNvSpPr>
            <p:nvPr/>
          </p:nvSpPr>
          <p:spPr bwMode="auto">
            <a:xfrm>
              <a:off x="1440" y="1690"/>
              <a:ext cx="8547" cy="5139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8" name="Group 28"/>
            <p:cNvGrpSpPr>
              <a:grpSpLocks/>
            </p:cNvGrpSpPr>
            <p:nvPr/>
          </p:nvGrpSpPr>
          <p:grpSpPr bwMode="auto">
            <a:xfrm>
              <a:off x="1662" y="2050"/>
              <a:ext cx="7726" cy="4524"/>
              <a:chOff x="2272" y="2048"/>
              <a:chExt cx="7695" cy="4531"/>
            </a:xfrm>
          </p:grpSpPr>
          <p:sp>
            <p:nvSpPr>
              <p:cNvPr id="11" name="Rectangle 29"/>
              <p:cNvSpPr>
                <a:spLocks noChangeArrowheads="1"/>
              </p:cNvSpPr>
              <p:nvPr/>
            </p:nvSpPr>
            <p:spPr bwMode="auto">
              <a:xfrm>
                <a:off x="2272" y="3121"/>
                <a:ext cx="2219" cy="743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Server Not Found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Rectangle 30"/>
              <p:cNvSpPr>
                <a:spLocks noChangeArrowheads="1"/>
              </p:cNvSpPr>
              <p:nvPr/>
            </p:nvSpPr>
            <p:spPr bwMode="auto">
              <a:xfrm>
                <a:off x="2272" y="4473"/>
                <a:ext cx="2219" cy="743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Communication Failed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Rectangle 31"/>
              <p:cNvSpPr>
                <a:spLocks noChangeArrowheads="1"/>
              </p:cNvSpPr>
              <p:nvPr/>
            </p:nvSpPr>
            <p:spPr bwMode="auto">
              <a:xfrm>
                <a:off x="2272" y="5829"/>
                <a:ext cx="2219" cy="743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Bean Class not initialized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32"/>
              <p:cNvSpPr txBox="1">
                <a:spLocks noChangeArrowheads="1"/>
              </p:cNvSpPr>
              <p:nvPr/>
            </p:nvSpPr>
            <p:spPr bwMode="auto">
              <a:xfrm>
                <a:off x="4733" y="4450"/>
                <a:ext cx="764" cy="5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error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Text Box 33"/>
              <p:cNvSpPr txBox="1">
                <a:spLocks noChangeArrowheads="1"/>
              </p:cNvSpPr>
              <p:nvPr/>
            </p:nvSpPr>
            <p:spPr bwMode="auto">
              <a:xfrm>
                <a:off x="4733" y="3106"/>
                <a:ext cx="764" cy="5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error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Text Box 34"/>
              <p:cNvSpPr txBox="1">
                <a:spLocks noChangeArrowheads="1"/>
              </p:cNvSpPr>
              <p:nvPr/>
            </p:nvSpPr>
            <p:spPr bwMode="auto">
              <a:xfrm>
                <a:off x="4643" y="5829"/>
                <a:ext cx="764" cy="5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error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 Box 35"/>
              <p:cNvSpPr txBox="1">
                <a:spLocks noChangeArrowheads="1"/>
              </p:cNvSpPr>
              <p:nvPr/>
            </p:nvSpPr>
            <p:spPr bwMode="auto">
              <a:xfrm>
                <a:off x="6802" y="2596"/>
                <a:ext cx="2760" cy="5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Provide Web server Details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 Box 36"/>
              <p:cNvSpPr txBox="1">
                <a:spLocks noChangeArrowheads="1"/>
              </p:cNvSpPr>
              <p:nvPr/>
            </p:nvSpPr>
            <p:spPr bwMode="auto">
              <a:xfrm>
                <a:off x="6804" y="3939"/>
                <a:ext cx="3163" cy="52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Provide Storage Path Details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 Box 37"/>
              <p:cNvSpPr txBox="1">
                <a:spLocks noChangeArrowheads="1"/>
              </p:cNvSpPr>
              <p:nvPr/>
            </p:nvSpPr>
            <p:spPr bwMode="auto">
              <a:xfrm>
                <a:off x="6802" y="5307"/>
                <a:ext cx="2760" cy="52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Provide Compiler Bean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38"/>
              <p:cNvSpPr>
                <a:spLocks noChangeArrowheads="1"/>
              </p:cNvSpPr>
              <p:nvPr/>
            </p:nvSpPr>
            <p:spPr bwMode="auto">
              <a:xfrm>
                <a:off x="5587" y="2048"/>
                <a:ext cx="2219" cy="464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Write Java Program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Rectangle 39"/>
              <p:cNvSpPr>
                <a:spLocks noChangeArrowheads="1"/>
              </p:cNvSpPr>
              <p:nvPr/>
            </p:nvSpPr>
            <p:spPr bwMode="auto">
              <a:xfrm>
                <a:off x="5587" y="5829"/>
                <a:ext cx="2219" cy="750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Initiate CompileMe Class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Rectangle 40"/>
              <p:cNvSpPr>
                <a:spLocks noChangeArrowheads="1"/>
              </p:cNvSpPr>
              <p:nvPr/>
            </p:nvSpPr>
            <p:spPr bwMode="auto">
              <a:xfrm>
                <a:off x="5587" y="4473"/>
                <a:ext cx="2219" cy="759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Initiate CompilerBean Class 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Rectangle 41"/>
              <p:cNvSpPr>
                <a:spLocks noChangeArrowheads="1"/>
              </p:cNvSpPr>
              <p:nvPr/>
            </p:nvSpPr>
            <p:spPr bwMode="auto">
              <a:xfrm>
                <a:off x="5587" y="3121"/>
                <a:ext cx="2219" cy="743"/>
              </a:xfrm>
              <a:prstGeom prst="rect">
                <a:avLst/>
              </a:prstGeom>
              <a:solidFill>
                <a:srgbClr val="FFFFFF"/>
              </a:solidFill>
              <a:ln w="63500" cmpd="thickThin">
                <a:solidFill>
                  <a:srgbClr val="4BACC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Initiate PHP/Java Bridge</a:t>
                </a: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4" name="AutoShape 42"/>
              <p:cNvCxnSpPr>
                <a:cxnSpLocks noChangeShapeType="1"/>
                <a:stCxn id="20" idx="2"/>
                <a:endCxn id="23" idx="0"/>
              </p:cNvCxnSpPr>
              <p:nvPr/>
            </p:nvCxnSpPr>
            <p:spPr bwMode="auto">
              <a:xfrm>
                <a:off x="6697" y="2562"/>
                <a:ext cx="1" cy="50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" name="AutoShape 43"/>
              <p:cNvCxnSpPr>
                <a:cxnSpLocks noChangeShapeType="1"/>
                <a:stCxn id="23" idx="2"/>
                <a:endCxn id="22" idx="0"/>
              </p:cNvCxnSpPr>
              <p:nvPr/>
            </p:nvCxnSpPr>
            <p:spPr bwMode="auto">
              <a:xfrm>
                <a:off x="6697" y="3914"/>
                <a:ext cx="1" cy="50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6" name="AutoShape 44"/>
              <p:cNvCxnSpPr>
                <a:cxnSpLocks noChangeShapeType="1"/>
                <a:stCxn id="22" idx="2"/>
                <a:endCxn id="21" idx="0"/>
              </p:cNvCxnSpPr>
              <p:nvPr/>
            </p:nvCxnSpPr>
            <p:spPr bwMode="auto">
              <a:xfrm>
                <a:off x="6697" y="5282"/>
                <a:ext cx="1" cy="49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" name="AutoShape 45"/>
              <p:cNvCxnSpPr>
                <a:cxnSpLocks noChangeShapeType="1"/>
                <a:stCxn id="23" idx="1"/>
                <a:endCxn id="11" idx="3"/>
              </p:cNvCxnSpPr>
              <p:nvPr/>
            </p:nvCxnSpPr>
            <p:spPr bwMode="auto">
              <a:xfrm flipH="1">
                <a:off x="4541" y="3493"/>
                <a:ext cx="996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8" name="AutoShape 46"/>
              <p:cNvCxnSpPr>
                <a:cxnSpLocks noChangeShapeType="1"/>
                <a:stCxn id="22" idx="1"/>
                <a:endCxn id="12" idx="3"/>
              </p:cNvCxnSpPr>
              <p:nvPr/>
            </p:nvCxnSpPr>
            <p:spPr bwMode="auto">
              <a:xfrm flipH="1" flipV="1">
                <a:off x="4541" y="4845"/>
                <a:ext cx="996" cy="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9" name="AutoShape 47"/>
              <p:cNvCxnSpPr>
                <a:cxnSpLocks noChangeShapeType="1"/>
                <a:stCxn id="21" idx="1"/>
                <a:endCxn id="13" idx="3"/>
              </p:cNvCxnSpPr>
              <p:nvPr/>
            </p:nvCxnSpPr>
            <p:spPr bwMode="auto">
              <a:xfrm flipH="1" flipV="1">
                <a:off x="4541" y="6201"/>
                <a:ext cx="996" cy="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9" name="Rectangle 48"/>
            <p:cNvSpPr>
              <a:spLocks noChangeArrowheads="1"/>
            </p:cNvSpPr>
            <p:nvPr/>
          </p:nvSpPr>
          <p:spPr bwMode="auto">
            <a:xfrm>
              <a:off x="7962" y="5829"/>
              <a:ext cx="1728" cy="743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JavaOnlien Compiler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AutoShape 49"/>
            <p:cNvCxnSpPr>
              <a:cxnSpLocks noChangeShapeType="1"/>
              <a:stCxn id="21" idx="3"/>
              <a:endCxn id="9" idx="1"/>
            </p:cNvCxnSpPr>
            <p:nvPr/>
          </p:nvCxnSpPr>
          <p:spPr bwMode="auto">
            <a:xfrm>
              <a:off x="7268" y="6198"/>
              <a:ext cx="644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JavaOnline Server Interface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8953-F0B2-4A1A-A16A-EE2BD9F2505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075" name="Group 3"/>
          <p:cNvGrpSpPr>
            <a:grpSpLocks noGrp="1" noChangeAspect="1"/>
          </p:cNvGrpSpPr>
          <p:nvPr>
            <p:ph idx="1"/>
          </p:nvPr>
        </p:nvGrpSpPr>
        <p:grpSpPr bwMode="auto">
          <a:xfrm>
            <a:off x="457200" y="1935163"/>
            <a:ext cx="8229600" cy="4389437"/>
            <a:chOff x="1495" y="2870"/>
            <a:chExt cx="8527" cy="7205"/>
          </a:xfrm>
        </p:grpSpPr>
        <p:sp>
          <p:nvSpPr>
            <p:cNvPr id="3076" name="AutoShape 4"/>
            <p:cNvSpPr>
              <a:spLocks noChangeAspect="1" noChangeArrowheads="1"/>
            </p:cNvSpPr>
            <p:nvPr/>
          </p:nvSpPr>
          <p:spPr bwMode="auto">
            <a:xfrm>
              <a:off x="1495" y="2870"/>
              <a:ext cx="8527" cy="7205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3227" y="8641"/>
              <a:ext cx="763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error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2327" y="4622"/>
              <a:ext cx="2219" cy="744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Permission denied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327" y="5974"/>
              <a:ext cx="2219" cy="744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Compilation Error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2327" y="7375"/>
              <a:ext cx="2219" cy="744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Execution Error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4788" y="5952"/>
              <a:ext cx="764" cy="5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error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4788" y="4608"/>
              <a:ext cx="764" cy="5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error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4698" y="7330"/>
              <a:ext cx="763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error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6856" y="4099"/>
              <a:ext cx="2760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Retrieve data from bean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6859" y="5441"/>
              <a:ext cx="3163" cy="5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Return file path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6856" y="6809"/>
              <a:ext cx="2760" cy="5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Provide .class file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5642" y="3179"/>
              <a:ext cx="2219" cy="836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Receive CompilerBean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5642" y="7330"/>
              <a:ext cx="2219" cy="836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Execute Java Program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5642" y="5974"/>
              <a:ext cx="2219" cy="760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Compile Java Program 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5642" y="4622"/>
              <a:ext cx="2219" cy="744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Create File System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91" name="AutoShape 19"/>
            <p:cNvCxnSpPr>
              <a:cxnSpLocks noChangeShapeType="1"/>
              <a:stCxn id="3087" idx="2"/>
              <a:endCxn id="3090" idx="0"/>
            </p:cNvCxnSpPr>
            <p:nvPr/>
          </p:nvCxnSpPr>
          <p:spPr bwMode="auto">
            <a:xfrm>
              <a:off x="6752" y="4065"/>
              <a:ext cx="1" cy="5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92" name="AutoShape 20"/>
            <p:cNvCxnSpPr>
              <a:cxnSpLocks noChangeShapeType="1"/>
              <a:stCxn id="3090" idx="2"/>
              <a:endCxn id="3089" idx="0"/>
            </p:cNvCxnSpPr>
            <p:nvPr/>
          </p:nvCxnSpPr>
          <p:spPr bwMode="auto">
            <a:xfrm>
              <a:off x="6752" y="5416"/>
              <a:ext cx="1" cy="50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93" name="AutoShape 21"/>
            <p:cNvCxnSpPr>
              <a:cxnSpLocks noChangeShapeType="1"/>
              <a:stCxn id="3089" idx="2"/>
              <a:endCxn id="3088" idx="0"/>
            </p:cNvCxnSpPr>
            <p:nvPr/>
          </p:nvCxnSpPr>
          <p:spPr bwMode="auto">
            <a:xfrm>
              <a:off x="6752" y="6784"/>
              <a:ext cx="1" cy="49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94" name="AutoShape 22"/>
            <p:cNvCxnSpPr>
              <a:cxnSpLocks noChangeShapeType="1"/>
              <a:stCxn id="3090" idx="1"/>
              <a:endCxn id="3078" idx="3"/>
            </p:cNvCxnSpPr>
            <p:nvPr/>
          </p:nvCxnSpPr>
          <p:spPr bwMode="auto">
            <a:xfrm flipH="1">
              <a:off x="4596" y="4994"/>
              <a:ext cx="99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95" name="AutoShape 23"/>
            <p:cNvCxnSpPr>
              <a:cxnSpLocks noChangeShapeType="1"/>
              <a:stCxn id="3089" idx="1"/>
              <a:endCxn id="3079" idx="3"/>
            </p:cNvCxnSpPr>
            <p:nvPr/>
          </p:nvCxnSpPr>
          <p:spPr bwMode="auto">
            <a:xfrm flipH="1" flipV="1">
              <a:off x="4596" y="6346"/>
              <a:ext cx="996" cy="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96" name="AutoShape 24"/>
            <p:cNvCxnSpPr>
              <a:cxnSpLocks noChangeShapeType="1"/>
              <a:stCxn id="3088" idx="1"/>
              <a:endCxn id="3080" idx="3"/>
            </p:cNvCxnSpPr>
            <p:nvPr/>
          </p:nvCxnSpPr>
          <p:spPr bwMode="auto">
            <a:xfrm flipH="1" flipV="1">
              <a:off x="4596" y="7747"/>
              <a:ext cx="99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5642" y="8641"/>
              <a:ext cx="2219" cy="804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4BACC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Return to JavaOnline UI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98" name="AutoShape 26"/>
            <p:cNvCxnSpPr>
              <a:cxnSpLocks noChangeShapeType="1"/>
              <a:stCxn id="3078" idx="1"/>
              <a:endCxn id="3097" idx="1"/>
            </p:cNvCxnSpPr>
            <p:nvPr/>
          </p:nvCxnSpPr>
          <p:spPr bwMode="auto">
            <a:xfrm rot="10800000" flipH="1" flipV="1">
              <a:off x="2277" y="4994"/>
              <a:ext cx="3315" cy="4049"/>
            </a:xfrm>
            <a:prstGeom prst="bentConnector3">
              <a:avLst>
                <a:gd name="adj1" fmla="val -9352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099" name="AutoShape 27"/>
            <p:cNvCxnSpPr>
              <a:cxnSpLocks noChangeShapeType="1"/>
              <a:stCxn id="3079" idx="1"/>
              <a:endCxn id="3097" idx="1"/>
            </p:cNvCxnSpPr>
            <p:nvPr/>
          </p:nvCxnSpPr>
          <p:spPr bwMode="auto">
            <a:xfrm rot="10800000" flipH="1" flipV="1">
              <a:off x="2277" y="6346"/>
              <a:ext cx="3315" cy="2697"/>
            </a:xfrm>
            <a:prstGeom prst="bentConnector3">
              <a:avLst>
                <a:gd name="adj1" fmla="val -9352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100" name="AutoShape 28"/>
            <p:cNvCxnSpPr>
              <a:cxnSpLocks noChangeShapeType="1"/>
              <a:stCxn id="3080" idx="1"/>
              <a:endCxn id="3097" idx="1"/>
            </p:cNvCxnSpPr>
            <p:nvPr/>
          </p:nvCxnSpPr>
          <p:spPr bwMode="auto">
            <a:xfrm rot="10800000" flipH="1" flipV="1">
              <a:off x="2277" y="7747"/>
              <a:ext cx="3315" cy="1296"/>
            </a:xfrm>
            <a:prstGeom prst="bentConnector3">
              <a:avLst>
                <a:gd name="adj1" fmla="val -9352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101" name="AutoShape 29"/>
            <p:cNvCxnSpPr>
              <a:cxnSpLocks noChangeShapeType="1"/>
              <a:stCxn id="3088" idx="2"/>
              <a:endCxn id="3097" idx="0"/>
            </p:cNvCxnSpPr>
            <p:nvPr/>
          </p:nvCxnSpPr>
          <p:spPr bwMode="auto">
            <a:xfrm>
              <a:off x="6752" y="8216"/>
              <a:ext cx="1" cy="3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Justification of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with exec() approach</a:t>
            </a:r>
          </a:p>
          <a:p>
            <a:pPr lvl="1"/>
            <a:r>
              <a:rPr lang="en-US" dirty="0" smtClean="0"/>
              <a:t>Compilation problems</a:t>
            </a:r>
          </a:p>
          <a:p>
            <a:pPr lvl="1"/>
            <a:r>
              <a:rPr lang="en-US" dirty="0" smtClean="0"/>
              <a:t>Security </a:t>
            </a:r>
            <a:r>
              <a:rPr lang="en-US" dirty="0" smtClean="0"/>
              <a:t>problems</a:t>
            </a:r>
            <a:endParaRPr lang="en-US" dirty="0" smtClean="0"/>
          </a:p>
          <a:p>
            <a:pPr lvl="1"/>
            <a:r>
              <a:rPr lang="en-US" dirty="0" smtClean="0"/>
              <a:t>Unexpected error 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Java SE 6 API approach</a:t>
            </a:r>
          </a:p>
          <a:p>
            <a:pPr lvl="1"/>
            <a:r>
              <a:rPr lang="en-US" dirty="0" smtClean="0"/>
              <a:t>Do not need of configuring platform</a:t>
            </a:r>
          </a:p>
          <a:p>
            <a:pPr lvl="1"/>
            <a:r>
              <a:rPr lang="en-US" dirty="0" smtClean="0"/>
              <a:t>Reduce overhead of starting JVM (Java virtual machine)</a:t>
            </a:r>
          </a:p>
          <a:p>
            <a:pPr lvl="1"/>
            <a:r>
              <a:rPr lang="en-US" dirty="0" smtClean="0"/>
              <a:t>Better exception and error handling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90D5E-FDF2-47BF-966C-02BFF2EFBBD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7783-4FA6-4D9C-B994-85A890953B8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430</TotalTime>
  <Words>537</Words>
  <Application>Microsoft Office PowerPoint</Application>
  <PresentationFormat>On-screen Show (4:3)</PresentationFormat>
  <Paragraphs>129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Web-based Program Compilation on Moodle</vt:lpstr>
      <vt:lpstr>The Problem</vt:lpstr>
      <vt:lpstr>The Solution</vt:lpstr>
      <vt:lpstr>Demonstration</vt:lpstr>
      <vt:lpstr>Technology Used</vt:lpstr>
      <vt:lpstr>Development</vt:lpstr>
      <vt:lpstr>JavaOnline User Interface</vt:lpstr>
      <vt:lpstr>JavaOnline Server Interface</vt:lpstr>
      <vt:lpstr>Justification of Approach</vt:lpstr>
      <vt:lpstr>Security</vt:lpstr>
      <vt:lpstr>Conclusion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Kartik</dc:creator>
  <cp:lastModifiedBy>Kartik</cp:lastModifiedBy>
  <cp:revision>47</cp:revision>
  <dcterms:created xsi:type="dcterms:W3CDTF">2009-05-21T22:23:51Z</dcterms:created>
  <dcterms:modified xsi:type="dcterms:W3CDTF">2009-06-04T23:13:00Z</dcterms:modified>
</cp:coreProperties>
</file>