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62" r:id="rId2"/>
    <p:sldId id="283" r:id="rId3"/>
    <p:sldId id="266" r:id="rId4"/>
    <p:sldId id="256" r:id="rId5"/>
    <p:sldId id="271" r:id="rId6"/>
    <p:sldId id="269" r:id="rId7"/>
    <p:sldId id="272" r:id="rId8"/>
    <p:sldId id="284" r:id="rId9"/>
    <p:sldId id="273" r:id="rId10"/>
    <p:sldId id="275" r:id="rId11"/>
    <p:sldId id="276" r:id="rId12"/>
    <p:sldId id="263" r:id="rId13"/>
    <p:sldId id="259" r:id="rId14"/>
    <p:sldId id="280" r:id="rId15"/>
    <p:sldId id="278" r:id="rId16"/>
    <p:sldId id="281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67" autoAdjust="0"/>
  </p:normalViewPr>
  <p:slideViewPr>
    <p:cSldViewPr>
      <p:cViewPr varScale="1">
        <p:scale>
          <a:sx n="78" d="100"/>
          <a:sy n="78" d="100"/>
        </p:scale>
        <p:origin x="-4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0F5F4-36DF-435C-947E-3BBE416EFFF9}" type="datetimeFigureOut">
              <a:rPr lang="en-US" smtClean="0"/>
              <a:pPr/>
              <a:t>6/4/2009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D5839-0E63-4C29-A2C4-3B75A5B6F938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D5839-0E63-4C29-A2C4-3B75A5B6F938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6579D-25A3-4026-A0C0-5E6984872625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87D8-6439-47F5-B697-1041E8A8FBB9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67171-35C7-4EFC-99FA-063B9A486F55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02773-FFCB-4B7A-B79D-E1652FE92069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D128-BA6C-4C59-A16A-48B0B3A0916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60F4-AFBE-4CBC-AD6F-DDAC2DD4C79F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057CD-4F69-4D4A-8E51-D872E952EB3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A74D-60AA-4617-A3F9-17DCB00AF407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BC7ED-EBC9-4C86-B22A-1DB364E39EB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1DC3-074E-44DC-9F82-0F12F80380D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39268-6A3A-4550-BA29-E304FCABBB29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10BE67-AF77-43FE-8845-99724A686BCB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2EA9E6-8CE2-4A9F-9FD1-8E888BC8CDF6}" type="slidenum">
              <a:rPr lang="en-AU" smtClean="0"/>
              <a:pPr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000108"/>
            <a:ext cx="7923086" cy="3328998"/>
          </a:xfrm>
        </p:spPr>
        <p:txBody>
          <a:bodyPr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50800" h="50800"/>
              <a:contourClr>
                <a:schemeClr val="tx2"/>
              </a:contourClr>
            </a:sp3d>
          </a:bodyPr>
          <a:lstStyle/>
          <a:p>
            <a:pPr algn="ctr"/>
            <a:r>
              <a:rPr lang="en-AU" sz="6000" dirty="0" smtClean="0"/>
              <a:t/>
            </a:r>
            <a:br>
              <a:rPr lang="en-AU" sz="6000" dirty="0" smtClean="0"/>
            </a:br>
            <a:r>
              <a:rPr lang="en-AU" sz="6000" dirty="0" smtClean="0"/>
              <a:t/>
            </a:r>
            <a:br>
              <a:rPr lang="en-AU" sz="6000" dirty="0" smtClean="0"/>
            </a:br>
            <a:r>
              <a:rPr lang="en-AU" sz="6000" dirty="0" smtClean="0"/>
              <a:t>Pro-MOTE:</a:t>
            </a:r>
            <a:br>
              <a:rPr lang="en-AU" sz="6000" dirty="0" smtClean="0"/>
            </a:br>
            <a:r>
              <a:rPr lang="en-AU" sz="6000" dirty="0" smtClean="0"/>
              <a:t>A </a:t>
            </a:r>
            <a:r>
              <a:rPr lang="en-AU" sz="6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3-D</a:t>
            </a:r>
            <a:r>
              <a:rPr lang="en-US" sz="60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AU" dirty="0" smtClean="0"/>
              <a:t>Whiteboard </a:t>
            </a:r>
            <a:br>
              <a:rPr lang="en-AU" dirty="0" smtClean="0"/>
            </a:br>
            <a:r>
              <a:rPr lang="en-AU" dirty="0" smtClean="0"/>
              <a:t>For</a:t>
            </a:r>
            <a:br>
              <a:rPr lang="en-AU" dirty="0" smtClean="0"/>
            </a:br>
            <a:r>
              <a:rPr lang="en-AU" dirty="0" smtClean="0"/>
              <a:t>Scientific Collaboration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714752"/>
            <a:ext cx="7854696" cy="1752600"/>
          </a:xfrm>
        </p:spPr>
        <p:txBody>
          <a:bodyPr>
            <a:normAutofit/>
          </a:bodyPr>
          <a:lstStyle/>
          <a:p>
            <a:pPr algn="ctr"/>
            <a:endParaRPr lang="en-AU" sz="32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endParaRPr lang="en-AU" sz="32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en-AU" sz="3200" b="1" dirty="0" err="1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Shweta</a:t>
            </a:r>
            <a:r>
              <a:rPr lang="en-AU" sz="32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Jain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Gesture </a:t>
            </a:r>
            <a:r>
              <a:rPr lang="en-AU" dirty="0" smtClean="0"/>
              <a:t>Recognition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Python or C++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Needs integration of </a:t>
            </a:r>
            <a:r>
              <a:rPr lang="en-AU" dirty="0" err="1" smtClean="0"/>
              <a:t>wiimote</a:t>
            </a:r>
            <a:r>
              <a:rPr lang="en-AU" dirty="0" smtClean="0"/>
              <a:t> drivers.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Needs </a:t>
            </a:r>
            <a:r>
              <a:rPr lang="en-AU" dirty="0" err="1" smtClean="0"/>
              <a:t>wiimote</a:t>
            </a:r>
            <a:r>
              <a:rPr lang="en-AU" dirty="0" smtClean="0"/>
              <a:t> based libraries. </a:t>
            </a:r>
            <a:endParaRPr lang="en-AU" dirty="0" smtClean="0"/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err="1" smtClean="0"/>
              <a:t>GlovePIE</a:t>
            </a:r>
            <a:endParaRPr lang="en-AU" dirty="0" smtClean="0"/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Pre-configured to support </a:t>
            </a:r>
            <a:r>
              <a:rPr lang="en-AU" dirty="0" err="1" smtClean="0"/>
              <a:t>wiimote</a:t>
            </a:r>
            <a:r>
              <a:rPr lang="en-AU" dirty="0" smtClean="0"/>
              <a:t>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Freeware. Universally used.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Can control various interface of windows  system, including the mouse pointer. </a:t>
            </a: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3-D recreation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OpenGL based systems</a:t>
            </a:r>
          </a:p>
          <a:p>
            <a:pPr lvl="3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Requires extensive programming. </a:t>
            </a:r>
            <a:endParaRPr lang="en-AU" dirty="0" smtClean="0"/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err="1" smtClean="0"/>
              <a:t>Vizard</a:t>
            </a:r>
            <a:endParaRPr lang="en-AU" dirty="0" smtClean="0"/>
          </a:p>
          <a:p>
            <a:pPr lvl="3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Easy to use and script.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Blender</a:t>
            </a:r>
          </a:p>
          <a:p>
            <a:pPr lvl="3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Freeware. </a:t>
            </a:r>
            <a:endParaRPr lang="en-AU" dirty="0" smtClean="0"/>
          </a:p>
          <a:p>
            <a:pPr lvl="3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Universally accepted. </a:t>
            </a: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AutoShape 10"/>
          <p:cNvSpPr>
            <a:spLocks noChangeArrowheads="1"/>
          </p:cNvSpPr>
          <p:nvPr/>
        </p:nvSpPr>
        <p:spPr bwMode="auto">
          <a:xfrm flipV="1">
            <a:off x="1500166" y="4357694"/>
            <a:ext cx="1186917" cy="941643"/>
          </a:xfrm>
          <a:prstGeom prst="cloudCallout">
            <a:avLst>
              <a:gd name="adj1" fmla="val -43898"/>
              <a:gd name="adj2" fmla="val -29898"/>
            </a:avLst>
          </a:prstGeom>
          <a:solidFill>
            <a:srgbClr val="C2D69B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929718" cy="1000108"/>
          </a:xfrm>
        </p:spPr>
        <p:txBody>
          <a:bodyPr>
            <a:normAutofit/>
          </a:bodyPr>
          <a:lstStyle/>
          <a:p>
            <a:r>
              <a:rPr lang="en-AU" sz="5400" dirty="0" smtClean="0"/>
              <a:t>Pro-Mote System Architecture</a:t>
            </a:r>
            <a:endParaRPr lang="en-AU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12</a:t>
            </a:fld>
            <a:endParaRPr lang="en-A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642910" y="1142984"/>
            <a:ext cx="7358114" cy="4461939"/>
            <a:chOff x="2536" y="2085"/>
            <a:chExt cx="7619" cy="4620"/>
          </a:xfrm>
        </p:grpSpPr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9675" y="2085"/>
              <a:ext cx="480" cy="4620"/>
            </a:xfrm>
            <a:prstGeom prst="rect">
              <a:avLst/>
            </a:prstGeom>
            <a:solidFill>
              <a:srgbClr val="95B3D7">
                <a:alpha val="28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en-US" sz="1100" dirty="0" smtClean="0"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2536" y="2280"/>
              <a:ext cx="7175" cy="2094"/>
              <a:chOff x="2536" y="2280"/>
              <a:chExt cx="7175" cy="2094"/>
            </a:xfrm>
          </p:grpSpPr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9119" y="2591"/>
                <a:ext cx="592" cy="382"/>
              </a:xfrm>
              <a:prstGeom prst="rightArrow">
                <a:avLst>
                  <a:gd name="adj1" fmla="val 50000"/>
                  <a:gd name="adj2" fmla="val 36445"/>
                </a:avLst>
              </a:prstGeom>
              <a:solidFill>
                <a:srgbClr val="F7964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32" name="Group 8"/>
              <p:cNvGrpSpPr>
                <a:grpSpLocks/>
              </p:cNvGrpSpPr>
              <p:nvPr/>
            </p:nvGrpSpPr>
            <p:grpSpPr bwMode="auto">
              <a:xfrm>
                <a:off x="2536" y="2280"/>
                <a:ext cx="7139" cy="2094"/>
                <a:chOff x="2536" y="2280"/>
                <a:chExt cx="7139" cy="2094"/>
              </a:xfrm>
            </p:grpSpPr>
            <p:sp>
              <p:nvSpPr>
                <p:cNvPr id="103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536" y="3833"/>
                  <a:ext cx="1019" cy="541"/>
                </a:xfrm>
                <a:prstGeom prst="rect">
                  <a:avLst/>
                </a:prstGeom>
                <a:solidFill>
                  <a:srgbClr val="FF0000">
                    <a:alpha val="60001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USER -1 </a:t>
                  </a:r>
                  <a:endParaRPr kumimoji="0" lang="en-US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4" name="AutoShape 10"/>
                <p:cNvSpPr>
                  <a:spLocks noChangeArrowheads="1"/>
                </p:cNvSpPr>
                <p:nvPr/>
              </p:nvSpPr>
              <p:spPr bwMode="auto">
                <a:xfrm flipV="1">
                  <a:off x="3465" y="2985"/>
                  <a:ext cx="1229" cy="975"/>
                </a:xfrm>
                <a:prstGeom prst="cloudCallout">
                  <a:avLst>
                    <a:gd name="adj1" fmla="val -43898"/>
                    <a:gd name="adj2" fmla="val -29898"/>
                  </a:avLst>
                </a:prstGeom>
                <a:solidFill>
                  <a:srgbClr val="C2D69B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5" name="AutoShape 11"/>
                <p:cNvSpPr>
                  <a:spLocks noChangeArrowheads="1"/>
                </p:cNvSpPr>
                <p:nvPr/>
              </p:nvSpPr>
              <p:spPr bwMode="auto">
                <a:xfrm>
                  <a:off x="3990" y="2400"/>
                  <a:ext cx="1335" cy="660"/>
                </a:xfrm>
                <a:custGeom>
                  <a:avLst/>
                  <a:gdLst>
                    <a:gd name="G0" fmla="+- 15126 0 0"/>
                    <a:gd name="G1" fmla="+- 2912 0 0"/>
                    <a:gd name="G2" fmla="+- 12158 0 2912"/>
                    <a:gd name="G3" fmla="+- G2 0 2912"/>
                    <a:gd name="G4" fmla="*/ G3 32768 32059"/>
                    <a:gd name="G5" fmla="*/ G4 1 2"/>
                    <a:gd name="G6" fmla="+- 21600 0 15126"/>
                    <a:gd name="G7" fmla="*/ G6 2912 6079"/>
                    <a:gd name="G8" fmla="+- G7 15126 0"/>
                    <a:gd name="T0" fmla="*/ 15126 w 21600"/>
                    <a:gd name="T1" fmla="*/ 0 h 21600"/>
                    <a:gd name="T2" fmla="*/ 15126 w 21600"/>
                    <a:gd name="T3" fmla="*/ 12158 h 21600"/>
                    <a:gd name="T4" fmla="*/ 3237 w 21600"/>
                    <a:gd name="T5" fmla="*/ 21600 h 21600"/>
                    <a:gd name="T6" fmla="*/ 21600 w 21600"/>
                    <a:gd name="T7" fmla="*/ 6079 h 21600"/>
                    <a:gd name="T8" fmla="*/ 17694720 60000 65536"/>
                    <a:gd name="T9" fmla="*/ 5898240 60000 65536"/>
                    <a:gd name="T10" fmla="*/ 5898240 60000 65536"/>
                    <a:gd name="T11" fmla="*/ 0 60000 65536"/>
                    <a:gd name="T12" fmla="*/ 12427 w 21600"/>
                    <a:gd name="T13" fmla="*/ G1 h 21600"/>
                    <a:gd name="T14" fmla="*/ G8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21600" y="6079"/>
                      </a:moveTo>
                      <a:lnTo>
                        <a:pt x="15126" y="0"/>
                      </a:lnTo>
                      <a:lnTo>
                        <a:pt x="15126" y="2912"/>
                      </a:lnTo>
                      <a:lnTo>
                        <a:pt x="12427" y="2912"/>
                      </a:lnTo>
                      <a:cubicBezTo>
                        <a:pt x="5564" y="2912"/>
                        <a:pt x="0" y="7052"/>
                        <a:pt x="0" y="12158"/>
                      </a:cubicBezTo>
                      <a:lnTo>
                        <a:pt x="0" y="21600"/>
                      </a:lnTo>
                      <a:lnTo>
                        <a:pt x="6474" y="21600"/>
                      </a:lnTo>
                      <a:lnTo>
                        <a:pt x="6474" y="12158"/>
                      </a:lnTo>
                      <a:cubicBezTo>
                        <a:pt x="6474" y="10550"/>
                        <a:pt x="9139" y="9246"/>
                        <a:pt x="12427" y="9246"/>
                      </a:cubicBezTo>
                      <a:lnTo>
                        <a:pt x="15126" y="9246"/>
                      </a:lnTo>
                      <a:lnTo>
                        <a:pt x="15126" y="12158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5325" y="3540"/>
                  <a:ext cx="1845" cy="660"/>
                </a:xfrm>
                <a:prstGeom prst="rect">
                  <a:avLst/>
                </a:prstGeom>
                <a:solidFill>
                  <a:srgbClr val="CCC0D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</a:rPr>
                    <a:t>3-D recreation   [Blender]</a:t>
                  </a:r>
                  <a:endParaRPr kumimoji="0" lang="en-US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7" name="AutoShape 13"/>
                <p:cNvSpPr>
                  <a:spLocks noChangeArrowheads="1"/>
                </p:cNvSpPr>
                <p:nvPr/>
              </p:nvSpPr>
              <p:spPr bwMode="auto">
                <a:xfrm>
                  <a:off x="7170" y="3690"/>
                  <a:ext cx="2505" cy="323"/>
                </a:xfrm>
                <a:prstGeom prst="leftArrow">
                  <a:avLst>
                    <a:gd name="adj1" fmla="val 50000"/>
                    <a:gd name="adj2" fmla="val 193885"/>
                  </a:avLst>
                </a:prstGeom>
                <a:solidFill>
                  <a:srgbClr val="CCC0D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325" y="2280"/>
                  <a:ext cx="1797" cy="915"/>
                </a:xfrm>
                <a:prstGeom prst="rect">
                  <a:avLst/>
                </a:prstGeom>
                <a:solidFill>
                  <a:srgbClr val="F7964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600" dirty="0" smtClean="0">
                      <a:latin typeface="Arial" pitchFamily="34" charset="0"/>
                    </a:rPr>
                    <a:t>Motion Capture</a:t>
                  </a:r>
                </a:p>
                <a:p>
                  <a:pPr lvl="0"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600" dirty="0" smtClean="0">
                      <a:latin typeface="Arial" pitchFamily="34" charset="0"/>
                    </a:rPr>
                    <a:t>[WIIMOTE]</a:t>
                  </a:r>
                  <a:endParaRPr lang="en-US" sz="1600" dirty="0" smtClean="0">
                    <a:latin typeface="Arial" pitchFamily="34" charset="0"/>
                  </a:endParaRPr>
                </a:p>
              </p:txBody>
            </p:sp>
            <p:sp>
              <p:nvSpPr>
                <p:cNvPr id="103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7636" y="2280"/>
                  <a:ext cx="1483" cy="915"/>
                </a:xfrm>
                <a:prstGeom prst="rect">
                  <a:avLst/>
                </a:prstGeom>
                <a:solidFill>
                  <a:srgbClr val="F7964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rPr>
                    <a:t>Recognition</a:t>
                  </a:r>
                </a:p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>
                      <a:latin typeface="Arial" pitchFamily="34" charset="0"/>
                    </a:rPr>
                    <a:t>[</a:t>
                  </a:r>
                  <a:r>
                    <a:rPr lang="en-US" dirty="0" err="1" smtClean="0">
                      <a:latin typeface="Arial" pitchFamily="34" charset="0"/>
                    </a:rPr>
                    <a:t>GlovePIE</a:t>
                  </a:r>
                  <a:r>
                    <a:rPr lang="en-US" dirty="0" smtClean="0">
                      <a:latin typeface="Arial" pitchFamily="34" charset="0"/>
                    </a:rPr>
                    <a:t>]</a:t>
                  </a:r>
                  <a:endPara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40" name="AutoShape 16"/>
                <p:cNvSpPr>
                  <a:spLocks noChangeArrowheads="1"/>
                </p:cNvSpPr>
                <p:nvPr/>
              </p:nvSpPr>
              <p:spPr bwMode="auto">
                <a:xfrm>
                  <a:off x="7122" y="2593"/>
                  <a:ext cx="514" cy="306"/>
                </a:xfrm>
                <a:prstGeom prst="rightArrow">
                  <a:avLst>
                    <a:gd name="adj1" fmla="val 50000"/>
                    <a:gd name="adj2" fmla="val 36688"/>
                  </a:avLst>
                </a:prstGeom>
                <a:solidFill>
                  <a:srgbClr val="F7964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1" name="AutoShape 17"/>
                <p:cNvSpPr>
                  <a:spLocks noChangeArrowheads="1"/>
                </p:cNvSpPr>
                <p:nvPr/>
              </p:nvSpPr>
              <p:spPr bwMode="auto">
                <a:xfrm>
                  <a:off x="4410" y="3720"/>
                  <a:ext cx="945" cy="308"/>
                </a:xfrm>
                <a:prstGeom prst="leftArrow">
                  <a:avLst>
                    <a:gd name="adj1" fmla="val 50000"/>
                    <a:gd name="adj2" fmla="val 76705"/>
                  </a:avLst>
                </a:prstGeom>
                <a:solidFill>
                  <a:srgbClr val="CCC0D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7000498" y="3956344"/>
            <a:ext cx="571729" cy="368931"/>
          </a:xfrm>
          <a:prstGeom prst="rightArrow">
            <a:avLst>
              <a:gd name="adj1" fmla="val 50000"/>
              <a:gd name="adj2" fmla="val 36445"/>
            </a:avLst>
          </a:prstGeom>
          <a:solidFill>
            <a:srgbClr val="F7964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642910" y="5155852"/>
            <a:ext cx="984108" cy="522491"/>
          </a:xfrm>
          <a:prstGeom prst="rect">
            <a:avLst/>
          </a:prstGeom>
          <a:solidFill>
            <a:srgbClr val="FF0000">
              <a:alpha val="60001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USER -2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" name="AutoShape 11"/>
          <p:cNvSpPr>
            <a:spLocks noChangeArrowheads="1"/>
          </p:cNvSpPr>
          <p:nvPr/>
        </p:nvSpPr>
        <p:spPr bwMode="auto">
          <a:xfrm>
            <a:off x="2047123" y="3771878"/>
            <a:ext cx="1289288" cy="63742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7964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3336410" y="4872876"/>
            <a:ext cx="1781824" cy="637420"/>
          </a:xfrm>
          <a:prstGeom prst="rect">
            <a:avLst/>
          </a:prstGeom>
          <a:solidFill>
            <a:srgbClr val="CCC0D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3-D recreation   [Blender]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" name="AutoShape 13"/>
          <p:cNvSpPr>
            <a:spLocks noChangeArrowheads="1"/>
          </p:cNvSpPr>
          <p:nvPr/>
        </p:nvSpPr>
        <p:spPr bwMode="auto">
          <a:xfrm>
            <a:off x="5118235" y="5017744"/>
            <a:ext cx="2419225" cy="311949"/>
          </a:xfrm>
          <a:prstGeom prst="leftArrow">
            <a:avLst>
              <a:gd name="adj1" fmla="val 50000"/>
              <a:gd name="adj2" fmla="val 193885"/>
            </a:avLst>
          </a:prstGeom>
          <a:solidFill>
            <a:srgbClr val="CCC0D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14"/>
          <p:cNvSpPr txBox="1">
            <a:spLocks noChangeArrowheads="1"/>
          </p:cNvSpPr>
          <p:nvPr/>
        </p:nvSpPr>
        <p:spPr bwMode="auto">
          <a:xfrm>
            <a:off x="3286116" y="3655984"/>
            <a:ext cx="1785762" cy="844586"/>
          </a:xfrm>
          <a:prstGeom prst="rect">
            <a:avLst/>
          </a:prstGeom>
          <a:solidFill>
            <a:srgbClr val="F7964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itchFamily="34" charset="0"/>
              </a:rPr>
              <a:t>Motion Capture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itchFamily="34" charset="0"/>
              </a:rPr>
              <a:t>[WIIMOTE]</a:t>
            </a: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5568278" y="3655984"/>
            <a:ext cx="1432220" cy="883696"/>
          </a:xfrm>
          <a:prstGeom prst="rect">
            <a:avLst/>
          </a:prstGeom>
          <a:solidFill>
            <a:srgbClr val="F7964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itchFamily="34" charset="0"/>
              </a:rPr>
              <a:t>Recognition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itchFamily="34" charset="0"/>
              </a:rPr>
              <a:t>[</a:t>
            </a:r>
            <a:r>
              <a:rPr lang="en-US" dirty="0" err="1" smtClean="0">
                <a:latin typeface="Arial" pitchFamily="34" charset="0"/>
              </a:rPr>
              <a:t>GlovePIE</a:t>
            </a:r>
            <a:r>
              <a:rPr lang="en-US" dirty="0" smtClean="0">
                <a:latin typeface="Arial" pitchFamily="34" charset="0"/>
              </a:rPr>
              <a:t>]</a:t>
            </a:r>
          </a:p>
        </p:txBody>
      </p:sp>
      <p:sp>
        <p:nvSpPr>
          <p:cNvPr id="59" name="AutoShape 16"/>
          <p:cNvSpPr>
            <a:spLocks noChangeArrowheads="1"/>
          </p:cNvSpPr>
          <p:nvPr/>
        </p:nvSpPr>
        <p:spPr bwMode="auto">
          <a:xfrm>
            <a:off x="5071879" y="3958275"/>
            <a:ext cx="496400" cy="295531"/>
          </a:xfrm>
          <a:prstGeom prst="rightArrow">
            <a:avLst>
              <a:gd name="adj1" fmla="val 50000"/>
              <a:gd name="adj2" fmla="val 36688"/>
            </a:avLst>
          </a:prstGeom>
          <a:solidFill>
            <a:srgbClr val="F7964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AutoShape 17"/>
          <p:cNvSpPr>
            <a:spLocks noChangeArrowheads="1"/>
          </p:cNvSpPr>
          <p:nvPr/>
        </p:nvSpPr>
        <p:spPr bwMode="auto">
          <a:xfrm>
            <a:off x="2452741" y="5046718"/>
            <a:ext cx="912642" cy="297463"/>
          </a:xfrm>
          <a:prstGeom prst="leftArrow">
            <a:avLst>
              <a:gd name="adj1" fmla="val 50000"/>
              <a:gd name="adj2" fmla="val 76705"/>
            </a:avLst>
          </a:prstGeom>
          <a:solidFill>
            <a:srgbClr val="CCC0D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1643042" y="214311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– D View 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643042" y="4497181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– D View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828800"/>
          </a:xfrm>
        </p:spPr>
        <p:txBody>
          <a:bodyPr/>
          <a:lstStyle/>
          <a:p>
            <a:pPr algn="ctr"/>
            <a:r>
              <a:rPr lang="en-AU" dirty="0" smtClean="0"/>
              <a:t>Experimentation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07196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en-AU" dirty="0" smtClean="0"/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Lab Experiments were shown to: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Connect the </a:t>
            </a:r>
            <a:r>
              <a:rPr lang="en-AU" dirty="0" err="1" smtClean="0"/>
              <a:t>wiimote</a:t>
            </a:r>
            <a:r>
              <a:rPr lang="en-AU" dirty="0" smtClean="0"/>
              <a:t> to the </a:t>
            </a:r>
            <a:r>
              <a:rPr lang="en-AU" dirty="0" err="1" smtClean="0"/>
              <a:t>GlovePIE</a:t>
            </a:r>
            <a:r>
              <a:rPr lang="en-AU" dirty="0" smtClean="0"/>
              <a:t>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Have </a:t>
            </a:r>
            <a:r>
              <a:rPr lang="en-AU" dirty="0" err="1" smtClean="0"/>
              <a:t>GlovePIE</a:t>
            </a:r>
            <a:r>
              <a:rPr lang="en-AU" dirty="0" smtClean="0"/>
              <a:t> control </a:t>
            </a:r>
            <a:r>
              <a:rPr lang="en-AU" dirty="0" err="1" smtClean="0"/>
              <a:t>wiimote</a:t>
            </a:r>
            <a:r>
              <a:rPr lang="en-AU" dirty="0" smtClean="0"/>
              <a:t>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Have </a:t>
            </a:r>
            <a:r>
              <a:rPr lang="en-AU" dirty="0" err="1" smtClean="0"/>
              <a:t>W</a:t>
            </a:r>
            <a:r>
              <a:rPr lang="en-AU" dirty="0" err="1" smtClean="0"/>
              <a:t>iimote</a:t>
            </a:r>
            <a:r>
              <a:rPr lang="en-AU" dirty="0" smtClean="0"/>
              <a:t> act as a mouse emulator.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Have </a:t>
            </a:r>
            <a:r>
              <a:rPr lang="en-AU" dirty="0" err="1" smtClean="0"/>
              <a:t>W</a:t>
            </a:r>
            <a:r>
              <a:rPr lang="en-AU" dirty="0" err="1" smtClean="0"/>
              <a:t>iimote</a:t>
            </a:r>
            <a:r>
              <a:rPr lang="en-AU" dirty="0" smtClean="0"/>
              <a:t> control Blender Menus, to draw, edit and manipulate 3-D objects.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Use </a:t>
            </a:r>
            <a:r>
              <a:rPr lang="en-AU" dirty="0" err="1" smtClean="0"/>
              <a:t>Wiimote</a:t>
            </a:r>
            <a:r>
              <a:rPr lang="en-AU" dirty="0" smtClean="0"/>
              <a:t> to do freehand 3-D drawing of objects  on a blender based whiteboard. </a:t>
            </a: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828800"/>
          </a:xfrm>
        </p:spPr>
        <p:txBody>
          <a:bodyPr/>
          <a:lstStyle/>
          <a:p>
            <a:pPr algn="ctr"/>
            <a:r>
              <a:rPr lang="en-AU" dirty="0" smtClean="0"/>
              <a:t>Experimentation....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07196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Real world experiments require: 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Human Ethics Committee approval. We already have it.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Needs a setup where multiple users far away can communicate using Pro-MOTE.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Users will be given a Questionnaire to obtain their feedback </a:t>
            </a:r>
            <a:r>
              <a:rPr lang="en-AU" dirty="0" smtClean="0"/>
              <a:t>on Pro-MOTE experience as compared to conventional collaborative systems. </a:t>
            </a: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828800"/>
          </a:xfrm>
        </p:spPr>
        <p:txBody>
          <a:bodyPr/>
          <a:lstStyle/>
          <a:p>
            <a:pPr algn="ctr"/>
            <a:r>
              <a:rPr lang="en-AU" dirty="0" smtClean="0"/>
              <a:t>Conclusion and </a:t>
            </a:r>
            <a:r>
              <a:rPr lang="en-AU" dirty="0" smtClean="0"/>
              <a:t>Future Work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071966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Prototype </a:t>
            </a:r>
            <a:r>
              <a:rPr lang="en-AU" dirty="0" smtClean="0"/>
              <a:t>System was shown to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Capture </a:t>
            </a:r>
            <a:r>
              <a:rPr lang="en-AU" dirty="0" err="1" smtClean="0"/>
              <a:t>Wiimote</a:t>
            </a:r>
            <a:r>
              <a:rPr lang="en-AU" dirty="0" smtClean="0"/>
              <a:t> commands and Gestures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Convert them into Blender commands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Recreate objects or diagrams with Blender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endParaRPr lang="en-AU" dirty="0" smtClean="0"/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In Future, we propose to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Support more shapes, and figures.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Use </a:t>
            </a:r>
            <a:r>
              <a:rPr lang="en-AU" dirty="0" err="1" smtClean="0"/>
              <a:t>Nvidia</a:t>
            </a:r>
            <a:r>
              <a:rPr lang="en-AU" dirty="0" smtClean="0"/>
              <a:t> 3-D vision </a:t>
            </a:r>
            <a:r>
              <a:rPr lang="en-AU" dirty="0" smtClean="0"/>
              <a:t>[Combination of 3-D viewing Eyewear and a special LCD screen] for virtual </a:t>
            </a:r>
            <a:r>
              <a:rPr lang="en-AU" dirty="0" smtClean="0"/>
              <a:t>3-D </a:t>
            </a:r>
            <a:r>
              <a:rPr lang="en-AU" dirty="0" smtClean="0"/>
              <a:t>viewing experience.   </a:t>
            </a: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</a:pP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828800"/>
          </a:xfrm>
        </p:spPr>
        <p:txBody>
          <a:bodyPr/>
          <a:lstStyle/>
          <a:p>
            <a:pPr algn="ctr"/>
            <a:r>
              <a:rPr lang="en-AU" dirty="0" smtClean="0"/>
              <a:t>Acknowledgements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4071966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r>
              <a:rPr lang="en-AU" dirty="0" smtClean="0"/>
              <a:t> Thanks to my advisor </a:t>
            </a:r>
            <a:r>
              <a:rPr lang="en-AU" dirty="0" err="1" smtClean="0"/>
              <a:t>Manolya</a:t>
            </a:r>
            <a:r>
              <a:rPr lang="en-AU" dirty="0" smtClean="0"/>
              <a:t> </a:t>
            </a:r>
            <a:r>
              <a:rPr lang="en-AU" dirty="0" err="1" smtClean="0"/>
              <a:t>Kavalki</a:t>
            </a:r>
            <a:r>
              <a:rPr lang="en-AU" dirty="0" smtClean="0"/>
              <a:t> for help and motivation. </a:t>
            </a:r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Thanks to the class of ITEC810 for their support. </a:t>
            </a:r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Thanks to Robert Dave for useful feedback. </a:t>
            </a:r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  <a:buFont typeface="Arial" pitchFamily="34" charset="0"/>
              <a:buChar char="•"/>
            </a:pPr>
            <a:r>
              <a:rPr lang="en-AU" dirty="0" smtClean="0"/>
              <a:t> And.. Thanks to you all for patiently listening.. !! </a:t>
            </a:r>
            <a:endParaRPr lang="en-AU" dirty="0" smtClean="0"/>
          </a:p>
          <a:p>
            <a:pPr algn="l">
              <a:buClr>
                <a:schemeClr val="accent2">
                  <a:lumMod val="20000"/>
                  <a:lumOff val="80000"/>
                </a:schemeClr>
              </a:buClr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86874" cy="3571900"/>
          </a:xfrm>
        </p:spPr>
        <p:txBody>
          <a:bodyPr>
            <a:normAutofit/>
          </a:bodyPr>
          <a:lstStyle/>
          <a:p>
            <a:pPr algn="ctr"/>
            <a:r>
              <a:rPr lang="en-AU" sz="4800" dirty="0" err="1" smtClean="0"/>
              <a:t>Qns</a:t>
            </a:r>
            <a:r>
              <a:rPr lang="en-AU" sz="4800" dirty="0" smtClean="0"/>
              <a:t> ? </a:t>
            </a:r>
            <a:endParaRPr lang="en-AU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500198"/>
          </a:xfrm>
        </p:spPr>
        <p:txBody>
          <a:bodyPr>
            <a:normAutofit/>
          </a:bodyPr>
          <a:lstStyle/>
          <a:p>
            <a:pPr algn="ctr"/>
            <a:r>
              <a:rPr lang="en-AU" sz="4800" dirty="0" smtClean="0"/>
              <a:t>Agenda</a:t>
            </a:r>
            <a:endParaRPr lang="en-AU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428868"/>
            <a:ext cx="7854696" cy="3143272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Motivation 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err="1" smtClean="0"/>
              <a:t>ProMOTE</a:t>
            </a:r>
            <a:r>
              <a:rPr lang="en-AU" dirty="0" smtClean="0"/>
              <a:t> Introduction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Architectural Choices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Pro-MOTE system Architecture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Experimentation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Conclusion and Future Work</a:t>
            </a:r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Acknowledgement</a:t>
            </a:r>
          </a:p>
          <a:p>
            <a:pPr algn="l">
              <a:buFont typeface="Arial" pitchFamily="34" charset="0"/>
              <a:buChar char="•"/>
            </a:pP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715436" cy="1500198"/>
          </a:xfrm>
        </p:spPr>
        <p:txBody>
          <a:bodyPr>
            <a:normAutofit/>
          </a:bodyPr>
          <a:lstStyle/>
          <a:p>
            <a:pPr algn="ctr"/>
            <a:r>
              <a:rPr lang="en-AU" sz="4800" dirty="0" smtClean="0"/>
              <a:t>Motivation</a:t>
            </a:r>
            <a:endParaRPr lang="en-AU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428868"/>
            <a:ext cx="7854696" cy="3143272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Scientific Collaboration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- Accelerates Innovation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- Distant communication is key for collaboration</a:t>
            </a:r>
          </a:p>
          <a:p>
            <a:pPr algn="l">
              <a:buFont typeface="Arial" pitchFamily="34" charset="0"/>
              <a:buChar char="•"/>
            </a:pPr>
            <a:endParaRPr lang="en-AU" dirty="0" smtClean="0"/>
          </a:p>
          <a:p>
            <a:pPr algn="l">
              <a:buFont typeface="Arial" pitchFamily="34" charset="0"/>
              <a:buChar char="•"/>
            </a:pPr>
            <a:endParaRPr lang="en-AU" dirty="0" smtClean="0"/>
          </a:p>
          <a:p>
            <a:pPr algn="l">
              <a:buFont typeface="Arial" pitchFamily="34" charset="0"/>
              <a:buChar char="•"/>
            </a:pPr>
            <a:r>
              <a:rPr lang="en-AU" dirty="0" smtClean="0"/>
              <a:t> Current Communication Technologies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- Text/Voice/Video based communication is lacks shared platform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- Whiteboard based communication target 2-D environment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endParaRPr lang="en-AU" dirty="0" smtClean="0"/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AU" dirty="0" smtClean="0"/>
              <a:t> </a:t>
            </a:r>
            <a:r>
              <a:rPr lang="en-AU" dirty="0" smtClean="0"/>
              <a:t>An Interactive </a:t>
            </a:r>
            <a:r>
              <a:rPr lang="en-AU" dirty="0" smtClean="0"/>
              <a:t>3-D whiteboard. 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AU" dirty="0" smtClean="0"/>
              <a:t> Uses gesture recognition based Human Machine Interface.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en-AU" dirty="0" smtClean="0"/>
              <a:t> Helps deliver better interactive experience</a:t>
            </a:r>
          </a:p>
          <a:p>
            <a:pPr algn="l">
              <a:lnSpc>
                <a:spcPct val="150000"/>
              </a:lnSpc>
            </a:pP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2844" y="214290"/>
            <a:ext cx="8715436" cy="150019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ProMOTE</a:t>
            </a:r>
            <a:r>
              <a:rPr kumimoji="0" lang="en-AU" sz="48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is..</a:t>
            </a:r>
            <a:endParaRPr kumimoji="0" lang="en-AU" sz="48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/>
            <a:endParaRPr lang="en-AU" dirty="0" smtClean="0"/>
          </a:p>
          <a:p>
            <a:pPr lvl="0" algn="l"/>
            <a:r>
              <a:rPr lang="en-AU" sz="28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Typical Gesture Recognition System has.. </a:t>
            </a:r>
          </a:p>
          <a:p>
            <a:pPr algn="l"/>
            <a:r>
              <a:rPr lang="en-AU" dirty="0" smtClean="0"/>
              <a:t>Primarily Three Components: </a:t>
            </a:r>
          </a:p>
          <a:p>
            <a:pPr algn="l"/>
            <a:endParaRPr lang="en-AU" dirty="0" smtClean="0"/>
          </a:p>
          <a:p>
            <a:pPr algn="l"/>
            <a:r>
              <a:rPr lang="en-AU" dirty="0" smtClean="0"/>
              <a:t> - Motion Capture Device</a:t>
            </a:r>
          </a:p>
          <a:p>
            <a:pPr algn="l"/>
            <a:r>
              <a:rPr lang="en-AU" dirty="0" smtClean="0"/>
              <a:t> </a:t>
            </a:r>
            <a:r>
              <a:rPr lang="en-AU" dirty="0" smtClean="0"/>
              <a:t>- Motion/Gesture interpretation system/software. </a:t>
            </a:r>
          </a:p>
          <a:p>
            <a:pPr algn="l"/>
            <a:r>
              <a:rPr lang="en-AU" dirty="0" smtClean="0"/>
              <a:t> - Gesture controlled device of system</a:t>
            </a:r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2844" y="214290"/>
            <a:ext cx="8715436" cy="150019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48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Choices...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 Motion Capture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Vision </a:t>
            </a:r>
            <a:r>
              <a:rPr lang="en-AU" dirty="0" smtClean="0"/>
              <a:t>Based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Needs elaborate setup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Needs complex computer vision algorithms.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Hinders human movement due to camera positioning.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Dependent on environment conditions. </a:t>
            </a:r>
            <a:endParaRPr lang="en-AU" dirty="0" smtClean="0"/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EMG Based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Requires users to wear many sensors.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Susceptible to noise. </a:t>
            </a: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Choices...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 Motion </a:t>
            </a:r>
            <a:r>
              <a:rPr lang="en-AU" dirty="0" smtClean="0"/>
              <a:t>Capture....</a:t>
            </a:r>
            <a:endParaRPr lang="en-AU" dirty="0" smtClean="0"/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Movement Based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Reasonable accuracy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Requires minimal setup, requires user to hold a “wand” or wear a “Glove”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Glove-based systems can track each finger movement.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“wand” based systems can track in 3-D, which is sufficient for a 3-D whiteboard. 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We Chose </a:t>
            </a:r>
            <a:r>
              <a:rPr lang="en-AU" dirty="0" err="1" smtClean="0"/>
              <a:t>WiiMote</a:t>
            </a:r>
            <a:r>
              <a:rPr lang="en-AU" dirty="0" smtClean="0"/>
              <a:t> =&gt; A Wand with movement based motion capture. </a:t>
            </a: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AU" dirty="0" smtClean="0"/>
              <a:t>Architectural Choices.. WIIMOTE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  </a:t>
            </a:r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8</a:t>
            </a:fld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000240"/>
            <a:ext cx="4491720" cy="451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Architectural </a:t>
            </a:r>
            <a:r>
              <a:rPr lang="en-AU" dirty="0" smtClean="0"/>
              <a:t>Choices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071678"/>
            <a:ext cx="6400800" cy="421484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AU" dirty="0" smtClean="0"/>
              <a:t>Gesture </a:t>
            </a:r>
            <a:r>
              <a:rPr lang="en-AU" dirty="0" smtClean="0"/>
              <a:t>Recognition</a:t>
            </a:r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Python or C++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Needs integration of </a:t>
            </a:r>
            <a:r>
              <a:rPr lang="en-AU" dirty="0" err="1" smtClean="0"/>
              <a:t>wiimote</a:t>
            </a:r>
            <a:r>
              <a:rPr lang="en-AU" dirty="0" smtClean="0"/>
              <a:t> drivers.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Needs </a:t>
            </a:r>
            <a:r>
              <a:rPr lang="en-AU" dirty="0" err="1" smtClean="0"/>
              <a:t>wiimote</a:t>
            </a:r>
            <a:r>
              <a:rPr lang="en-AU" dirty="0" smtClean="0"/>
              <a:t> based libraries. </a:t>
            </a:r>
            <a:endParaRPr lang="en-AU" dirty="0" smtClean="0"/>
          </a:p>
          <a:p>
            <a:pPr lvl="1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err="1" smtClean="0"/>
              <a:t>GlovePIE</a:t>
            </a:r>
            <a:endParaRPr lang="en-AU" dirty="0" smtClean="0"/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Pre-configured to support </a:t>
            </a:r>
            <a:r>
              <a:rPr lang="en-AU" dirty="0" err="1" smtClean="0"/>
              <a:t>wiimote</a:t>
            </a:r>
            <a:r>
              <a:rPr lang="en-AU" dirty="0" smtClean="0"/>
              <a:t>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</a:t>
            </a:r>
            <a:r>
              <a:rPr lang="en-AU" dirty="0" smtClean="0"/>
              <a:t>Freeware. Universally used. </a:t>
            </a:r>
          </a:p>
          <a:p>
            <a:pPr lvl="2" algn="l">
              <a:buClr>
                <a:schemeClr val="accent2">
                  <a:lumMod val="20000"/>
                  <a:lumOff val="80000"/>
                </a:schemeClr>
              </a:buClr>
              <a:buFont typeface="Wingdings" pitchFamily="2" charset="2"/>
              <a:buChar char="q"/>
            </a:pPr>
            <a:r>
              <a:rPr lang="en-AU" dirty="0" smtClean="0"/>
              <a:t> Can control various interface of windows  system, including the mouse pointer. </a:t>
            </a:r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 smtClean="0"/>
          </a:p>
          <a:p>
            <a:pPr algn="l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A9E6-8CE2-4A9F-9FD1-8E888BC8CDF6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674</Words>
  <Application>Microsoft Office PowerPoint</Application>
  <PresentationFormat>On-screen Show (4:3)</PresentationFormat>
  <Paragraphs>176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  Pro-MOTE: A 3-D Whiteboard  For Scientific Collaboration</vt:lpstr>
      <vt:lpstr>Agenda</vt:lpstr>
      <vt:lpstr>Motivation</vt:lpstr>
      <vt:lpstr>Slide 4</vt:lpstr>
      <vt:lpstr>Architectural Choices</vt:lpstr>
      <vt:lpstr>Architectural Choices...</vt:lpstr>
      <vt:lpstr>Architectural Choices...</vt:lpstr>
      <vt:lpstr>Architectural Choices.. WIIMOTE</vt:lpstr>
      <vt:lpstr>Architectural Choices</vt:lpstr>
      <vt:lpstr>Architectural Choices</vt:lpstr>
      <vt:lpstr>Architectural Choices</vt:lpstr>
      <vt:lpstr>Pro-Mote System Architecture</vt:lpstr>
      <vt:lpstr>Experimentation</vt:lpstr>
      <vt:lpstr>Experimentation....</vt:lpstr>
      <vt:lpstr>Conclusion and Future Work</vt:lpstr>
      <vt:lpstr>Acknowledgements</vt:lpstr>
      <vt:lpstr>Qns 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Whiteboard for Scientific Collaboration</dc:title>
  <dc:creator>Vish</dc:creator>
  <cp:lastModifiedBy>Vikas Agrawal</cp:lastModifiedBy>
  <cp:revision>65</cp:revision>
  <dcterms:created xsi:type="dcterms:W3CDTF">2009-05-08T01:17:24Z</dcterms:created>
  <dcterms:modified xsi:type="dcterms:W3CDTF">2009-06-05T01:45:27Z</dcterms:modified>
</cp:coreProperties>
</file>