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2"/>
  </p:notesMasterIdLst>
  <p:sldIdLst>
    <p:sldId id="256" r:id="rId2"/>
    <p:sldId id="268" r:id="rId3"/>
    <p:sldId id="269" r:id="rId4"/>
    <p:sldId id="270" r:id="rId5"/>
    <p:sldId id="281" r:id="rId6"/>
    <p:sldId id="271" r:id="rId7"/>
    <p:sldId id="278" r:id="rId8"/>
    <p:sldId id="272" r:id="rId9"/>
    <p:sldId id="273" r:id="rId10"/>
    <p:sldId id="274" r:id="rId11"/>
    <p:sldId id="276" r:id="rId12"/>
    <p:sldId id="279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4" autoAdjust="0"/>
    <p:restoredTop sz="94660"/>
  </p:normalViewPr>
  <p:slideViewPr>
    <p:cSldViewPr>
      <p:cViewPr varScale="1">
        <p:scale>
          <a:sx n="74" d="100"/>
          <a:sy n="74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84F417-31DE-4687-8975-C95BAF190B77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700B61-4F3A-4002-9460-2E7F28D65692}" type="slidenum">
              <a:rPr lang="en-AU"/>
              <a:pPr/>
              <a:t>1</a:t>
            </a:fld>
            <a:endParaRPr lang="en-A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12</a:t>
            </a:fld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14</a:t>
            </a:fld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15</a:t>
            </a:fld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18</a:t>
            </a:fld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19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20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4F417-31DE-4687-8975-C95BAF190B77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235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2355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3557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3558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3559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AU"/>
              </a:p>
            </p:txBody>
          </p:sp>
        </p:grpSp>
        <p:grpSp>
          <p:nvGrpSpPr>
            <p:cNvPr id="23560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23561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3562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AU"/>
              </a:p>
            </p:txBody>
          </p:sp>
        </p:grpSp>
      </p:grpSp>
      <p:sp>
        <p:nvSpPr>
          <p:cNvPr id="2356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2356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2356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8DB43A6-1557-45ED-98E1-9145B26FB542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B2416-C0BB-4FB6-8039-52317B14358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2F9F9-C98A-4F53-9D26-D696159FBFB9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BE8861-506A-47C5-8AD5-E028526DE1A9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472D5-855D-421C-BDA0-6F722167F6A7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F4363-B136-4718-9328-B2DEAD2217C8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91F40C-39E9-4789-88AA-48C72AC7F65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508B16-A145-4C4B-A021-116B2F7ACA8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9EBA1-6480-4A05-8406-2F207FF3CCE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3FDC9-3388-4F03-B525-8F97E260EC4A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C75FE-AD07-46D8-910E-A5D267534D11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253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22532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2533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2534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AU"/>
              </a:p>
            </p:txBody>
          </p:sp>
        </p:grpSp>
      </p:grpSp>
      <p:sp>
        <p:nvSpPr>
          <p:cNvPr id="2253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AU"/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AU"/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46DCC00-BAB6-4404-890E-C52865381BEC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1C3D-421D-4AC1-8EF9-D3A72081AA74}" type="slidenum">
              <a:rPr lang="en-AU"/>
              <a:pPr/>
              <a:t>1</a:t>
            </a:fld>
            <a:endParaRPr lang="en-A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712787"/>
          </a:xfrm>
        </p:spPr>
        <p:txBody>
          <a:bodyPr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ITEC 809</a:t>
            </a:r>
            <a:endParaRPr lang="en-A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3600" b="1" u="sng" dirty="0" smtClean="0">
                <a:latin typeface="Arial" pitchFamily="34" charset="0"/>
                <a:cs typeface="Arial" pitchFamily="34" charset="0"/>
              </a:rPr>
              <a:t>Securing SIP in VoIP Domain</a:t>
            </a:r>
            <a:endParaRPr lang="en-US" sz="3600" b="1" u="sng" dirty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n-US" sz="3600" b="1" u="sng" dirty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Iyad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Alsmairat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41546342</a:t>
            </a:r>
          </a:p>
          <a:p>
            <a:pPr>
              <a:buFont typeface="Wingdings" pitchFamily="2" charset="2"/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Supervisor: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Dr.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Rajan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Shankaran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  <a:endParaRPr lang="en-A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TLS (Transport Layer Protocol)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Only for connection-oriented communications.</a:t>
            </a:r>
          </a:p>
          <a:p>
            <a:r>
              <a:rPr lang="en-US" dirty="0" smtClean="0"/>
              <a:t>Not applicable for UDP protocol.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10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trike="sngStrike" dirty="0" smtClean="0">
                <a:latin typeface="Arial" pitchFamily="34" charset="0"/>
                <a:cs typeface="Arial" pitchFamily="34" charset="0"/>
              </a:rPr>
              <a:t>Introduction.</a:t>
            </a:r>
          </a:p>
          <a:p>
            <a:r>
              <a:rPr lang="en-US" strike="sngStrike" dirty="0" smtClean="0">
                <a:latin typeface="Arial" pitchFamily="34" charset="0"/>
                <a:cs typeface="Arial" pitchFamily="34" charset="0"/>
              </a:rPr>
              <a:t>The Problem.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The Proposed Solution.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Conclusion.</a:t>
            </a:r>
            <a:endParaRPr lang="en-AU" dirty="0" smtClean="0">
              <a:latin typeface="Arial" pitchFamily="34" charset="0"/>
              <a:cs typeface="Arial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11</a:t>
            </a:fld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1219200" y="3200400"/>
            <a:ext cx="43434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Project Goals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We need to secure the SIP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protocol by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protecting: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SIP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Integrity.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SIP Confidentiality.</a:t>
            </a:r>
            <a:endParaRPr lang="en-AU" dirty="0" smtClean="0"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SzPct val="90000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SIP Authenticity.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12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Security Roles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User Agent (UA):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Hide the security specifications of the session.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Declare the security capabilities.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Update the security capabilities.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Registrar Server: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Generation of user certificate.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Proxy Server: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Generation of security parameters of the session 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Verification of certificates in inter-domain communication 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Security Credentials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Intra-domain Communication:</a:t>
            </a:r>
          </a:p>
          <a:p>
            <a:endParaRPr lang="en-US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14</a:t>
            </a:fld>
            <a:endParaRPr lang="en-AU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19200" y="2438400"/>
          <a:ext cx="6172200" cy="258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838200"/>
                <a:gridCol w="4876800"/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Message</a:t>
                      </a:r>
                      <a:endParaRPr lang="en-A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Credentials</a:t>
                      </a:r>
                      <a:endParaRPr lang="en-A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UAC 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P: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{user1, user2 , </a:t>
                      </a:r>
                      <a:r>
                        <a:rPr lang="en-AU" sz="18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</a:t>
                      </a:r>
                      <a:r>
                        <a:rPr lang="en-AU" sz="1800" baseline="-250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UAC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-P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UAC-P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}K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PR(user1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||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CERT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(user1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endParaRPr lang="en-A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 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UAS: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{user1,user2, </a:t>
                      </a:r>
                      <a:r>
                        <a:rPr lang="en-AU" sz="18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</a:t>
                      </a:r>
                      <a:r>
                        <a:rPr lang="en-AU" sz="1800" baseline="-250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}K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PR(P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||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CERT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(p)</a:t>
                      </a:r>
                      <a:endParaRPr lang="en-A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UAS 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P: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{user1, user2,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}K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PR(user2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|| CERT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(user2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endParaRPr lang="en-A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 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UAC: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PU(user1)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[{</a:t>
                      </a:r>
                      <a:r>
                        <a:rPr lang="en-AU" sz="18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</a:t>
                      </a:r>
                      <a:r>
                        <a:rPr lang="en-AU" sz="1800" baseline="-250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session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(user1,user2)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UAC-P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} 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PR(P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)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]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||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K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PU(user2)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[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{</a:t>
                      </a:r>
                      <a:r>
                        <a:rPr lang="en-AU" sz="18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</a:t>
                      </a:r>
                      <a:r>
                        <a:rPr lang="en-AU" sz="1800" baseline="-250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session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(user1, 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} 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PR(P) 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]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||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CERT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(p)</a:t>
                      </a:r>
                      <a:endParaRPr lang="en-AU" sz="180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UAC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UAS: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PU(user2)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[{</a:t>
                      </a:r>
                      <a:r>
                        <a:rPr lang="en-AU" sz="18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</a:t>
                      </a:r>
                      <a:r>
                        <a:rPr lang="en-AU" sz="1800" baseline="-250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session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(user1, 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} 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PR(P)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Security Credentials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Inter-domain Communication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15</a:t>
            </a:fld>
            <a:endParaRPr lang="en-AU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2286000"/>
          <a:ext cx="7391400" cy="3596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46748"/>
                <a:gridCol w="496252"/>
                <a:gridCol w="6248400"/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Message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Credentials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UAC 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 P: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{user1, user2 , t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UAC-P1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UAC-P1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 }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PR(UAC)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</a:rPr>
                        <a:t> ||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CERT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(user1) 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P1 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 P2: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{user1, P1, user2, t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P1-P2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P1-P2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}K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PR(P1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</a:rPr>
                        <a:t> ||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CERT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(P1)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P2 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 UAS: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{user1, t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P2-UAS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P2-UAS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 }K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PR(P2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</a:rPr>
                        <a:t> ||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CERT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(P2)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AU" sz="18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UAS 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 P2: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{user1, user2,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P2-UAS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 }K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PR(user2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</a:rPr>
                        <a:t> ||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CERT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(user2)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AU" sz="18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P2 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 P1: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{user1,user2,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P1-P2,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}K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PR(P2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</a:rPr>
                        <a:t> ||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PU(P1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[{</a:t>
                      </a:r>
                      <a:r>
                        <a:rPr lang="en-AU" sz="1800" dirty="0" err="1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 err="1">
                          <a:solidFill>
                            <a:schemeClr val="tx1"/>
                          </a:solidFill>
                        </a:rPr>
                        <a:t>session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(user1, 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P1-P2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} 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PR(P2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</a:rPr>
                        <a:t> ||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PU(user2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[{</a:t>
                      </a:r>
                      <a:r>
                        <a:rPr lang="en-AU" sz="1800" dirty="0" err="1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 err="1">
                          <a:solidFill>
                            <a:schemeClr val="tx1"/>
                          </a:solidFill>
                        </a:rPr>
                        <a:t>session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(user1, 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P2-UAS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} 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PR(P2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</a:rPr>
                        <a:t> || 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CERT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(P2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AU" sz="18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P1 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 UAC: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PU(user1)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 [{</a:t>
                      </a:r>
                      <a:r>
                        <a:rPr lang="en-AU" sz="1800" dirty="0" err="1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 err="1">
                          <a:solidFill>
                            <a:schemeClr val="tx1"/>
                          </a:solidFill>
                        </a:rPr>
                        <a:t>session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(user1, 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P1-P2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} 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PR(P1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</a:rPr>
                        <a:t> ||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PU(user2)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[{</a:t>
                      </a:r>
                      <a:r>
                        <a:rPr lang="en-AU" sz="1800" dirty="0" err="1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 err="1">
                          <a:solidFill>
                            <a:schemeClr val="tx1"/>
                          </a:solidFill>
                        </a:rPr>
                        <a:t>session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(user1, 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P2-UAS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} 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PR(P2</a:t>
                      </a:r>
                      <a:r>
                        <a:rPr lang="en-AU" sz="1800" baseline="-250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en-AU" sz="1800" baseline="0" dirty="0" smtClean="0">
                          <a:solidFill>
                            <a:schemeClr val="tx1"/>
                          </a:solidFill>
                        </a:rPr>
                        <a:t> ||</a:t>
                      </a:r>
                      <a:r>
                        <a:rPr lang="en-A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CERT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(P1)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80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AU" sz="18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UAC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  <a:sym typeface="Wingdings"/>
                        </a:rPr>
                        <a:t></a:t>
                      </a:r>
                      <a:r>
                        <a:rPr lang="en-AU" sz="1800" b="1" dirty="0">
                          <a:solidFill>
                            <a:schemeClr val="tx1"/>
                          </a:solidFill>
                        </a:rPr>
                        <a:t>UAS: 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PU(user2)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[{</a:t>
                      </a:r>
                      <a:r>
                        <a:rPr lang="en-AU" sz="1800" dirty="0" err="1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AU" sz="1800" baseline="-25000" dirty="0" err="1">
                          <a:solidFill>
                            <a:schemeClr val="tx1"/>
                          </a:solidFill>
                        </a:rPr>
                        <a:t>session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(user1, user2)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, N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P2-UAS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} K</a:t>
                      </a:r>
                      <a:r>
                        <a:rPr lang="en-AU" sz="1800" baseline="-25000" dirty="0">
                          <a:solidFill>
                            <a:schemeClr val="tx1"/>
                          </a:solidFill>
                        </a:rPr>
                        <a:t>PR(P2)</a:t>
                      </a:r>
                      <a:r>
                        <a:rPr lang="en-AU" sz="1800" dirty="0">
                          <a:solidFill>
                            <a:schemeClr val="tx1"/>
                          </a:solidFill>
                        </a:rPr>
                        <a:t>]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Message Mapping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16</a:t>
            </a:fld>
            <a:endParaRPr lang="en-AU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90600" y="2667000"/>
            <a:ext cx="29718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724400" y="2590800"/>
          <a:ext cx="31242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67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Security message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SIP message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INVITE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INVITE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OK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OK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ACK</a:t>
                      </a:r>
                      <a:endParaRPr lang="en-AU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47800" y="175260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Intra-domain Communication: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Message Mapping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17</a:t>
            </a:fld>
            <a:endParaRPr lang="en-AU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38200" y="2590800"/>
            <a:ext cx="4086796" cy="2991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257800" y="2438400"/>
          <a:ext cx="29718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524000"/>
              </a:tblGrid>
              <a:tr h="68566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Security message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SIP message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55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INVITE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55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INVITE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55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INVITE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55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OK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55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OK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55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OK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55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ACK</a:t>
                      </a:r>
                      <a:endParaRPr lang="en-A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95400" y="16764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Inter-domain Communication:</a:t>
            </a:r>
            <a:endParaRPr lang="en-A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SIP Message Body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MIME (Multipurpose Internet Mail Extension).</a:t>
            </a:r>
          </a:p>
          <a:p>
            <a:r>
              <a:rPr lang="en-US" dirty="0" smtClean="0"/>
              <a:t>Multi-part message.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18</a:t>
            </a:fld>
            <a:endParaRPr lang="en-AU"/>
          </a:p>
        </p:txBody>
      </p:sp>
      <p:pic>
        <p:nvPicPr>
          <p:cNvPr id="6" name="Picture 5" descr="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2895600"/>
            <a:ext cx="3419475" cy="3409950"/>
          </a:xfrm>
          <a:prstGeom prst="rect">
            <a:avLst/>
          </a:prstGeom>
        </p:spPr>
      </p:pic>
      <p:cxnSp>
        <p:nvCxnSpPr>
          <p:cNvPr id="61443" name="AutoShape 3"/>
          <p:cNvCxnSpPr>
            <a:cxnSpLocks noChangeShapeType="1"/>
          </p:cNvCxnSpPr>
          <p:nvPr/>
        </p:nvCxnSpPr>
        <p:spPr bwMode="auto">
          <a:xfrm flipH="1">
            <a:off x="3962400" y="3048000"/>
            <a:ext cx="2066925" cy="628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1444" name="AutoShape 4"/>
          <p:cNvCxnSpPr>
            <a:cxnSpLocks noChangeShapeType="1"/>
          </p:cNvCxnSpPr>
          <p:nvPr/>
        </p:nvCxnSpPr>
        <p:spPr bwMode="auto">
          <a:xfrm flipH="1">
            <a:off x="4114800" y="4114800"/>
            <a:ext cx="2066925" cy="628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1445" name="AutoShape 5"/>
          <p:cNvCxnSpPr>
            <a:cxnSpLocks noChangeShapeType="1"/>
          </p:cNvCxnSpPr>
          <p:nvPr/>
        </p:nvCxnSpPr>
        <p:spPr bwMode="auto">
          <a:xfrm flipH="1">
            <a:off x="4114800" y="5257800"/>
            <a:ext cx="2066925" cy="6286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pic>
        <p:nvPicPr>
          <p:cNvPr id="6144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2743200"/>
            <a:ext cx="24511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3810000"/>
            <a:ext cx="838200" cy="283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8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4876800"/>
            <a:ext cx="117066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1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00800" y="5943600"/>
            <a:ext cx="1371600" cy="301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trike="sngStrike" dirty="0" smtClean="0">
                <a:latin typeface="Arial" pitchFamily="34" charset="0"/>
                <a:cs typeface="Arial" pitchFamily="34" charset="0"/>
              </a:rPr>
              <a:t>Introduction.</a:t>
            </a:r>
          </a:p>
          <a:p>
            <a:r>
              <a:rPr lang="en-US" strike="sngStrike" dirty="0" smtClean="0">
                <a:latin typeface="Arial" pitchFamily="34" charset="0"/>
                <a:cs typeface="Arial" pitchFamily="34" charset="0"/>
              </a:rPr>
              <a:t>The Problem.</a:t>
            </a:r>
          </a:p>
          <a:p>
            <a:r>
              <a:rPr lang="en-US" strike="sngStrike" dirty="0" smtClean="0">
                <a:latin typeface="Arial" pitchFamily="34" charset="0"/>
                <a:cs typeface="Arial" pitchFamily="34" charset="0"/>
              </a:rPr>
              <a:t>The Proposed Solution.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Conclusion.</a:t>
            </a:r>
            <a:endParaRPr lang="en-AU" b="1" dirty="0" smtClean="0">
              <a:latin typeface="Arial" pitchFamily="34" charset="0"/>
              <a:cs typeface="Arial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19</a:t>
            </a:fld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1219200" y="3733800"/>
            <a:ext cx="2895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Introduction.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Problem.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Proposed Solution.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Conclusion.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2</a:t>
            </a:fld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1295400" y="2209800"/>
            <a:ext cx="3505200" cy="3810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Summary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SIP </a:t>
            </a:r>
            <a:r>
              <a:rPr lang="en-US" sz="2400" dirty="0" smtClean="0"/>
              <a:t>attacks target: Integrity, Confidentiality &amp; Availability.</a:t>
            </a:r>
            <a:endParaRPr lang="en-US" sz="2400" dirty="0" smtClean="0"/>
          </a:p>
          <a:p>
            <a:r>
              <a:rPr lang="en-US" sz="2400" dirty="0" smtClean="0"/>
              <a:t>Security </a:t>
            </a:r>
            <a:r>
              <a:rPr lang="en-US" sz="2400" dirty="0" smtClean="0"/>
              <a:t>roles:</a:t>
            </a:r>
          </a:p>
          <a:p>
            <a:pPr lvl="1"/>
            <a:r>
              <a:rPr lang="en-US" sz="2000" dirty="0" smtClean="0"/>
              <a:t>User Agent.</a:t>
            </a:r>
          </a:p>
          <a:p>
            <a:pPr lvl="1"/>
            <a:r>
              <a:rPr lang="en-US" sz="2000" dirty="0" smtClean="0"/>
              <a:t>Registrar server.</a:t>
            </a:r>
          </a:p>
          <a:p>
            <a:pPr lvl="1"/>
            <a:r>
              <a:rPr lang="en-US" sz="2000" dirty="0" smtClean="0"/>
              <a:t>Proxy server.</a:t>
            </a:r>
            <a:endParaRPr lang="en-US" sz="2000" dirty="0" smtClean="0"/>
          </a:p>
          <a:p>
            <a:r>
              <a:rPr lang="en-US" sz="2400" dirty="0" smtClean="0"/>
              <a:t>Security </a:t>
            </a:r>
            <a:r>
              <a:rPr lang="en-US" sz="2400" dirty="0" smtClean="0"/>
              <a:t>protocol</a:t>
            </a:r>
            <a:r>
              <a:rPr lang="en-AU" sz="2400" dirty="0" smtClean="0"/>
              <a:t>:</a:t>
            </a:r>
          </a:p>
          <a:p>
            <a:pPr lvl="1"/>
            <a:r>
              <a:rPr lang="en-US" sz="2000" dirty="0" smtClean="0"/>
              <a:t>Intra-domain communicatio</a:t>
            </a:r>
            <a:r>
              <a:rPr lang="en-US" sz="2000" dirty="0" smtClean="0"/>
              <a:t>n.</a:t>
            </a:r>
          </a:p>
          <a:p>
            <a:pPr lvl="1"/>
            <a:r>
              <a:rPr lang="en-US" sz="2000" dirty="0" smtClean="0"/>
              <a:t>Inter-domain communication.</a:t>
            </a:r>
            <a:endParaRPr lang="en-AU" sz="2000" dirty="0" smtClean="0"/>
          </a:p>
          <a:p>
            <a:r>
              <a:rPr lang="en-US" sz="2400" dirty="0" smtClean="0"/>
              <a:t>SIP </a:t>
            </a:r>
            <a:r>
              <a:rPr lang="en-US" sz="2400" dirty="0" smtClean="0"/>
              <a:t>implementation:</a:t>
            </a:r>
          </a:p>
          <a:p>
            <a:pPr lvl="1"/>
            <a:r>
              <a:rPr lang="en-US" sz="2000" dirty="0" smtClean="0"/>
              <a:t>Header fields.</a:t>
            </a:r>
          </a:p>
          <a:p>
            <a:pPr lvl="1"/>
            <a:r>
              <a:rPr lang="en-US" sz="2000" dirty="0" smtClean="0"/>
              <a:t>Message body.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20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is VoIP?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Voice over Internet Protocol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3</a:t>
            </a:fld>
            <a:endParaRPr lang="en-AU"/>
          </a:p>
        </p:txBody>
      </p:sp>
      <p:pic>
        <p:nvPicPr>
          <p:cNvPr id="1026" name="Picture 2" descr="C:\Users\IYAD\Desktop\New Folder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2819400"/>
            <a:ext cx="3409950" cy="2619375"/>
          </a:xfrm>
          <a:prstGeom prst="rect">
            <a:avLst/>
          </a:prstGeom>
          <a:noFill/>
        </p:spPr>
      </p:pic>
      <p:pic>
        <p:nvPicPr>
          <p:cNvPr id="1027" name="Picture 3" descr="C:\Users\IYAD\Desktop\New Folder\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2819400"/>
            <a:ext cx="2305050" cy="131445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7600" y="4267200"/>
            <a:ext cx="638175" cy="600075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33800" y="4724400"/>
            <a:ext cx="2524125" cy="1323975"/>
          </a:xfrm>
          <a:prstGeom prst="rect">
            <a:avLst/>
          </a:prstGeom>
          <a:noFill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67400" y="4267200"/>
            <a:ext cx="5905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SIP Architecture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4</a:t>
            </a:fld>
            <a:endParaRPr lang="en-AU"/>
          </a:p>
        </p:txBody>
      </p:sp>
      <p:pic>
        <p:nvPicPr>
          <p:cNvPr id="5" name="Content Placeholder 4" descr="C:\Users\IYAD\Desktop\809-draft workshop paper\figure 3.1-2.bmp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752600"/>
            <a:ext cx="2957352" cy="4022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43000" y="2057400"/>
            <a:ext cx="350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1. User Agent (UA)</a:t>
            </a:r>
            <a:endParaRPr lang="en-AU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2590800"/>
            <a:ext cx="2743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2. Registrar Server</a:t>
            </a:r>
            <a:endParaRPr lang="en-AU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143000" y="3124200"/>
            <a:ext cx="3200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3. Proxy server</a:t>
            </a:r>
            <a:endParaRPr lang="en-AU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3657600"/>
            <a:ext cx="3124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4. Redirect Server</a:t>
            </a:r>
            <a:endParaRPr lang="en-AU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1143000" y="4191000"/>
            <a:ext cx="266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5. Location Server</a:t>
            </a:r>
            <a:endParaRPr lang="en-A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SIP Scenarios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5</a:t>
            </a:fld>
            <a:endParaRPr lang="en-AU"/>
          </a:p>
        </p:txBody>
      </p:sp>
      <p:pic>
        <p:nvPicPr>
          <p:cNvPr id="6" name="Picture 5" descr="figure 4.3.1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133600"/>
            <a:ext cx="4076191" cy="29904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2000" y="5334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Intra-Domain Communication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9200" y="53340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Inter-Domain Communication</a:t>
            </a:r>
            <a:endParaRPr lang="en-A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2286000"/>
            <a:ext cx="2971800" cy="272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Agenda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trike="sngStrike" dirty="0" smtClean="0">
                <a:latin typeface="Arial" pitchFamily="34" charset="0"/>
                <a:cs typeface="Arial" pitchFamily="34" charset="0"/>
              </a:rPr>
              <a:t>Introduction.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The Problem.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Proposed Solution.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Conclusion.</a:t>
            </a:r>
            <a:endParaRPr lang="en-AU" dirty="0" smtClean="0">
              <a:latin typeface="Arial" pitchFamily="34" charset="0"/>
              <a:cs typeface="Arial" pitchFamily="34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6</a:t>
            </a:fld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1295400" y="2667000"/>
            <a:ext cx="3276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SIP Attacks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SIP attacks include: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Eavesdropping.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Impersonation.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Unauthorized Access.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Message Spoofing.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Session Hijacking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Digest Authentication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One-way authentication.</a:t>
            </a:r>
          </a:p>
          <a:p>
            <a:r>
              <a:rPr lang="en-US" dirty="0" smtClean="0"/>
              <a:t>Server-to-Server is not applicable.</a:t>
            </a:r>
          </a:p>
          <a:p>
            <a:r>
              <a:rPr lang="en-US" dirty="0" smtClean="0"/>
              <a:t>Does not protect integrity and confidentiality.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IPsec</a:t>
            </a:r>
            <a:endParaRPr lang="en-A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Produces high overhead.</a:t>
            </a:r>
          </a:p>
          <a:p>
            <a:r>
              <a:rPr lang="en-US" dirty="0" smtClean="0"/>
              <a:t>It is non-scalable.</a:t>
            </a:r>
          </a:p>
          <a:p>
            <a:r>
              <a:rPr lang="en-US" dirty="0" smtClean="0"/>
              <a:t>Has NAT </a:t>
            </a:r>
            <a:r>
              <a:rPr lang="en-US" dirty="0" smtClean="0"/>
              <a:t>and firewall </a:t>
            </a:r>
            <a:r>
              <a:rPr lang="en-US" dirty="0" smtClean="0"/>
              <a:t>problems.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8861-506A-47C5-8AD5-E028526DE1A9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717</TotalTime>
  <Words>644</Words>
  <Application>Microsoft Office PowerPoint</Application>
  <PresentationFormat>On-screen Show (4:3)</PresentationFormat>
  <Paragraphs>201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Layers</vt:lpstr>
      <vt:lpstr>ITEC 809</vt:lpstr>
      <vt:lpstr>Agenda</vt:lpstr>
      <vt:lpstr>What is VoIP?</vt:lpstr>
      <vt:lpstr>SIP Architecture</vt:lpstr>
      <vt:lpstr>SIP Scenarios</vt:lpstr>
      <vt:lpstr>Agenda</vt:lpstr>
      <vt:lpstr>SIP Attacks</vt:lpstr>
      <vt:lpstr>Digest Authentication</vt:lpstr>
      <vt:lpstr>IPsec</vt:lpstr>
      <vt:lpstr>TLS (Transport Layer Protocol)</vt:lpstr>
      <vt:lpstr>Agenda</vt:lpstr>
      <vt:lpstr>Project Goals</vt:lpstr>
      <vt:lpstr>Security Roles</vt:lpstr>
      <vt:lpstr>Security Credentials</vt:lpstr>
      <vt:lpstr>Security Credentials</vt:lpstr>
      <vt:lpstr>Message Mapping</vt:lpstr>
      <vt:lpstr>Message Mapping</vt:lpstr>
      <vt:lpstr>SIP Message Body</vt:lpstr>
      <vt:lpstr>Agenda</vt:lpstr>
      <vt:lpstr>Summary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809</dc:title>
  <dc:creator>IYAD</dc:creator>
  <cp:lastModifiedBy>IYAD</cp:lastModifiedBy>
  <cp:revision>46</cp:revision>
  <dcterms:created xsi:type="dcterms:W3CDTF">2009-03-12T21:02:49Z</dcterms:created>
  <dcterms:modified xsi:type="dcterms:W3CDTF">2009-06-05T17:07:59Z</dcterms:modified>
</cp:coreProperties>
</file>