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9" r:id="rId3"/>
    <p:sldId id="258" r:id="rId4"/>
    <p:sldId id="260" r:id="rId5"/>
    <p:sldId id="261" r:id="rId6"/>
    <p:sldId id="264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an\Desktop\Itec%20810\literature%20Review\Tests\Reference%20Searc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an\Desktop\Itec%20810\literature%20Review\Tests\Reference%20Searc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an\Desktop\tests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an\Desktop\tests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style val="42"/>
  <c:pivotSource>
    <c:name>[Reference Search.xlsx]Count!PivotTable1</c:name>
    <c:fmtId val="-1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References found hit position</a:t>
            </a:r>
          </a:p>
        </c:rich>
      </c:tx>
      <c:layout/>
    </c:title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</c:pivotFmts>
    <c:plotArea>
      <c:layout/>
      <c:barChart>
        <c:barDir val="col"/>
        <c:grouping val="clustered"/>
        <c:ser>
          <c:idx val="0"/>
          <c:order val="0"/>
          <c:tx>
            <c:strRef>
              <c:f>Count!$B$3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Count!$A$4:$A$8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7</c:v>
                </c:pt>
                <c:pt idx="3">
                  <c:v>0</c:v>
                </c:pt>
              </c:strCache>
            </c:strRef>
          </c:cat>
          <c:val>
            <c:numRef>
              <c:f>Count!$B$4:$B$8</c:f>
              <c:numCache>
                <c:formatCode>General</c:formatCode>
                <c:ptCount val="4"/>
                <c:pt idx="0">
                  <c:v>29</c:v>
                </c:pt>
                <c:pt idx="1">
                  <c:v>5</c:v>
                </c:pt>
                <c:pt idx="2">
                  <c:v>1</c:v>
                </c:pt>
                <c:pt idx="3">
                  <c:v>31</c:v>
                </c:pt>
              </c:numCache>
            </c:numRef>
          </c:val>
        </c:ser>
        <c:dLbls>
          <c:dLblPos val="outEnd"/>
          <c:showVal val="1"/>
        </c:dLbls>
        <c:axId val="75034624"/>
        <c:axId val="75036160"/>
      </c:barChart>
      <c:catAx>
        <c:axId val="7503462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en-US"/>
          </a:p>
        </c:txPr>
        <c:crossAx val="75036160"/>
        <c:crosses val="autoZero"/>
        <c:auto val="1"/>
        <c:lblAlgn val="ctr"/>
        <c:lblOffset val="100"/>
      </c:catAx>
      <c:valAx>
        <c:axId val="750361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="1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en-US"/>
          </a:p>
        </c:txPr>
        <c:crossAx val="75034624"/>
        <c:crosses val="autoZero"/>
        <c:crossBetween val="between"/>
      </c:valAx>
      <c:spPr>
        <a:noFill/>
      </c:spPr>
    </c:plotArea>
    <c:plotVisOnly val="1"/>
  </c:chart>
  <c:spPr>
    <a:noFill/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AU"/>
  <c:style val="42"/>
  <c:chart>
    <c:title>
      <c:tx>
        <c:rich>
          <a:bodyPr/>
          <a:lstStyle/>
          <a:p>
            <a:pPr>
              <a:defRPr/>
            </a:pPr>
            <a:r>
              <a:rPr lang="en-AU"/>
              <a:t>References Searched Manually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Count!$A$14:$A$15</c:f>
              <c:strCache>
                <c:ptCount val="2"/>
                <c:pt idx="0">
                  <c:v>Found</c:v>
                </c:pt>
                <c:pt idx="1">
                  <c:v>Not Found</c:v>
                </c:pt>
              </c:strCache>
            </c:strRef>
          </c:cat>
          <c:val>
            <c:numRef>
              <c:f>Count!$B$14:$B$15</c:f>
              <c:numCache>
                <c:formatCode>General</c:formatCode>
                <c:ptCount val="2"/>
                <c:pt idx="0">
                  <c:v>35</c:v>
                </c:pt>
                <c:pt idx="1">
                  <c:v>31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0205577392086118"/>
          <c:y val="0.26426182386806929"/>
          <c:w val="0.37781858077752606"/>
          <c:h val="0.66819803136073375"/>
        </c:manualLayout>
      </c:layout>
      <c:txPr>
        <a:bodyPr/>
        <a:lstStyle/>
        <a:p>
          <a:pPr>
            <a:defRPr sz="1400" b="1">
              <a:latin typeface="Verdana" pitchFamily="34" charset="0"/>
              <a:ea typeface="Verdana" pitchFamily="34" charset="0"/>
              <a:cs typeface="Verdana" pitchFamily="34" charset="0"/>
            </a:defRPr>
          </a:pPr>
          <a:endParaRPr lang="en-US"/>
        </a:p>
      </c:txPr>
    </c:legend>
    <c:plotVisOnly val="1"/>
  </c:chart>
  <c:spPr>
    <a:noFill/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chart>
    <c:title>
      <c:tx>
        <c:rich>
          <a:bodyPr/>
          <a:lstStyle/>
          <a:p>
            <a:pPr>
              <a:defRPr/>
            </a:pPr>
            <a:r>
              <a:rPr lang="en-AU"/>
              <a:t>Performance 1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1662901580243527"/>
          <c:y val="5.7581399255298309E-2"/>
          <c:w val="0.84867556379437281"/>
          <c:h val="0.76662362921035587"/>
        </c:manualLayout>
      </c:layout>
      <c:lineChart>
        <c:grouping val="standard"/>
        <c:ser>
          <c:idx val="0"/>
          <c:order val="0"/>
          <c:tx>
            <c:strRef>
              <c:f>Sheet2!$C$1</c:f>
              <c:strCache>
                <c:ptCount val="1"/>
                <c:pt idx="0">
                  <c:v>Time 1</c:v>
                </c:pt>
              </c:strCache>
            </c:strRef>
          </c:tx>
          <c:spPr>
            <a:ln w="6350"/>
          </c:spPr>
          <c:marker>
            <c:symbol val="none"/>
          </c:marker>
          <c:val>
            <c:numRef>
              <c:f>Sheet2!$C$2:$C$21</c:f>
              <c:numCache>
                <c:formatCode>0.0000</c:formatCode>
                <c:ptCount val="20"/>
                <c:pt idx="0">
                  <c:v>3.02819800377</c:v>
                </c:pt>
                <c:pt idx="1">
                  <c:v>4.7593410015100037</c:v>
                </c:pt>
                <c:pt idx="2">
                  <c:v>5.8890721797900003</c:v>
                </c:pt>
                <c:pt idx="3">
                  <c:v>12.6739690304</c:v>
                </c:pt>
                <c:pt idx="4">
                  <c:v>12.9933838844</c:v>
                </c:pt>
                <c:pt idx="5">
                  <c:v>14.551280975300006</c:v>
                </c:pt>
                <c:pt idx="6">
                  <c:v>17.6731569767</c:v>
                </c:pt>
                <c:pt idx="7">
                  <c:v>68.073332071299916</c:v>
                </c:pt>
                <c:pt idx="8">
                  <c:v>54.475777864500003</c:v>
                </c:pt>
                <c:pt idx="9">
                  <c:v>74.330437183399894</c:v>
                </c:pt>
                <c:pt idx="10">
                  <c:v>70.413551092099979</c:v>
                </c:pt>
                <c:pt idx="11">
                  <c:v>56.541058063499996</c:v>
                </c:pt>
                <c:pt idx="12">
                  <c:v>64.906530141800005</c:v>
                </c:pt>
                <c:pt idx="13">
                  <c:v>69.113448858299918</c:v>
                </c:pt>
                <c:pt idx="14">
                  <c:v>93.144243001899994</c:v>
                </c:pt>
                <c:pt idx="15">
                  <c:v>69.926661968199994</c:v>
                </c:pt>
                <c:pt idx="16">
                  <c:v>74.612169980999994</c:v>
                </c:pt>
                <c:pt idx="17">
                  <c:v>91.826382875399887</c:v>
                </c:pt>
                <c:pt idx="18">
                  <c:v>88.572427988100003</c:v>
                </c:pt>
                <c:pt idx="19">
                  <c:v>82.220808029200001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Time 2</c:v>
                </c:pt>
              </c:strCache>
            </c:strRef>
          </c:tx>
          <c:spPr>
            <a:ln w="6350"/>
          </c:spPr>
          <c:marker>
            <c:symbol val="none"/>
          </c:marker>
          <c:val>
            <c:numRef>
              <c:f>Sheet2!$D$2:$D$21</c:f>
              <c:numCache>
                <c:formatCode>0.0000</c:formatCode>
                <c:ptCount val="20"/>
                <c:pt idx="0">
                  <c:v>3.06282687187</c:v>
                </c:pt>
                <c:pt idx="1">
                  <c:v>4.5899381637600003</c:v>
                </c:pt>
                <c:pt idx="2">
                  <c:v>5.3039171695699947</c:v>
                </c:pt>
                <c:pt idx="3">
                  <c:v>8.9866888523100048</c:v>
                </c:pt>
                <c:pt idx="4">
                  <c:v>10.462738037100012</c:v>
                </c:pt>
                <c:pt idx="5">
                  <c:v>14.472306966800007</c:v>
                </c:pt>
                <c:pt idx="6">
                  <c:v>16.92322921749998</c:v>
                </c:pt>
                <c:pt idx="7">
                  <c:v>52.737554073299997</c:v>
                </c:pt>
                <c:pt idx="8">
                  <c:v>53.186681032199999</c:v>
                </c:pt>
                <c:pt idx="9">
                  <c:v>36.514214992500001</c:v>
                </c:pt>
                <c:pt idx="10">
                  <c:v>47.761099100100012</c:v>
                </c:pt>
                <c:pt idx="11">
                  <c:v>54.148724079099999</c:v>
                </c:pt>
                <c:pt idx="12">
                  <c:v>64.931427002000007</c:v>
                </c:pt>
                <c:pt idx="13">
                  <c:v>59.658629179000002</c:v>
                </c:pt>
                <c:pt idx="14">
                  <c:v>68.271327972399988</c:v>
                </c:pt>
                <c:pt idx="15">
                  <c:v>71.315544843699925</c:v>
                </c:pt>
                <c:pt idx="16">
                  <c:v>79.1216211319</c:v>
                </c:pt>
                <c:pt idx="17">
                  <c:v>91.583786010699853</c:v>
                </c:pt>
                <c:pt idx="18">
                  <c:v>85.026998043099894</c:v>
                </c:pt>
                <c:pt idx="19">
                  <c:v>89.307646989800077</c:v>
                </c:pt>
              </c:numCache>
            </c:numRef>
          </c:val>
        </c:ser>
        <c:ser>
          <c:idx val="2"/>
          <c:order val="2"/>
          <c:tx>
            <c:strRef>
              <c:f>Sheet2!$E$1</c:f>
              <c:strCache>
                <c:ptCount val="1"/>
                <c:pt idx="0">
                  <c:v>Time 3 </c:v>
                </c:pt>
              </c:strCache>
            </c:strRef>
          </c:tx>
          <c:spPr>
            <a:ln w="6350"/>
          </c:spPr>
          <c:marker>
            <c:symbol val="none"/>
          </c:marker>
          <c:val>
            <c:numRef>
              <c:f>Sheet2!$E$2:$E$21</c:f>
              <c:numCache>
                <c:formatCode>0.0000</c:formatCode>
                <c:ptCount val="20"/>
                <c:pt idx="0">
                  <c:v>3.0572719574000002</c:v>
                </c:pt>
                <c:pt idx="1">
                  <c:v>5.5008351802800002</c:v>
                </c:pt>
                <c:pt idx="2">
                  <c:v>5.3114981651299997</c:v>
                </c:pt>
                <c:pt idx="3">
                  <c:v>12.680092096300006</c:v>
                </c:pt>
                <c:pt idx="4">
                  <c:v>14.843586206400014</c:v>
                </c:pt>
                <c:pt idx="5">
                  <c:v>15.283410072300002</c:v>
                </c:pt>
                <c:pt idx="6">
                  <c:v>16.5501351357</c:v>
                </c:pt>
                <c:pt idx="7">
                  <c:v>54.955518961000003</c:v>
                </c:pt>
                <c:pt idx="8">
                  <c:v>79.482738971699916</c:v>
                </c:pt>
                <c:pt idx="9">
                  <c:v>57.968880891799998</c:v>
                </c:pt>
                <c:pt idx="10">
                  <c:v>50.711015939700012</c:v>
                </c:pt>
                <c:pt idx="11">
                  <c:v>51.758130073500013</c:v>
                </c:pt>
                <c:pt idx="12">
                  <c:v>57.046554088600004</c:v>
                </c:pt>
                <c:pt idx="13">
                  <c:v>64.348247051200005</c:v>
                </c:pt>
                <c:pt idx="14">
                  <c:v>69.031691074400001</c:v>
                </c:pt>
                <c:pt idx="15">
                  <c:v>70.277878999699894</c:v>
                </c:pt>
                <c:pt idx="16">
                  <c:v>80.81001400949998</c:v>
                </c:pt>
                <c:pt idx="17">
                  <c:v>74.652569055599926</c:v>
                </c:pt>
                <c:pt idx="18">
                  <c:v>76.840255975700074</c:v>
                </c:pt>
                <c:pt idx="19">
                  <c:v>89.201308011999942</c:v>
                </c:pt>
              </c:numCache>
            </c:numRef>
          </c:val>
        </c:ser>
        <c:ser>
          <c:idx val="3"/>
          <c:order val="3"/>
          <c:tx>
            <c:strRef>
              <c:f>Sheet2!$F$1</c:f>
              <c:strCache>
                <c:ptCount val="1"/>
                <c:pt idx="0">
                  <c:v>Time 4</c:v>
                </c:pt>
              </c:strCache>
            </c:strRef>
          </c:tx>
          <c:spPr>
            <a:ln w="6350"/>
          </c:spPr>
          <c:marker>
            <c:symbol val="none"/>
          </c:marker>
          <c:val>
            <c:numRef>
              <c:f>Sheet2!$F$2:$F$21</c:f>
              <c:numCache>
                <c:formatCode>0.0000</c:formatCode>
                <c:ptCount val="20"/>
                <c:pt idx="0">
                  <c:v>2.9990129470799998</c:v>
                </c:pt>
                <c:pt idx="1">
                  <c:v>4.2767081260699999</c:v>
                </c:pt>
                <c:pt idx="2">
                  <c:v>5.7141950130499959</c:v>
                </c:pt>
                <c:pt idx="3">
                  <c:v>12.260599136400007</c:v>
                </c:pt>
                <c:pt idx="4">
                  <c:v>14.8052270412</c:v>
                </c:pt>
                <c:pt idx="5">
                  <c:v>14.452939987200011</c:v>
                </c:pt>
                <c:pt idx="6">
                  <c:v>16.784228801699989</c:v>
                </c:pt>
                <c:pt idx="7">
                  <c:v>65.992414951300077</c:v>
                </c:pt>
                <c:pt idx="8">
                  <c:v>68.807938098899896</c:v>
                </c:pt>
                <c:pt idx="9">
                  <c:v>60.5793910027</c:v>
                </c:pt>
                <c:pt idx="10">
                  <c:v>45.910040140200003</c:v>
                </c:pt>
                <c:pt idx="11">
                  <c:v>54.372469901999999</c:v>
                </c:pt>
                <c:pt idx="12">
                  <c:v>61.8602898121</c:v>
                </c:pt>
                <c:pt idx="13">
                  <c:v>68.068071126899852</c:v>
                </c:pt>
                <c:pt idx="14">
                  <c:v>69.072593927399978</c:v>
                </c:pt>
                <c:pt idx="15">
                  <c:v>80.294337987899979</c:v>
                </c:pt>
                <c:pt idx="16">
                  <c:v>77.521656036399989</c:v>
                </c:pt>
                <c:pt idx="17">
                  <c:v>80.098881006199917</c:v>
                </c:pt>
                <c:pt idx="18">
                  <c:v>76.118821859399958</c:v>
                </c:pt>
                <c:pt idx="19">
                  <c:v>80.764765977899998</c:v>
                </c:pt>
              </c:numCache>
            </c:numRef>
          </c:val>
        </c:ser>
        <c:ser>
          <c:idx val="4"/>
          <c:order val="4"/>
          <c:tx>
            <c:strRef>
              <c:f>Sheet2!$G$1</c:f>
              <c:strCache>
                <c:ptCount val="1"/>
                <c:pt idx="0">
                  <c:v>Time 5</c:v>
                </c:pt>
              </c:strCache>
            </c:strRef>
          </c:tx>
          <c:spPr>
            <a:ln w="6350"/>
          </c:spPr>
          <c:marker>
            <c:symbol val="none"/>
          </c:marker>
          <c:val>
            <c:numRef>
              <c:f>Sheet2!$G$2:$G$21</c:f>
              <c:numCache>
                <c:formatCode>0.0000</c:formatCode>
                <c:ptCount val="20"/>
                <c:pt idx="0">
                  <c:v>3.2116961479200001</c:v>
                </c:pt>
                <c:pt idx="1">
                  <c:v>4.38606500626</c:v>
                </c:pt>
                <c:pt idx="2">
                  <c:v>5.4498097896600042</c:v>
                </c:pt>
                <c:pt idx="3">
                  <c:v>9.6248230934099972</c:v>
                </c:pt>
                <c:pt idx="4">
                  <c:v>11.256230831100007</c:v>
                </c:pt>
                <c:pt idx="5">
                  <c:v>14.8266501427</c:v>
                </c:pt>
                <c:pt idx="6">
                  <c:v>16.603696107899999</c:v>
                </c:pt>
                <c:pt idx="7">
                  <c:v>62.1637880802</c:v>
                </c:pt>
                <c:pt idx="8">
                  <c:v>60.26855015750003</c:v>
                </c:pt>
                <c:pt idx="9">
                  <c:v>72.223617076899941</c:v>
                </c:pt>
                <c:pt idx="10">
                  <c:v>49.316645145399995</c:v>
                </c:pt>
                <c:pt idx="11">
                  <c:v>56.659357070900001</c:v>
                </c:pt>
                <c:pt idx="12">
                  <c:v>69.242563962899993</c:v>
                </c:pt>
                <c:pt idx="13">
                  <c:v>61.760015964500049</c:v>
                </c:pt>
                <c:pt idx="14">
                  <c:v>72.280086994200005</c:v>
                </c:pt>
                <c:pt idx="15">
                  <c:v>67.900762081099998</c:v>
                </c:pt>
                <c:pt idx="16">
                  <c:v>76.309427022899925</c:v>
                </c:pt>
                <c:pt idx="17">
                  <c:v>82.843876123399895</c:v>
                </c:pt>
                <c:pt idx="18">
                  <c:v>75.257589101799979</c:v>
                </c:pt>
                <c:pt idx="19">
                  <c:v>109.45382094400006</c:v>
                </c:pt>
              </c:numCache>
            </c:numRef>
          </c:val>
        </c:ser>
        <c:ser>
          <c:idx val="5"/>
          <c:order val="5"/>
          <c:tx>
            <c:strRef>
              <c:f>Sheet2!$H$1</c:f>
              <c:strCache>
                <c:ptCount val="1"/>
                <c:pt idx="0">
                  <c:v>Average</c:v>
                </c:pt>
              </c:strCache>
            </c:strRef>
          </c:tx>
          <c:marker>
            <c:symbol val="none"/>
          </c:marker>
          <c:val>
            <c:numRef>
              <c:f>Sheet2!$H$2:$H$21</c:f>
              <c:numCache>
                <c:formatCode>0.0000</c:formatCode>
                <c:ptCount val="20"/>
                <c:pt idx="0">
                  <c:v>3.0718011856079999</c:v>
                </c:pt>
                <c:pt idx="1">
                  <c:v>4.7025774955760014</c:v>
                </c:pt>
                <c:pt idx="2">
                  <c:v>5.5336984634400048</c:v>
                </c:pt>
                <c:pt idx="3">
                  <c:v>11.245234441764001</c:v>
                </c:pt>
                <c:pt idx="4">
                  <c:v>12.872233200040007</c:v>
                </c:pt>
                <c:pt idx="5">
                  <c:v>14.717317628859998</c:v>
                </c:pt>
                <c:pt idx="6">
                  <c:v>16.906889247899986</c:v>
                </c:pt>
                <c:pt idx="7">
                  <c:v>60.784521627419998</c:v>
                </c:pt>
                <c:pt idx="8">
                  <c:v>63.244337224960013</c:v>
                </c:pt>
                <c:pt idx="9">
                  <c:v>60.323308229460011</c:v>
                </c:pt>
                <c:pt idx="10">
                  <c:v>52.822470283500003</c:v>
                </c:pt>
                <c:pt idx="11">
                  <c:v>54.695947837800013</c:v>
                </c:pt>
                <c:pt idx="12">
                  <c:v>63.597473001480004</c:v>
                </c:pt>
                <c:pt idx="13">
                  <c:v>64.589682435979981</c:v>
                </c:pt>
                <c:pt idx="14">
                  <c:v>74.359988594059914</c:v>
                </c:pt>
                <c:pt idx="15">
                  <c:v>71.943037176119958</c:v>
                </c:pt>
                <c:pt idx="16">
                  <c:v>77.674977636339904</c:v>
                </c:pt>
                <c:pt idx="17">
                  <c:v>84.201099014259981</c:v>
                </c:pt>
                <c:pt idx="18">
                  <c:v>80.363218593619948</c:v>
                </c:pt>
                <c:pt idx="19">
                  <c:v>90.189669990580001</c:v>
                </c:pt>
              </c:numCache>
            </c:numRef>
          </c:val>
        </c:ser>
        <c:marker val="1"/>
        <c:axId val="75118080"/>
        <c:axId val="75119616"/>
      </c:lineChart>
      <c:catAx>
        <c:axId val="751180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="1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en-US"/>
          </a:p>
        </c:txPr>
        <c:crossAx val="75119616"/>
        <c:crossesAt val="0"/>
        <c:auto val="1"/>
        <c:lblAlgn val="ctr"/>
        <c:lblOffset val="100"/>
      </c:catAx>
      <c:valAx>
        <c:axId val="75119616"/>
        <c:scaling>
          <c:orientation val="minMax"/>
        </c:scaling>
        <c:axPos val="l"/>
        <c:numFmt formatCode="0" sourceLinked="0"/>
        <c:majorTickMark val="none"/>
        <c:tickLblPos val="nextTo"/>
        <c:txPr>
          <a:bodyPr/>
          <a:lstStyle/>
          <a:p>
            <a:pPr>
              <a:defRPr sz="1100" b="1"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endParaRPr lang="en-US"/>
          </a:p>
        </c:txPr>
        <c:crossAx val="75118080"/>
        <c:crosses val="autoZero"/>
        <c:crossBetween val="between"/>
      </c:valAx>
    </c:plotArea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AU"/>
  <c:style val="42"/>
  <c:chart>
    <c:title>
      <c:tx>
        <c:rich>
          <a:bodyPr/>
          <a:lstStyle/>
          <a:p>
            <a:pPr>
              <a:defRPr/>
            </a:pPr>
            <a:r>
              <a:rPr lang="en-AU"/>
              <a:t>References matched with the application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Sheet1!$E$40:$E$41</c:f>
              <c:strCache>
                <c:ptCount val="2"/>
                <c:pt idx="0">
                  <c:v>References matched</c:v>
                </c:pt>
                <c:pt idx="1">
                  <c:v>References not matched</c:v>
                </c:pt>
              </c:strCache>
            </c:strRef>
          </c:cat>
          <c:val>
            <c:numRef>
              <c:f>Sheet1!$F$40:$F$41</c:f>
              <c:numCache>
                <c:formatCode>General</c:formatCode>
                <c:ptCount val="2"/>
                <c:pt idx="0">
                  <c:v>12</c:v>
                </c:pt>
                <c:pt idx="1">
                  <c:v>26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5993924801926154"/>
          <c:y val="0.31300284515431387"/>
          <c:w val="0.41872756796102922"/>
          <c:h val="0.6255507455844115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DBC8A-2B1B-4C9B-B6A0-76D7A053B805}" type="datetimeFigureOut">
              <a:rPr lang="en-US" smtClean="0"/>
              <a:pPr/>
              <a:t>6/4/2009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1B59-5342-467C-9ED3-5CBBA859B90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FE94934-093F-41BA-BCDD-5FC996693A47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8FE48-87B5-4AD8-9F67-BB14FE425EF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DF18-A2AE-4F75-8B6C-698BAFB4A3E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9C830D-C734-4E54-8B64-C05E0F814CD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63BAE0E-4FD8-4EF2-B530-5D2A12FF3ED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72F3-EDFE-44AE-83D7-AD5012DA5E89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75F28-71E6-430D-AE6F-4D669966B280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735A4B-647B-429B-A1AF-DD3857DBAB1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0711-D2C4-46A1-A57A-EB3043EB7104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615F74-F7A8-40FC-8370-F37A4A6CAA01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9A5A40-E19B-4940-8513-1A2BA73AD882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chemeClr val="tx2">
                <a:lumMod val="20000"/>
                <a:lumOff val="80000"/>
              </a:schemeClr>
            </a:gs>
            <a:gs pos="53000">
              <a:schemeClr val="bg1"/>
            </a:gs>
            <a:gs pos="9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8FA8AFD-4743-4994-B678-9ED0AF9BD97D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F1ED47-9FE9-4CA7-BFF8-040E8F0A226F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Hyperlinking</a:t>
            </a:r>
            <a:r>
              <a:rPr lang="en-AU" dirty="0">
                <a:latin typeface="Verdana" pitchFamily="34" charset="0"/>
                <a:ea typeface="Verdana" pitchFamily="34" charset="0"/>
                <a:cs typeface="Verdana" pitchFamily="34" charset="0"/>
              </a:rPr>
              <a:t> digital libraries on the web</a:t>
            </a:r>
            <a:br>
              <a:rPr lang="en-AU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Juan Camilo Zapata </a:t>
            </a:r>
          </a:p>
          <a:p>
            <a:r>
              <a:rPr lang="en-AU" dirty="0" smtClean="0"/>
              <a:t>ITEC – 810</a:t>
            </a:r>
          </a:p>
          <a:p>
            <a:r>
              <a:rPr lang="en-AU" dirty="0" smtClean="0"/>
              <a:t>Supervisor</a:t>
            </a:r>
          </a:p>
          <a:p>
            <a:r>
              <a:rPr lang="en-AU" dirty="0" smtClean="0"/>
              <a:t>Robert Dale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CONCLUSION</a:t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Manual process more precise, it is done by a human</a:t>
            </a:r>
          </a:p>
          <a:p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Automatic process need more text analysis</a:t>
            </a:r>
          </a:p>
          <a:p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time of response of the application depends on the number of URLs scanned</a:t>
            </a:r>
          </a:p>
          <a:p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A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INTRODUCTION</a:t>
            </a: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REFERENCING DOCUMENTS ON THE WEB</a:t>
            </a: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MANUAL PROCEDURE</a:t>
            </a: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FILTERING RULES</a:t>
            </a:r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DESICION FLOW</a:t>
            </a:r>
            <a:endParaRPr lang="en-AU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TOOL</a:t>
            </a: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</a:p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CONCLUSION</a:t>
            </a:r>
            <a:endParaRPr lang="en-A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INTRODUCTION</a:t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3</a:t>
            </a:fld>
            <a:endParaRPr lang="en-AU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0034" y="1928802"/>
            <a:ext cx="895348" cy="928694"/>
          </a:xfrm>
          <a:prstGeom prst="rect">
            <a:avLst/>
          </a:prstGeom>
          <a:noFill/>
          <a:ln>
            <a:noFill/>
          </a:ln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48640" y="2928934"/>
            <a:ext cx="107157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Scholar article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1500166" y="2214554"/>
            <a:ext cx="1643074" cy="285752"/>
          </a:xfrm>
          <a:prstGeom prst="rightArrow">
            <a:avLst>
              <a:gd name="adj1" fmla="val 45565"/>
              <a:gd name="adj2" fmla="val 71172"/>
            </a:avLst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114824" y="1939252"/>
            <a:ext cx="2500330" cy="98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Extract </a:t>
            </a:r>
            <a:b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sz="1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References 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286116" y="1643050"/>
            <a:ext cx="1571635" cy="1285884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Title: XXXXXXXX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/>
            </a:r>
            <a:b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</a:b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Author: XXXXXX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/>
            </a:r>
            <a:b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</a:b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Pages: XXXXX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/>
            </a:r>
            <a:b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</a:b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Date: XXXXXX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 rot="10800000" flipH="1">
            <a:off x="5116208" y="2272344"/>
            <a:ext cx="866776" cy="785819"/>
          </a:xfrm>
          <a:custGeom>
            <a:avLst/>
            <a:gdLst>
              <a:gd name="G0" fmla="+- 10937 0 0"/>
              <a:gd name="G1" fmla="+- 18129 0 0"/>
              <a:gd name="G2" fmla="+- 7465 0 0"/>
              <a:gd name="G3" fmla="*/ 10937 1 2"/>
              <a:gd name="G4" fmla="+- G3 10800 0"/>
              <a:gd name="G5" fmla="+- 21600 10937 18129"/>
              <a:gd name="G6" fmla="+- 18129 7465 0"/>
              <a:gd name="G7" fmla="*/ G6 1 2"/>
              <a:gd name="G8" fmla="*/ 18129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129 1 2"/>
              <a:gd name="G15" fmla="+- G5 0 G4"/>
              <a:gd name="G16" fmla="+- G0 0 G4"/>
              <a:gd name="G17" fmla="*/ G2 G15 G16"/>
              <a:gd name="T0" fmla="*/ 16269 w 21600"/>
              <a:gd name="T1" fmla="*/ 0 h 21600"/>
              <a:gd name="T2" fmla="*/ 10937 w 21600"/>
              <a:gd name="T3" fmla="*/ 7465 h 21600"/>
              <a:gd name="T4" fmla="*/ 0 w 21600"/>
              <a:gd name="T5" fmla="*/ 19384 h 21600"/>
              <a:gd name="T6" fmla="*/ 9065 w 21600"/>
              <a:gd name="T7" fmla="*/ 21600 h 21600"/>
              <a:gd name="T8" fmla="*/ 18129 w 21600"/>
              <a:gd name="T9" fmla="*/ 15247 h 21600"/>
              <a:gd name="T10" fmla="*/ 21600 w 21600"/>
              <a:gd name="T11" fmla="*/ 7465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69" y="0"/>
                </a:moveTo>
                <a:lnTo>
                  <a:pt x="10937" y="7465"/>
                </a:lnTo>
                <a:lnTo>
                  <a:pt x="14408" y="7465"/>
                </a:lnTo>
                <a:lnTo>
                  <a:pt x="14408" y="17167"/>
                </a:lnTo>
                <a:lnTo>
                  <a:pt x="0" y="17167"/>
                </a:lnTo>
                <a:lnTo>
                  <a:pt x="0" y="21600"/>
                </a:lnTo>
                <a:lnTo>
                  <a:pt x="18129" y="21600"/>
                </a:lnTo>
                <a:lnTo>
                  <a:pt x="18129" y="7465"/>
                </a:lnTo>
                <a:lnTo>
                  <a:pt x="21600" y="7465"/>
                </a:lnTo>
                <a:close/>
              </a:path>
            </a:pathLst>
          </a:cu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286512" y="1928802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Send the reference to be searched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2574934" y="4214818"/>
            <a:ext cx="1573214" cy="363538"/>
          </a:xfrm>
          <a:prstGeom prst="leftArrow">
            <a:avLst>
              <a:gd name="adj1" fmla="val 40196"/>
              <a:gd name="adj2" fmla="val 84129"/>
            </a:avLst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618484" y="5399626"/>
            <a:ext cx="1643074" cy="31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AU" sz="1400" b="1" u="sng" dirty="0" smtClean="0">
                <a:solidFill>
                  <a:srgbClr val="C0504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HEURISTICS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6786578" y="3429000"/>
            <a:ext cx="185738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Search for online documents using a search engine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5051166" y="4429132"/>
            <a:ext cx="336550" cy="857256"/>
          </a:xfrm>
          <a:prstGeom prst="upDownArrow">
            <a:avLst>
              <a:gd name="adj1" fmla="val 54343"/>
              <a:gd name="adj2" fmla="val 59346"/>
            </a:avLst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4551100" y="3286124"/>
            <a:ext cx="2071702" cy="2542130"/>
          </a:xfrm>
          <a:prstGeom prst="rect">
            <a:avLst/>
          </a:prstGeom>
          <a:noFill/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2421608" y="4786322"/>
            <a:ext cx="200026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Consolidates a list of possible URLs of web publications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4303094" y="5857892"/>
            <a:ext cx="2643206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REFERENCE SEARCH ENGINE</a:t>
            </a:r>
            <a:b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(RSE)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79728" y="3357562"/>
            <a:ext cx="1071570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Left-Up Arrow 22"/>
          <p:cNvSpPr/>
          <p:nvPr/>
        </p:nvSpPr>
        <p:spPr>
          <a:xfrm flipH="1">
            <a:off x="5666812" y="4429132"/>
            <a:ext cx="1357322" cy="857256"/>
          </a:xfrm>
          <a:prstGeom prst="leftUpArrow">
            <a:avLst>
              <a:gd name="adj1" fmla="val 21816"/>
              <a:gd name="adj2" fmla="val 21816"/>
              <a:gd name="adj3" fmla="val 21816"/>
            </a:avLst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chemeClr val="tx1"/>
              </a:solidFill>
            </a:endParaRPr>
          </a:p>
        </p:txBody>
      </p:sp>
      <p:pic>
        <p:nvPicPr>
          <p:cNvPr id="1041" name="Picture 17" descr="C:\Users\juan\AppData\Local\Microsoft\Windows\Temporary Internet Files\Content.IE5\KYIR0Y4A\MPj04384750000[1]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25695" y="4572008"/>
            <a:ext cx="1275395" cy="1376444"/>
          </a:xfrm>
          <a:prstGeom prst="rect">
            <a:avLst/>
          </a:prstGeom>
          <a:noFill/>
        </p:spPr>
      </p:pic>
      <p:pic>
        <p:nvPicPr>
          <p:cNvPr id="1042" name="Picture 18" descr="C:\Users\juan\AppData\Local\Microsoft\Windows\Temporary Internet Files\Content.IE5\RYAG2O67\MCj043266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42900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animBg="1"/>
      <p:bldP spid="1028" grpId="0"/>
      <p:bldP spid="1029" grpId="0" animBg="1"/>
      <p:bldP spid="1030" grpId="0" animBg="1"/>
      <p:bldP spid="1031" grpId="0"/>
      <p:bldP spid="1032" grpId="0" animBg="1"/>
      <p:bldP spid="1033" grpId="0"/>
      <p:bldP spid="1034" grpId="0"/>
      <p:bldP spid="1036" grpId="0" animBg="1"/>
      <p:bldP spid="1037" grpId="0" animBg="1"/>
      <p:bldP spid="1038" grpId="0"/>
      <p:bldP spid="1039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REFERENCING DOCUMENTS ON THE WEB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AU" sz="3200" dirty="0" smtClean="0"/>
          </a:p>
          <a:p>
            <a:pPr lvl="1"/>
            <a:endParaRPr lang="en-AU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A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Google Scholar</a:t>
            </a:r>
          </a:p>
          <a:p>
            <a:pPr lvl="2"/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Tags inserted by librarians and publishers</a:t>
            </a:r>
          </a:p>
          <a:p>
            <a:pPr lvl="1"/>
            <a:endParaRPr lang="en-A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A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Cross-Ref</a:t>
            </a:r>
          </a:p>
          <a:p>
            <a:pPr lvl="2"/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DOI Digital Object Identifier</a:t>
            </a:r>
          </a:p>
          <a:p>
            <a:pPr lvl="2"/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Created by publishers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0" y="2143116"/>
          <a:ext cx="3929090" cy="300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MANUAL PROCEDURE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357298"/>
            <a:ext cx="8186766" cy="1614486"/>
          </a:xfrm>
        </p:spPr>
        <p:txBody>
          <a:bodyPr>
            <a:noAutofit/>
          </a:bodyPr>
          <a:lstStyle/>
          <a:p>
            <a:r>
              <a:rPr lang="en-AU" sz="2800" dirty="0" smtClean="0"/>
              <a:t>100 references from different areas</a:t>
            </a:r>
          </a:p>
          <a:p>
            <a:r>
              <a:rPr lang="en-AU" sz="2800" dirty="0" smtClean="0"/>
              <a:t>Search Engine</a:t>
            </a:r>
          </a:p>
          <a:p>
            <a:r>
              <a:rPr lang="en-AU" sz="2800" dirty="0" smtClean="0"/>
              <a:t>Result by result </a:t>
            </a:r>
          </a:p>
          <a:p>
            <a:endParaRPr lang="en-AU" sz="2800" dirty="0" smtClean="0"/>
          </a:p>
          <a:p>
            <a:endParaRPr lang="en-AU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5</a:t>
            </a:fld>
            <a:endParaRPr lang="en-AU"/>
          </a:p>
        </p:txBody>
      </p:sp>
      <p:graphicFrame>
        <p:nvGraphicFramePr>
          <p:cNvPr id="5" name="Chart 4"/>
          <p:cNvGraphicFramePr/>
          <p:nvPr/>
        </p:nvGraphicFramePr>
        <p:xfrm>
          <a:off x="357158" y="3643314"/>
          <a:ext cx="3786214" cy="2987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FILTERING RULES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number of references retrieved from a search engine to be analyzed should not be higher than 20</a:t>
            </a: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title of the article must appear in the beginning of the page or PDF</a:t>
            </a:r>
          </a:p>
          <a:p>
            <a:pPr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number sub pages in which the search engine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have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go is no more than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author is not a compulsory field but it helps to rank the link</a:t>
            </a:r>
          </a:p>
          <a:p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PDF bigger than 2 pages.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DECISION FLOW</a:t>
            </a:r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grpSp>
        <p:nvGrpSpPr>
          <p:cNvPr id="66" name="Group 65"/>
          <p:cNvGrpSpPr/>
          <p:nvPr/>
        </p:nvGrpSpPr>
        <p:grpSpPr>
          <a:xfrm>
            <a:off x="1421476" y="1142984"/>
            <a:ext cx="6072230" cy="5429288"/>
            <a:chOff x="1421476" y="1142984"/>
            <a:chExt cx="6072230" cy="5429288"/>
          </a:xfrm>
        </p:grpSpPr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1571604" y="1142984"/>
              <a:ext cx="1928826" cy="2857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Receives URL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1421476" y="2000240"/>
              <a:ext cx="2214578" cy="3158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Completes URL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1" name="AutoShape 15"/>
            <p:cNvSpPr>
              <a:spLocks noChangeArrowheads="1"/>
            </p:cNvSpPr>
            <p:nvPr/>
          </p:nvSpPr>
          <p:spPr bwMode="auto">
            <a:xfrm>
              <a:off x="1424674" y="2857496"/>
              <a:ext cx="2214578" cy="107157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Is a PDF file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1714480" y="5072074"/>
              <a:ext cx="1785950" cy="3571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Process PDF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8" name="Text Box 12"/>
            <p:cNvSpPr txBox="1">
              <a:spLocks noChangeArrowheads="1"/>
            </p:cNvSpPr>
            <p:nvPr/>
          </p:nvSpPr>
          <p:spPr bwMode="auto">
            <a:xfrm>
              <a:off x="5279128" y="3214686"/>
              <a:ext cx="2214578" cy="3571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Clear HTML code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5661272" y="5072074"/>
              <a:ext cx="1785950" cy="3571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Process HTML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3667404" y="4020548"/>
              <a:ext cx="1785950" cy="3571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Heuristic rules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3286116" y="6000768"/>
              <a:ext cx="2428892" cy="5715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Return if is possible or not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Down Arrow 51"/>
            <p:cNvSpPr/>
            <p:nvPr/>
          </p:nvSpPr>
          <p:spPr>
            <a:xfrm>
              <a:off x="2421608" y="1571612"/>
              <a:ext cx="214314" cy="28575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4" name="Down Arrow 53"/>
            <p:cNvSpPr/>
            <p:nvPr/>
          </p:nvSpPr>
          <p:spPr>
            <a:xfrm>
              <a:off x="2421608" y="2500306"/>
              <a:ext cx="214314" cy="28575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Right Arrow 54"/>
            <p:cNvSpPr/>
            <p:nvPr/>
          </p:nvSpPr>
          <p:spPr>
            <a:xfrm>
              <a:off x="3993244" y="3286124"/>
              <a:ext cx="642942" cy="21431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Down Arrow 55"/>
            <p:cNvSpPr/>
            <p:nvPr/>
          </p:nvSpPr>
          <p:spPr>
            <a:xfrm>
              <a:off x="6500826" y="4143380"/>
              <a:ext cx="214314" cy="50006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Down Arrow 56"/>
            <p:cNvSpPr/>
            <p:nvPr/>
          </p:nvSpPr>
          <p:spPr>
            <a:xfrm>
              <a:off x="2428860" y="4214818"/>
              <a:ext cx="214314" cy="50006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8" name="Down Arrow 57"/>
            <p:cNvSpPr/>
            <p:nvPr/>
          </p:nvSpPr>
          <p:spPr>
            <a:xfrm>
              <a:off x="2714612" y="5643578"/>
              <a:ext cx="214314" cy="500066"/>
            </a:xfrm>
            <a:prstGeom prst="downArrow">
              <a:avLst/>
            </a:prstGeom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Down Arrow 60"/>
            <p:cNvSpPr/>
            <p:nvPr/>
          </p:nvSpPr>
          <p:spPr>
            <a:xfrm>
              <a:off x="6072198" y="5643578"/>
              <a:ext cx="214314" cy="500066"/>
            </a:xfrm>
            <a:prstGeom prst="downArrow">
              <a:avLst/>
            </a:prstGeom>
            <a:scene3d>
              <a:camera prst="orthographicFront">
                <a:rot lat="0" lon="0" rev="1919999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Down Arrow 61"/>
            <p:cNvSpPr/>
            <p:nvPr/>
          </p:nvSpPr>
          <p:spPr>
            <a:xfrm>
              <a:off x="5072066" y="4572008"/>
              <a:ext cx="214314" cy="500066"/>
            </a:xfrm>
            <a:prstGeom prst="downArrow">
              <a:avLst/>
            </a:prstGeom>
            <a:scene3d>
              <a:camera prst="orthographicFront">
                <a:rot lat="0" lon="0" rev="27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5" name="Down Arrow 64"/>
            <p:cNvSpPr/>
            <p:nvPr/>
          </p:nvSpPr>
          <p:spPr>
            <a:xfrm>
              <a:off x="3959552" y="4572008"/>
              <a:ext cx="214314" cy="500066"/>
            </a:xfrm>
            <a:prstGeom prst="downArrow">
              <a:avLst/>
            </a:prstGeom>
            <a:scene3d>
              <a:camera prst="orthographicFront">
                <a:rot lat="0" lon="0" rev="1919999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TOOL</a:t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8</a:t>
            </a:fld>
            <a:endParaRPr lang="en-AU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l="20695" t="15934" r="15677" b="31541"/>
          <a:stretch>
            <a:fillRect/>
          </a:stretch>
        </p:blipFill>
        <p:spPr bwMode="auto">
          <a:xfrm>
            <a:off x="428596" y="1571612"/>
            <a:ext cx="785818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  <a:br>
              <a:rPr lang="en-AU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285720" y="1071546"/>
            <a:ext cx="4286280" cy="2357454"/>
          </a:xfrm>
        </p:spPr>
        <p:txBody>
          <a:bodyPr>
            <a:normAutofit/>
          </a:bodyPr>
          <a:lstStyle/>
          <a:p>
            <a:endParaRPr lang="en-AU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Reference</a:t>
            </a:r>
          </a:p>
          <a:p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Different scenarios</a:t>
            </a:r>
          </a:p>
          <a:p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 sublevels</a:t>
            </a:r>
          </a:p>
          <a:p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Delay in response time</a:t>
            </a:r>
          </a:p>
          <a:p>
            <a:endParaRPr lang="en-AU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F1ED47-9FE9-4CA7-BFF8-040E8F0A226F}" type="slidenum">
              <a:rPr lang="en-AU" smtClean="0"/>
              <a:pPr/>
              <a:t>9</a:t>
            </a:fld>
            <a:endParaRPr lang="en-AU"/>
          </a:p>
        </p:txBody>
      </p:sp>
      <p:graphicFrame>
        <p:nvGraphicFramePr>
          <p:cNvPr id="5" name="Chart 4"/>
          <p:cNvGraphicFramePr/>
          <p:nvPr/>
        </p:nvGraphicFramePr>
        <p:xfrm>
          <a:off x="4714876" y="1000108"/>
          <a:ext cx="4026468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57158" y="3571876"/>
          <a:ext cx="4071966" cy="278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6"/>
          <p:cNvSpPr txBox="1">
            <a:spLocks/>
          </p:cNvSpPr>
          <p:nvPr/>
        </p:nvSpPr>
        <p:spPr>
          <a:xfrm>
            <a:off x="4500562" y="3571876"/>
            <a:ext cx="4143404" cy="27146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500562" y="3571876"/>
            <a:ext cx="4286280" cy="27146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500562" y="3786190"/>
            <a:ext cx="4286280" cy="22860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lang="en-AU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40 references searched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A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kumimoji="0" lang="en-A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pages retrieved from search engine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AU" sz="2000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AU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level in depth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2172</TotalTime>
  <Words>278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Hyperlinking digital libraries on the web </vt:lpstr>
      <vt:lpstr>AGENDA </vt:lpstr>
      <vt:lpstr>INTRODUCTION </vt:lpstr>
      <vt:lpstr>REFERENCING DOCUMENTS ON THE WEB</vt:lpstr>
      <vt:lpstr>MANUAL PROCEDURE </vt:lpstr>
      <vt:lpstr>FILTERING RULES </vt:lpstr>
      <vt:lpstr>DECISION FLOW </vt:lpstr>
      <vt:lpstr>THE TOOL </vt:lpstr>
      <vt:lpstr>RESULTS 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Hyperlinking digital libraries on the web</dc:title>
  <dc:creator>Juan Camilo Zapata</dc:creator>
  <cp:lastModifiedBy>Juan Camilo Zapata</cp:lastModifiedBy>
  <cp:revision>41</cp:revision>
  <dcterms:created xsi:type="dcterms:W3CDTF">2009-06-03T11:45:46Z</dcterms:created>
  <dcterms:modified xsi:type="dcterms:W3CDTF">2009-06-04T23:59:18Z</dcterms:modified>
</cp:coreProperties>
</file>