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19"/>
  </p:notesMasterIdLst>
  <p:sldIdLst>
    <p:sldId id="256" r:id="rId2"/>
    <p:sldId id="272" r:id="rId3"/>
    <p:sldId id="262" r:id="rId4"/>
    <p:sldId id="258" r:id="rId5"/>
    <p:sldId id="259" r:id="rId6"/>
    <p:sldId id="265" r:id="rId7"/>
    <p:sldId id="260" r:id="rId8"/>
    <p:sldId id="268" r:id="rId9"/>
    <p:sldId id="261" r:id="rId10"/>
    <p:sldId id="269" r:id="rId11"/>
    <p:sldId id="270" r:id="rId12"/>
    <p:sldId id="273" r:id="rId13"/>
    <p:sldId id="271" r:id="rId14"/>
    <p:sldId id="266" r:id="rId15"/>
    <p:sldId id="274" r:id="rId16"/>
    <p:sldId id="275" r:id="rId17"/>
    <p:sldId id="276" r:id="rId18"/>
  </p:sldIdLst>
  <p:sldSz cx="9144000" cy="6858000" type="screen4x3"/>
  <p:notesSz cx="100076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21193" autoAdjust="0"/>
    <p:restoredTop sz="50498" autoAdjust="0"/>
  </p:normalViewPr>
  <p:slideViewPr>
    <p:cSldViewPr snapToGrid="0">
      <p:cViewPr>
        <p:scale>
          <a:sx n="90" d="100"/>
          <a:sy n="90" d="100"/>
        </p:scale>
        <p:origin x="-1056" y="10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-1230" y="-84"/>
      </p:cViewPr>
      <p:guideLst>
        <p:guide orient="horz" pos="2140"/>
        <p:guide pos="3152"/>
      </p:guideLst>
    </p:cSldViewPr>
  </p:notesViewPr>
  <p:gridSpacing cx="78162150" cy="7816215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36627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68657" y="0"/>
            <a:ext cx="4336627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74FCE-5157-4840-B0E6-3C36EEFA9E23}" type="datetimeFigureOut">
              <a:rPr lang="en-US" smtClean="0"/>
              <a:pPr/>
              <a:t>6/4/2009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2575" y="400050"/>
            <a:ext cx="2498725" cy="187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961845" y="384336"/>
            <a:ext cx="7045755" cy="590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3596"/>
            <a:ext cx="4336627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68657" y="6453596"/>
            <a:ext cx="4336627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EB082-2642-4B80-9CE5-2C75314D107D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</a:t>
            </a:fld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endParaRPr lang="en-AU" sz="14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10</a:t>
            </a:fld>
            <a:endParaRPr lang="en-A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12</a:t>
            </a:fld>
            <a:endParaRPr lang="en-A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14</a:t>
            </a:fld>
            <a:endParaRPr lang="en-A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15</a:t>
            </a:fld>
            <a:endParaRPr lang="en-A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7</a:t>
            </a:fld>
            <a:endParaRPr lang="en-A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1EB082-2642-4B80-9CE5-2C75314D107D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91CC5-3F3B-4602-95EF-39B20B32A01E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6F328-FC17-4AF0-8EB6-5984E32543D9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F6D0F-DA0B-4641-8C6A-1E762721697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C3B8F-E28C-4603-905A-57C8849BF9A5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4810-7FFC-4FA7-ADF9-7111ED7985F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EFD0B-18E4-403F-BFBD-EE6DC82E9FA4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1A03-ABBF-434F-A2FE-9F56C871C892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F172-077D-4188-9CAD-41EEE84AF1D5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448F6-4211-47AB-85D7-C4610D1F6C56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3F96A-D182-4700-A95C-FF33C7708670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B13A1-C671-4E42-8923-F4BB66FA1703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D2AF9C-EA19-4C2C-A940-DB41A28E2B6F}" type="datetime1">
              <a:rPr lang="en-US" smtClean="0"/>
              <a:pPr/>
              <a:t>6/4/2009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B82DB45-FA51-4393-AE0D-1A97CD6293EF}" type="slidenum">
              <a:rPr lang="en-AU" smtClean="0"/>
              <a:pPr/>
              <a:t>‹#›</a:t>
            </a:fld>
            <a:endParaRPr lang="en-A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AU" b="1" dirty="0"/>
              <a:t>Security </a:t>
            </a:r>
            <a:r>
              <a:rPr lang="en-AU" b="1" dirty="0" smtClean="0"/>
              <a:t>Framework </a:t>
            </a:r>
            <a:r>
              <a:rPr lang="en-AU" b="1" dirty="0"/>
              <a:t>for Wireless Sensor Networks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609473"/>
            <a:ext cx="7854696" cy="1636357"/>
          </a:xfrm>
        </p:spPr>
        <p:txBody>
          <a:bodyPr>
            <a:normAutofit/>
          </a:bodyPr>
          <a:lstStyle/>
          <a:p>
            <a:r>
              <a:rPr lang="en-US" dirty="0" smtClean="0"/>
              <a:t>Presenter :  Stuart Stent</a:t>
            </a:r>
          </a:p>
          <a:p>
            <a:r>
              <a:rPr lang="en-US" dirty="0" smtClean="0"/>
              <a:t>Lecturer : Robert Dale</a:t>
            </a:r>
          </a:p>
          <a:p>
            <a:r>
              <a:rPr lang="en-US" dirty="0" smtClean="0"/>
              <a:t>Supervisor: </a:t>
            </a:r>
            <a:r>
              <a:rPr lang="en-AU" dirty="0" err="1" smtClean="0"/>
              <a:t>Rajan</a:t>
            </a:r>
            <a:r>
              <a:rPr lang="en-AU" dirty="0" smtClean="0"/>
              <a:t> </a:t>
            </a:r>
            <a:r>
              <a:rPr lang="en-AU" dirty="0" err="1"/>
              <a:t>Shankaran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Where to put the security 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10</a:t>
            </a:fld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685800" y="23622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Physical</a:t>
            </a:r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685800" y="28194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Data</a:t>
            </a:r>
            <a:endParaRPr lang="en-AU" dirty="0"/>
          </a:p>
        </p:txBody>
      </p:sp>
      <p:sp>
        <p:nvSpPr>
          <p:cNvPr id="7" name="Rectangle 6"/>
          <p:cNvSpPr/>
          <p:nvPr/>
        </p:nvSpPr>
        <p:spPr>
          <a:xfrm>
            <a:off x="685800" y="32766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Network</a:t>
            </a:r>
            <a:endParaRPr lang="en-AU" dirty="0"/>
          </a:p>
        </p:txBody>
      </p:sp>
      <p:sp>
        <p:nvSpPr>
          <p:cNvPr id="8" name="Rectangle 7"/>
          <p:cNvSpPr/>
          <p:nvPr/>
        </p:nvSpPr>
        <p:spPr>
          <a:xfrm>
            <a:off x="685800" y="41910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Session</a:t>
            </a:r>
            <a:endParaRPr lang="en-AU" dirty="0"/>
          </a:p>
        </p:txBody>
      </p:sp>
      <p:sp>
        <p:nvSpPr>
          <p:cNvPr id="10" name="Rectangle 9"/>
          <p:cNvSpPr/>
          <p:nvPr/>
        </p:nvSpPr>
        <p:spPr>
          <a:xfrm>
            <a:off x="685800" y="46482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Presentation</a:t>
            </a:r>
            <a:endParaRPr lang="en-AU" dirty="0"/>
          </a:p>
        </p:txBody>
      </p:sp>
      <p:sp>
        <p:nvSpPr>
          <p:cNvPr id="11" name="Rectangle 10"/>
          <p:cNvSpPr/>
          <p:nvPr/>
        </p:nvSpPr>
        <p:spPr>
          <a:xfrm>
            <a:off x="685800" y="51054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Application</a:t>
            </a:r>
            <a:endParaRPr lang="en-AU" dirty="0"/>
          </a:p>
        </p:txBody>
      </p:sp>
      <p:sp>
        <p:nvSpPr>
          <p:cNvPr id="12" name="Rectangle 11"/>
          <p:cNvSpPr/>
          <p:nvPr/>
        </p:nvSpPr>
        <p:spPr>
          <a:xfrm>
            <a:off x="685800" y="3733800"/>
            <a:ext cx="1905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Transport</a:t>
            </a:r>
            <a:endParaRPr lang="en-AU" dirty="0"/>
          </a:p>
        </p:txBody>
      </p:sp>
      <p:sp>
        <p:nvSpPr>
          <p:cNvPr id="13" name="Rectangle 12"/>
          <p:cNvSpPr/>
          <p:nvPr/>
        </p:nvSpPr>
        <p:spPr>
          <a:xfrm>
            <a:off x="3425071" y="2362200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Physical Link</a:t>
            </a:r>
            <a:endParaRPr lang="en-AU" dirty="0"/>
          </a:p>
        </p:txBody>
      </p:sp>
      <p:sp>
        <p:nvSpPr>
          <p:cNvPr id="14" name="Rectangle 13"/>
          <p:cNvSpPr/>
          <p:nvPr/>
        </p:nvSpPr>
        <p:spPr>
          <a:xfrm>
            <a:off x="3425025" y="3276600"/>
            <a:ext cx="19050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15" name="Rectangle 14"/>
          <p:cNvSpPr/>
          <p:nvPr/>
        </p:nvSpPr>
        <p:spPr>
          <a:xfrm>
            <a:off x="3425024" y="4648200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Application</a:t>
            </a:r>
            <a:endParaRPr lang="en-AU" dirty="0"/>
          </a:p>
        </p:txBody>
      </p:sp>
      <p:sp>
        <p:nvSpPr>
          <p:cNvPr id="16" name="Rectangle 15"/>
          <p:cNvSpPr/>
          <p:nvPr/>
        </p:nvSpPr>
        <p:spPr>
          <a:xfrm>
            <a:off x="6163062" y="3281637"/>
            <a:ext cx="1905000" cy="457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Security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52602" y="3728852"/>
            <a:ext cx="12637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solidFill>
                  <a:schemeClr val="bg1"/>
                </a:solidFill>
              </a:rPr>
              <a:t>Network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61645" y="2375452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Physical Link</a:t>
            </a:r>
            <a:endParaRPr lang="en-AU" dirty="0"/>
          </a:p>
        </p:txBody>
      </p:sp>
      <p:sp>
        <p:nvSpPr>
          <p:cNvPr id="19" name="Rectangle 18"/>
          <p:cNvSpPr/>
          <p:nvPr/>
        </p:nvSpPr>
        <p:spPr>
          <a:xfrm>
            <a:off x="6161599" y="3717234"/>
            <a:ext cx="1905000" cy="9442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Network</a:t>
            </a:r>
            <a:endParaRPr lang="en-AU" sz="2400" dirty="0"/>
          </a:p>
        </p:txBody>
      </p:sp>
      <p:sp>
        <p:nvSpPr>
          <p:cNvPr id="20" name="Rectangle 19"/>
          <p:cNvSpPr/>
          <p:nvPr/>
        </p:nvSpPr>
        <p:spPr>
          <a:xfrm>
            <a:off x="6161598" y="4661452"/>
            <a:ext cx="1905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400" dirty="0" smtClean="0"/>
              <a:t>Application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685800" y="557212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OSI Model</a:t>
            </a:r>
            <a:endParaRPr lang="en-AU" dirty="0"/>
          </a:p>
        </p:txBody>
      </p:sp>
      <p:sp>
        <p:nvSpPr>
          <p:cNvPr id="23" name="TextBox 22"/>
          <p:cNvSpPr txBox="1"/>
          <p:nvPr/>
        </p:nvSpPr>
        <p:spPr>
          <a:xfrm>
            <a:off x="3429000" y="5562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WSN Model</a:t>
            </a:r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6162675" y="5591175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Proposed Model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/>
      <p:bldP spid="18" grpId="0" animBg="1"/>
      <p:bldP spid="19" grpId="0" animBg="1"/>
      <p:bldP spid="20" grpId="0" animBg="1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Security Services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Data Confidentiality</a:t>
            </a:r>
          </a:p>
          <a:p>
            <a:pPr lvl="1"/>
            <a:r>
              <a:rPr lang="en-AU" dirty="0" smtClean="0"/>
              <a:t>Encrypt what is </a:t>
            </a:r>
            <a:r>
              <a:rPr lang="en-AU" dirty="0" smtClean="0"/>
              <a:t>sent</a:t>
            </a:r>
            <a:endParaRPr lang="en-AU" dirty="0" smtClean="0"/>
          </a:p>
          <a:p>
            <a:r>
              <a:rPr lang="en-AU" dirty="0" smtClean="0"/>
              <a:t>Data Integrity</a:t>
            </a:r>
          </a:p>
          <a:p>
            <a:pPr lvl="1"/>
            <a:r>
              <a:rPr lang="en-AU" dirty="0" smtClean="0"/>
              <a:t>Confirm what is </a:t>
            </a:r>
            <a:r>
              <a:rPr lang="en-AU" dirty="0" smtClean="0"/>
              <a:t>received is unchanged</a:t>
            </a:r>
            <a:endParaRPr lang="en-AU" dirty="0" smtClean="0"/>
          </a:p>
          <a:p>
            <a:r>
              <a:rPr lang="en-AU" dirty="0" smtClean="0"/>
              <a:t>Data Freshness</a:t>
            </a:r>
          </a:p>
          <a:p>
            <a:pPr lvl="1"/>
            <a:r>
              <a:rPr lang="en-AU" dirty="0" smtClean="0"/>
              <a:t>Confirm that the message hasn’t been received before</a:t>
            </a:r>
          </a:p>
          <a:p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11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Implementing </a:t>
            </a:r>
            <a:r>
              <a:rPr lang="en-AU" dirty="0" smtClean="0"/>
              <a:t>the Security </a:t>
            </a:r>
            <a:r>
              <a:rPr lang="en-AU" dirty="0" smtClean="0"/>
              <a:t>Services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Data Freshness </a:t>
            </a:r>
          </a:p>
          <a:p>
            <a:pPr lvl="1"/>
            <a:r>
              <a:rPr lang="en-AU" dirty="0" smtClean="0"/>
              <a:t>Add </a:t>
            </a:r>
            <a:r>
              <a:rPr lang="en-AU" dirty="0" smtClean="0"/>
              <a:t>a </a:t>
            </a:r>
            <a:r>
              <a:rPr lang="en-AU" dirty="0" smtClean="0"/>
              <a:t>single use </a:t>
            </a:r>
            <a:r>
              <a:rPr lang="en-AU" dirty="0" smtClean="0"/>
              <a:t>token</a:t>
            </a:r>
          </a:p>
          <a:p>
            <a:pPr lvl="1"/>
            <a:r>
              <a:rPr lang="en-AU" dirty="0" smtClean="0"/>
              <a:t>(Message + NONCE</a:t>
            </a:r>
            <a:r>
              <a:rPr lang="en-AU" dirty="0" smtClean="0"/>
              <a:t>)</a:t>
            </a:r>
            <a:endParaRPr lang="en-AU" b="1" dirty="0" smtClean="0"/>
          </a:p>
          <a:p>
            <a:r>
              <a:rPr lang="en-AU" dirty="0" smtClean="0"/>
              <a:t>Data Confidentiality</a:t>
            </a:r>
          </a:p>
          <a:p>
            <a:pPr lvl="1"/>
            <a:r>
              <a:rPr lang="en-AU" dirty="0" smtClean="0"/>
              <a:t>Encrypt </a:t>
            </a:r>
            <a:r>
              <a:rPr lang="en-AU" dirty="0" smtClean="0"/>
              <a:t>the message</a:t>
            </a:r>
          </a:p>
          <a:p>
            <a:pPr lvl="1"/>
            <a:r>
              <a:rPr lang="en-AU" dirty="0" smtClean="0"/>
              <a:t>(Message + </a:t>
            </a:r>
            <a:r>
              <a:rPr lang="en-AU" dirty="0" smtClean="0"/>
              <a:t>NONCE)Key1</a:t>
            </a:r>
            <a:endParaRPr lang="en-AU" b="1" dirty="0" smtClean="0"/>
          </a:p>
          <a:p>
            <a:r>
              <a:rPr lang="en-AU" dirty="0" smtClean="0"/>
              <a:t>Data Integrity </a:t>
            </a:r>
          </a:p>
          <a:p>
            <a:pPr lvl="1"/>
            <a:r>
              <a:rPr lang="en-AU" dirty="0" smtClean="0"/>
              <a:t>Calculate </a:t>
            </a:r>
            <a:r>
              <a:rPr lang="en-AU" dirty="0" smtClean="0"/>
              <a:t>a Hash or checksum of the message </a:t>
            </a:r>
          </a:p>
          <a:p>
            <a:pPr lvl="1"/>
            <a:r>
              <a:rPr lang="en-AU" dirty="0" smtClean="0"/>
              <a:t>H((Message +NONCE) </a:t>
            </a:r>
            <a:r>
              <a:rPr lang="en-AU" dirty="0" smtClean="0">
                <a:latin typeface="Cambria Math"/>
                <a:ea typeface="Cambria Math"/>
              </a:rPr>
              <a:t>⊕ Key1</a:t>
            </a:r>
            <a:r>
              <a:rPr lang="en-AU" dirty="0" smtClean="0">
                <a:latin typeface="Cambria Math"/>
                <a:ea typeface="Cambria Math"/>
              </a:rPr>
              <a:t>)</a:t>
            </a:r>
            <a:endParaRPr lang="en-AU" dirty="0" smtClean="0"/>
          </a:p>
          <a:p>
            <a:r>
              <a:rPr lang="en-AU" dirty="0" smtClean="0"/>
              <a:t>Final Transmission</a:t>
            </a:r>
          </a:p>
          <a:p>
            <a:pPr lvl="1"/>
            <a:r>
              <a:rPr lang="en-AU" dirty="0" smtClean="0"/>
              <a:t>(</a:t>
            </a:r>
            <a:r>
              <a:rPr lang="en-AU" dirty="0" smtClean="0"/>
              <a:t>Message + NONCE)Key1 + H((Message +NONCE) </a:t>
            </a:r>
            <a:r>
              <a:rPr lang="en-AU" dirty="0" smtClean="0">
                <a:latin typeface="Cambria Math"/>
                <a:ea typeface="Cambria Math"/>
              </a:rPr>
              <a:t>⊕ Key1)</a:t>
            </a:r>
            <a:r>
              <a:rPr lang="en-AU" dirty="0" smtClean="0"/>
              <a:t> </a:t>
            </a:r>
          </a:p>
          <a:p>
            <a:pPr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12</a:t>
            </a:fld>
            <a:endParaRPr lang="en-AU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908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Secret Keys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Both Data </a:t>
            </a:r>
            <a:r>
              <a:rPr lang="en-AU" dirty="0" smtClean="0"/>
              <a:t>Confidentiality </a:t>
            </a:r>
            <a:r>
              <a:rPr lang="en-AU" dirty="0" smtClean="0"/>
              <a:t>and Data </a:t>
            </a:r>
            <a:r>
              <a:rPr lang="en-AU" dirty="0" smtClean="0"/>
              <a:t>Integrity </a:t>
            </a:r>
            <a:r>
              <a:rPr lang="en-AU" dirty="0" smtClean="0"/>
              <a:t>need </a:t>
            </a:r>
            <a:r>
              <a:rPr lang="en-AU" dirty="0" smtClean="0"/>
              <a:t>secret </a:t>
            </a:r>
            <a:r>
              <a:rPr lang="en-AU" dirty="0" smtClean="0"/>
              <a:t>keys.</a:t>
            </a:r>
          </a:p>
          <a:p>
            <a:r>
              <a:rPr lang="en-AU" dirty="0" smtClean="0"/>
              <a:t>There are two possible options</a:t>
            </a:r>
          </a:p>
          <a:p>
            <a:pPr lvl="1"/>
            <a:r>
              <a:rPr lang="en-AU" dirty="0" smtClean="0"/>
              <a:t>Asymmetric Keys</a:t>
            </a:r>
          </a:p>
          <a:p>
            <a:pPr lvl="2"/>
            <a:r>
              <a:rPr lang="en-AU" dirty="0" smtClean="0"/>
              <a:t>Each pair of nodes creates their own key</a:t>
            </a:r>
          </a:p>
          <a:p>
            <a:pPr lvl="2"/>
            <a:r>
              <a:rPr lang="en-AU" dirty="0" smtClean="0"/>
              <a:t>Computationally expensive</a:t>
            </a:r>
          </a:p>
          <a:p>
            <a:pPr lvl="1"/>
            <a:r>
              <a:rPr lang="en-AU" dirty="0" smtClean="0"/>
              <a:t>Symmetric keys</a:t>
            </a:r>
          </a:p>
          <a:p>
            <a:pPr lvl="2"/>
            <a:r>
              <a:rPr lang="en-AU" dirty="0" smtClean="0"/>
              <a:t>Statically configured keys</a:t>
            </a:r>
          </a:p>
          <a:p>
            <a:pPr lvl="2"/>
            <a:r>
              <a:rPr lang="en-AU" dirty="0" smtClean="0"/>
              <a:t>Key Distribution Centres</a:t>
            </a:r>
          </a:p>
          <a:p>
            <a:pPr lvl="3"/>
            <a:r>
              <a:rPr lang="en-AU" dirty="0" smtClean="0"/>
              <a:t>How do we do this without adding infrastructure ?</a:t>
            </a:r>
          </a:p>
          <a:p>
            <a:pPr lvl="2"/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Distribution Centres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14</a:t>
            </a:fld>
            <a:endParaRPr lang="en-AU"/>
          </a:p>
        </p:txBody>
      </p:sp>
      <p:sp>
        <p:nvSpPr>
          <p:cNvPr id="5" name="Oval 4"/>
          <p:cNvSpPr/>
          <p:nvPr/>
        </p:nvSpPr>
        <p:spPr>
          <a:xfrm>
            <a:off x="1524000" y="2667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2667000" y="2286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3429000" y="30480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3505200" y="2209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5334000" y="32004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1752600" y="6248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2438400" y="3733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905000" y="4343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295400" y="5029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5486400" y="2209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/>
          <p:cNvSpPr/>
          <p:nvPr/>
        </p:nvSpPr>
        <p:spPr>
          <a:xfrm>
            <a:off x="6858000" y="2743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Oval 20"/>
          <p:cNvSpPr/>
          <p:nvPr/>
        </p:nvSpPr>
        <p:spPr>
          <a:xfrm>
            <a:off x="1905000" y="5410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Oval 21"/>
          <p:cNvSpPr/>
          <p:nvPr/>
        </p:nvSpPr>
        <p:spPr>
          <a:xfrm>
            <a:off x="52578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Oval 22"/>
          <p:cNvSpPr/>
          <p:nvPr/>
        </p:nvSpPr>
        <p:spPr>
          <a:xfrm>
            <a:off x="5334000" y="46482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Oval 23"/>
          <p:cNvSpPr/>
          <p:nvPr/>
        </p:nvSpPr>
        <p:spPr>
          <a:xfrm>
            <a:off x="6172200" y="2362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Oval 24"/>
          <p:cNvSpPr/>
          <p:nvPr/>
        </p:nvSpPr>
        <p:spPr>
          <a:xfrm>
            <a:off x="33528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Oval 25"/>
          <p:cNvSpPr/>
          <p:nvPr/>
        </p:nvSpPr>
        <p:spPr>
          <a:xfrm>
            <a:off x="3962400" y="5638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Oval 26"/>
          <p:cNvSpPr/>
          <p:nvPr/>
        </p:nvSpPr>
        <p:spPr>
          <a:xfrm>
            <a:off x="6096000" y="4343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Oval 27"/>
          <p:cNvSpPr/>
          <p:nvPr/>
        </p:nvSpPr>
        <p:spPr>
          <a:xfrm>
            <a:off x="67056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7848600" y="5105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7696200" y="426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8153400" y="3276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1752600" y="3429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Oval 32"/>
          <p:cNvSpPr/>
          <p:nvPr/>
        </p:nvSpPr>
        <p:spPr>
          <a:xfrm>
            <a:off x="7162800" y="6019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Isosceles Triangle 33"/>
          <p:cNvSpPr/>
          <p:nvPr/>
        </p:nvSpPr>
        <p:spPr>
          <a:xfrm>
            <a:off x="4114800" y="3962400"/>
            <a:ext cx="533400" cy="4572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6" name="Straight Connector 35"/>
          <p:cNvCxnSpPr>
            <a:stCxn id="7" idx="5"/>
            <a:endCxn id="34" idx="1"/>
          </p:cNvCxnSpPr>
          <p:nvPr/>
        </p:nvCxnSpPr>
        <p:spPr>
          <a:xfrm rot="16200000" flipH="1">
            <a:off x="3462197" y="3405047"/>
            <a:ext cx="947878" cy="62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0" idx="6"/>
          </p:cNvCxnSpPr>
          <p:nvPr/>
        </p:nvCxnSpPr>
        <p:spPr>
          <a:xfrm flipV="1">
            <a:off x="3505200" y="4419600"/>
            <a:ext cx="7620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3" idx="2"/>
          </p:cNvCxnSpPr>
          <p:nvPr/>
        </p:nvCxnSpPr>
        <p:spPr>
          <a:xfrm rot="10800000">
            <a:off x="4572000" y="4267200"/>
            <a:ext cx="7620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9" idx="2"/>
          </p:cNvCxnSpPr>
          <p:nvPr/>
        </p:nvCxnSpPr>
        <p:spPr>
          <a:xfrm rot="10800000" flipV="1">
            <a:off x="4419600" y="3314700"/>
            <a:ext cx="914400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" idx="7"/>
            <a:endCxn id="8" idx="3"/>
          </p:cNvCxnSpPr>
          <p:nvPr/>
        </p:nvCxnSpPr>
        <p:spPr>
          <a:xfrm rot="16200000" flipV="1">
            <a:off x="3243122" y="2700478"/>
            <a:ext cx="676556" cy="85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7" idx="0"/>
            <a:endCxn id="6" idx="5"/>
          </p:cNvCxnSpPr>
          <p:nvPr/>
        </p:nvCxnSpPr>
        <p:spPr>
          <a:xfrm rot="16200000" flipV="1">
            <a:off x="2919272" y="2423972"/>
            <a:ext cx="566878" cy="681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7" idx="3"/>
            <a:endCxn id="11" idx="7"/>
          </p:cNvCxnSpPr>
          <p:nvPr/>
        </p:nvCxnSpPr>
        <p:spPr>
          <a:xfrm rot="5400000">
            <a:off x="2785922" y="3090722"/>
            <a:ext cx="524156" cy="828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" idx="2"/>
            <a:endCxn id="32" idx="7"/>
          </p:cNvCxnSpPr>
          <p:nvPr/>
        </p:nvCxnSpPr>
        <p:spPr>
          <a:xfrm rot="10800000" flipV="1">
            <a:off x="1947722" y="3162300"/>
            <a:ext cx="1481278" cy="300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7" idx="1"/>
            <a:endCxn id="5" idx="6"/>
          </p:cNvCxnSpPr>
          <p:nvPr/>
        </p:nvCxnSpPr>
        <p:spPr>
          <a:xfrm rot="16200000" flipV="1">
            <a:off x="2457450" y="2076450"/>
            <a:ext cx="300178" cy="1709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0" idx="0"/>
            <a:endCxn id="13" idx="6"/>
          </p:cNvCxnSpPr>
          <p:nvPr/>
        </p:nvCxnSpPr>
        <p:spPr>
          <a:xfrm rot="16200000" flipV="1">
            <a:off x="2667000" y="3924300"/>
            <a:ext cx="190500" cy="1257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5"/>
            <a:endCxn id="26" idx="1"/>
          </p:cNvCxnSpPr>
          <p:nvPr/>
        </p:nvCxnSpPr>
        <p:spPr>
          <a:xfrm rot="16200000" flipH="1">
            <a:off x="3319322" y="4995722"/>
            <a:ext cx="828956" cy="524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0" idx="4"/>
            <a:endCxn id="25" idx="1"/>
          </p:cNvCxnSpPr>
          <p:nvPr/>
        </p:nvCxnSpPr>
        <p:spPr>
          <a:xfrm rot="5400000">
            <a:off x="2838450" y="5424628"/>
            <a:ext cx="1100278" cy="4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0" idx="2"/>
            <a:endCxn id="21" idx="6"/>
          </p:cNvCxnSpPr>
          <p:nvPr/>
        </p:nvCxnSpPr>
        <p:spPr>
          <a:xfrm rot="10800000" flipV="1">
            <a:off x="2133600" y="4762500"/>
            <a:ext cx="1143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0" idx="1"/>
          </p:cNvCxnSpPr>
          <p:nvPr/>
        </p:nvCxnSpPr>
        <p:spPr>
          <a:xfrm rot="16200000" flipH="1" flipV="1">
            <a:off x="2207489" y="3998189"/>
            <a:ext cx="419100" cy="1786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0" idx="3"/>
            <a:endCxn id="10" idx="6"/>
          </p:cNvCxnSpPr>
          <p:nvPr/>
        </p:nvCxnSpPr>
        <p:spPr>
          <a:xfrm rot="5400000">
            <a:off x="1885950" y="4938572"/>
            <a:ext cx="1519378" cy="1328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276600" y="4648200"/>
            <a:ext cx="228600" cy="228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2" name="Straight Connector 81"/>
          <p:cNvCxnSpPr>
            <a:stCxn id="23" idx="3"/>
            <a:endCxn id="22" idx="0"/>
          </p:cNvCxnSpPr>
          <p:nvPr/>
        </p:nvCxnSpPr>
        <p:spPr>
          <a:xfrm rot="16200000" flipH="1">
            <a:off x="4819650" y="5391150"/>
            <a:ext cx="1100278" cy="4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23" idx="4"/>
            <a:endCxn id="33" idx="1"/>
          </p:cNvCxnSpPr>
          <p:nvPr/>
        </p:nvCxnSpPr>
        <p:spPr>
          <a:xfrm rot="16200000" flipH="1">
            <a:off x="5734050" y="4591050"/>
            <a:ext cx="1176478" cy="1747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23" idx="0"/>
            <a:endCxn id="27" idx="2"/>
          </p:cNvCxnSpPr>
          <p:nvPr/>
        </p:nvCxnSpPr>
        <p:spPr>
          <a:xfrm rot="5400000" flipH="1" flipV="1">
            <a:off x="5676900" y="4229100"/>
            <a:ext cx="1905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23" idx="5"/>
            <a:endCxn id="29" idx="1"/>
          </p:cNvCxnSpPr>
          <p:nvPr/>
        </p:nvCxnSpPr>
        <p:spPr>
          <a:xfrm rot="16200000" flipH="1">
            <a:off x="6557822" y="3814622"/>
            <a:ext cx="295556" cy="2352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23" idx="6"/>
            <a:endCxn id="30" idx="2"/>
          </p:cNvCxnSpPr>
          <p:nvPr/>
        </p:nvCxnSpPr>
        <p:spPr>
          <a:xfrm flipV="1">
            <a:off x="5562600" y="4381500"/>
            <a:ext cx="2133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" idx="1"/>
            <a:endCxn id="15" idx="3"/>
          </p:cNvCxnSpPr>
          <p:nvPr/>
        </p:nvCxnSpPr>
        <p:spPr>
          <a:xfrm rot="5400000" flipH="1" flipV="1">
            <a:off x="5029200" y="2743200"/>
            <a:ext cx="82895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" idx="0"/>
            <a:endCxn id="24" idx="3"/>
          </p:cNvCxnSpPr>
          <p:nvPr/>
        </p:nvCxnSpPr>
        <p:spPr>
          <a:xfrm rot="5400000" flipH="1" flipV="1">
            <a:off x="5505450" y="2500172"/>
            <a:ext cx="643078" cy="757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9" idx="7"/>
            <a:endCxn id="19" idx="2"/>
          </p:cNvCxnSpPr>
          <p:nvPr/>
        </p:nvCxnSpPr>
        <p:spPr>
          <a:xfrm rot="5400000" flipH="1" flipV="1">
            <a:off x="6005372" y="2381250"/>
            <a:ext cx="376378" cy="1328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9" idx="6"/>
            <a:endCxn id="31" idx="2"/>
          </p:cNvCxnSpPr>
          <p:nvPr/>
        </p:nvCxnSpPr>
        <p:spPr>
          <a:xfrm>
            <a:off x="5562600" y="3314700"/>
            <a:ext cx="2590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9" idx="5"/>
            <a:endCxn id="28" idx="1"/>
          </p:cNvCxnSpPr>
          <p:nvPr/>
        </p:nvCxnSpPr>
        <p:spPr>
          <a:xfrm rot="16200000" flipH="1">
            <a:off x="5986322" y="2938322"/>
            <a:ext cx="295556" cy="1209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FF21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FF21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FF21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1FF21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Distribution </a:t>
            </a:r>
            <a:r>
              <a:rPr lang="en-AU" dirty="0" smtClean="0"/>
              <a:t>Schedule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15</a:t>
            </a:fld>
            <a:endParaRPr lang="en-AU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549" y="2196907"/>
            <a:ext cx="8718698" cy="399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35936" y="6334780"/>
            <a:ext cx="8080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Reproduced from: </a:t>
            </a:r>
            <a:r>
              <a:rPr lang="en-AU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Bongartz</a:t>
            </a:r>
            <a:r>
              <a:rPr lang="en-AU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AU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Ginzler</a:t>
            </a:r>
            <a:r>
              <a:rPr lang="en-AU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T., </a:t>
            </a:r>
            <a:r>
              <a:rPr lang="en-AU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Bachran</a:t>
            </a:r>
            <a:r>
              <a:rPr lang="en-AU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T., &amp; </a:t>
            </a:r>
            <a:r>
              <a:rPr lang="en-AU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Tuset</a:t>
            </a:r>
            <a:r>
              <a:rPr lang="en-AU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P. (2008). SEAMAN: A Security-Enabled Anonymous MANET Protocol. </a:t>
            </a:r>
            <a:r>
              <a:rPr lang="en-AU" sz="1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NATO Research and Technology Organisation.</a:t>
            </a:r>
            <a:endParaRPr lang="en-AU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SE-LEACH	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The SE-LEACH framework provides:</a:t>
            </a:r>
          </a:p>
          <a:p>
            <a:pPr lvl="1"/>
            <a:r>
              <a:rPr lang="en-AU" dirty="0" smtClean="0"/>
              <a:t>Distributed key management</a:t>
            </a:r>
          </a:p>
          <a:p>
            <a:pPr lvl="1"/>
            <a:r>
              <a:rPr lang="en-AU" dirty="0" smtClean="0"/>
              <a:t>Protection of all user and network routing data through:</a:t>
            </a:r>
          </a:p>
          <a:p>
            <a:pPr lvl="2"/>
            <a:r>
              <a:rPr lang="en-AU" dirty="0" smtClean="0"/>
              <a:t>Data Confidentiality</a:t>
            </a:r>
          </a:p>
          <a:p>
            <a:pPr lvl="2"/>
            <a:r>
              <a:rPr lang="en-AU" dirty="0" smtClean="0"/>
              <a:t>Data Integrity</a:t>
            </a:r>
          </a:p>
          <a:p>
            <a:pPr lvl="2"/>
            <a:r>
              <a:rPr lang="en-AU" dirty="0" smtClean="0"/>
              <a:t>Data </a:t>
            </a:r>
            <a:r>
              <a:rPr lang="en-AU" dirty="0" smtClean="0"/>
              <a:t>Freshness</a:t>
            </a:r>
          </a:p>
          <a:p>
            <a:pPr lvl="1"/>
            <a:r>
              <a:rPr lang="en-AU" dirty="0" smtClean="0"/>
              <a:t>A solid foundation on which to build</a:t>
            </a:r>
            <a:endParaRPr lang="en-AU" dirty="0" smtClean="0"/>
          </a:p>
          <a:p>
            <a:pPr lvl="2"/>
            <a:endParaRPr lang="en-AU" dirty="0" smtClean="0"/>
          </a:p>
          <a:p>
            <a:pPr>
              <a:buNone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16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152273"/>
            <a:ext cx="9144000" cy="914400"/>
          </a:xfrm>
        </p:spPr>
        <p:txBody>
          <a:bodyPr>
            <a:normAutofit/>
          </a:bodyPr>
          <a:lstStyle/>
          <a:p>
            <a:pPr algn="ctr"/>
            <a:r>
              <a:rPr lang="en-AU" dirty="0" smtClean="0"/>
              <a:t>Questions?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17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Agenda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13810"/>
            <a:ext cx="8229600" cy="4110789"/>
          </a:xfrm>
        </p:spPr>
        <p:txBody>
          <a:bodyPr/>
          <a:lstStyle/>
          <a:p>
            <a:r>
              <a:rPr lang="en-AU" dirty="0" smtClean="0"/>
              <a:t>The problem with Wireless Sensor Networks</a:t>
            </a:r>
          </a:p>
          <a:p>
            <a:r>
              <a:rPr lang="en-AU" dirty="0" smtClean="0"/>
              <a:t>The network architecture</a:t>
            </a:r>
          </a:p>
          <a:p>
            <a:r>
              <a:rPr lang="en-AU" dirty="0" smtClean="0"/>
              <a:t>The security issues</a:t>
            </a:r>
          </a:p>
          <a:p>
            <a:r>
              <a:rPr lang="en-AU" dirty="0" smtClean="0"/>
              <a:t>A solution to the problem – SE-LEACH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2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91400" y="3200400"/>
            <a:ext cx="131445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The Problem with Wireless Sensor Networks is...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9432"/>
            <a:ext cx="8229600" cy="4255168"/>
          </a:xfrm>
        </p:spPr>
        <p:txBody>
          <a:bodyPr>
            <a:normAutofit lnSpcReduction="10000"/>
          </a:bodyPr>
          <a:lstStyle/>
          <a:p>
            <a:r>
              <a:rPr lang="en-AU" dirty="0" smtClean="0"/>
              <a:t>...that providing adequate security is difficult due to the unique requirements and restrictions.</a:t>
            </a:r>
          </a:p>
          <a:p>
            <a:endParaRPr lang="en-AU" dirty="0" smtClean="0"/>
          </a:p>
          <a:p>
            <a:r>
              <a:rPr lang="en-AU" dirty="0" smtClean="0"/>
              <a:t>A Wireless Sensor Network (‘WSN’) is:</a:t>
            </a:r>
          </a:p>
          <a:p>
            <a:pPr lvl="1"/>
            <a:r>
              <a:rPr lang="en-AU" dirty="0" smtClean="0"/>
              <a:t>A method of collecting data about an environment</a:t>
            </a:r>
          </a:p>
          <a:p>
            <a:pPr lvl="1"/>
            <a:r>
              <a:rPr lang="en-AU" dirty="0" smtClean="0"/>
              <a:t>Comprised of multiple autonomous devices</a:t>
            </a:r>
          </a:p>
          <a:p>
            <a:pPr lvl="2"/>
            <a:r>
              <a:rPr lang="en-AU" dirty="0" smtClean="0"/>
              <a:t>Sinks ( Collectors )</a:t>
            </a:r>
          </a:p>
          <a:p>
            <a:pPr lvl="2"/>
            <a:r>
              <a:rPr lang="en-AU" dirty="0" smtClean="0"/>
              <a:t>Motes ( Sensors )</a:t>
            </a:r>
          </a:p>
          <a:p>
            <a:pPr lvl="1"/>
            <a:r>
              <a:rPr lang="en-AU" dirty="0" smtClean="0"/>
              <a:t>An ad-hoc network where sensor data is sent from the motes back to the sink for analysis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3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Restrictions and Requirements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Requirements</a:t>
            </a:r>
          </a:p>
          <a:p>
            <a:pPr lvl="1"/>
            <a:r>
              <a:rPr lang="en-US" dirty="0" smtClean="0"/>
              <a:t>Low Cost</a:t>
            </a:r>
          </a:p>
          <a:p>
            <a:pPr lvl="1"/>
            <a:r>
              <a:rPr lang="en-US" dirty="0" smtClean="0"/>
              <a:t>Reliable and low maintenance</a:t>
            </a:r>
          </a:p>
          <a:p>
            <a:pPr lvl="1"/>
            <a:r>
              <a:rPr lang="en-AU" dirty="0" smtClean="0"/>
              <a:t>Decentralised</a:t>
            </a:r>
            <a:r>
              <a:rPr lang="en-US" dirty="0" smtClean="0"/>
              <a:t> structure</a:t>
            </a:r>
          </a:p>
          <a:p>
            <a:r>
              <a:rPr lang="en-US" dirty="0" smtClean="0"/>
              <a:t>Restrictions</a:t>
            </a:r>
          </a:p>
          <a:p>
            <a:pPr lvl="1"/>
            <a:r>
              <a:rPr lang="en-US" dirty="0" smtClean="0"/>
              <a:t>Low processing power</a:t>
            </a:r>
          </a:p>
          <a:p>
            <a:pPr lvl="1"/>
            <a:r>
              <a:rPr lang="en-US" dirty="0" smtClean="0"/>
              <a:t>Storage restrictions</a:t>
            </a:r>
          </a:p>
          <a:p>
            <a:pPr lvl="1"/>
            <a:r>
              <a:rPr lang="en-US" dirty="0" smtClean="0"/>
              <a:t>Finite energy supply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4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Networking Environment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Conceptually unique</a:t>
            </a:r>
          </a:p>
          <a:p>
            <a:r>
              <a:rPr lang="en-US" dirty="0" smtClean="0"/>
              <a:t>Traditional approaches not feasible</a:t>
            </a:r>
          </a:p>
          <a:p>
            <a:r>
              <a:rPr lang="en-US" dirty="0" smtClean="0"/>
              <a:t>New approaches for getting data from A to B</a:t>
            </a:r>
          </a:p>
          <a:p>
            <a:r>
              <a:rPr lang="en-US" dirty="0" smtClean="0"/>
              <a:t>Newly developed protocols:</a:t>
            </a:r>
          </a:p>
          <a:p>
            <a:pPr lvl="1"/>
            <a:r>
              <a:rPr lang="en-US" dirty="0" smtClean="0"/>
              <a:t>SPIN</a:t>
            </a:r>
          </a:p>
          <a:p>
            <a:pPr lvl="2"/>
            <a:r>
              <a:rPr lang="en-AU" sz="2000" dirty="0" smtClean="0"/>
              <a:t>Sensor Protocols for Information via Negotiation</a:t>
            </a:r>
            <a:endParaRPr lang="en-US" sz="2000" dirty="0" smtClean="0"/>
          </a:p>
          <a:p>
            <a:pPr lvl="1"/>
            <a:r>
              <a:rPr lang="en-US" dirty="0" smtClean="0"/>
              <a:t>Directed Diffusion</a:t>
            </a:r>
          </a:p>
          <a:p>
            <a:pPr lvl="1"/>
            <a:r>
              <a:rPr lang="en-US" dirty="0" smtClean="0"/>
              <a:t>LEACH</a:t>
            </a:r>
          </a:p>
          <a:p>
            <a:pPr lvl="2"/>
            <a:r>
              <a:rPr lang="en-AU" sz="2000" dirty="0" smtClean="0"/>
              <a:t>Low-Energy Adaptive Clustering Hierarchy</a:t>
            </a:r>
            <a:endParaRPr lang="en-US" sz="2000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5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LEACH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Oval 4"/>
          <p:cNvSpPr/>
          <p:nvPr/>
        </p:nvSpPr>
        <p:spPr>
          <a:xfrm>
            <a:off x="1524000" y="2667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Oval 5"/>
          <p:cNvSpPr/>
          <p:nvPr/>
        </p:nvSpPr>
        <p:spPr>
          <a:xfrm>
            <a:off x="2667000" y="2286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Oval 6"/>
          <p:cNvSpPr/>
          <p:nvPr/>
        </p:nvSpPr>
        <p:spPr>
          <a:xfrm>
            <a:off x="3429000" y="3048000"/>
            <a:ext cx="228600" cy="2286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Oval 7"/>
          <p:cNvSpPr/>
          <p:nvPr/>
        </p:nvSpPr>
        <p:spPr>
          <a:xfrm>
            <a:off x="3505200" y="2209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Oval 8"/>
          <p:cNvSpPr/>
          <p:nvPr/>
        </p:nvSpPr>
        <p:spPr>
          <a:xfrm>
            <a:off x="5334000" y="3200400"/>
            <a:ext cx="228600" cy="2286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Oval 9"/>
          <p:cNvSpPr/>
          <p:nvPr/>
        </p:nvSpPr>
        <p:spPr>
          <a:xfrm>
            <a:off x="1752600" y="6248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Oval 10"/>
          <p:cNvSpPr/>
          <p:nvPr/>
        </p:nvSpPr>
        <p:spPr>
          <a:xfrm>
            <a:off x="2438400" y="3733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Oval 12"/>
          <p:cNvSpPr/>
          <p:nvPr/>
        </p:nvSpPr>
        <p:spPr>
          <a:xfrm>
            <a:off x="1905000" y="4343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Oval 13"/>
          <p:cNvSpPr/>
          <p:nvPr/>
        </p:nvSpPr>
        <p:spPr>
          <a:xfrm>
            <a:off x="1295400" y="5029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Oval 14"/>
          <p:cNvSpPr/>
          <p:nvPr/>
        </p:nvSpPr>
        <p:spPr>
          <a:xfrm>
            <a:off x="5486400" y="2209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Oval 18"/>
          <p:cNvSpPr/>
          <p:nvPr/>
        </p:nvSpPr>
        <p:spPr>
          <a:xfrm>
            <a:off x="6858000" y="2743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Oval 20"/>
          <p:cNvSpPr/>
          <p:nvPr/>
        </p:nvSpPr>
        <p:spPr>
          <a:xfrm>
            <a:off x="1905000" y="5410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2" name="Oval 21"/>
          <p:cNvSpPr/>
          <p:nvPr/>
        </p:nvSpPr>
        <p:spPr>
          <a:xfrm>
            <a:off x="52578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Oval 22"/>
          <p:cNvSpPr/>
          <p:nvPr/>
        </p:nvSpPr>
        <p:spPr>
          <a:xfrm>
            <a:off x="5334000" y="4648200"/>
            <a:ext cx="228600" cy="2286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4" name="Oval 23"/>
          <p:cNvSpPr/>
          <p:nvPr/>
        </p:nvSpPr>
        <p:spPr>
          <a:xfrm>
            <a:off x="6172200" y="2362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Oval 24"/>
          <p:cNvSpPr/>
          <p:nvPr/>
        </p:nvSpPr>
        <p:spPr>
          <a:xfrm>
            <a:off x="33528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Oval 25"/>
          <p:cNvSpPr/>
          <p:nvPr/>
        </p:nvSpPr>
        <p:spPr>
          <a:xfrm>
            <a:off x="3962400" y="5638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Oval 26"/>
          <p:cNvSpPr/>
          <p:nvPr/>
        </p:nvSpPr>
        <p:spPr>
          <a:xfrm>
            <a:off x="6096000" y="4343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Oval 27"/>
          <p:cNvSpPr/>
          <p:nvPr/>
        </p:nvSpPr>
        <p:spPr>
          <a:xfrm>
            <a:off x="6705600" y="3657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Oval 28"/>
          <p:cNvSpPr/>
          <p:nvPr/>
        </p:nvSpPr>
        <p:spPr>
          <a:xfrm>
            <a:off x="7848600" y="5105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Oval 29"/>
          <p:cNvSpPr/>
          <p:nvPr/>
        </p:nvSpPr>
        <p:spPr>
          <a:xfrm>
            <a:off x="7696200" y="42672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Oval 30"/>
          <p:cNvSpPr/>
          <p:nvPr/>
        </p:nvSpPr>
        <p:spPr>
          <a:xfrm>
            <a:off x="8153400" y="3276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Oval 31"/>
          <p:cNvSpPr/>
          <p:nvPr/>
        </p:nvSpPr>
        <p:spPr>
          <a:xfrm>
            <a:off x="1752600" y="3429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Oval 32"/>
          <p:cNvSpPr/>
          <p:nvPr/>
        </p:nvSpPr>
        <p:spPr>
          <a:xfrm>
            <a:off x="7162800" y="6019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Isosceles Triangle 33"/>
          <p:cNvSpPr/>
          <p:nvPr/>
        </p:nvSpPr>
        <p:spPr>
          <a:xfrm>
            <a:off x="4114800" y="3962400"/>
            <a:ext cx="533400" cy="457200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6" name="Straight Connector 35"/>
          <p:cNvCxnSpPr>
            <a:stCxn id="7" idx="5"/>
            <a:endCxn id="34" idx="1"/>
          </p:cNvCxnSpPr>
          <p:nvPr/>
        </p:nvCxnSpPr>
        <p:spPr>
          <a:xfrm rot="16200000" flipH="1">
            <a:off x="3462197" y="3405047"/>
            <a:ext cx="947878" cy="62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0" idx="6"/>
          </p:cNvCxnSpPr>
          <p:nvPr/>
        </p:nvCxnSpPr>
        <p:spPr>
          <a:xfrm flipV="1">
            <a:off x="3505200" y="4419600"/>
            <a:ext cx="762000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23" idx="2"/>
          </p:cNvCxnSpPr>
          <p:nvPr/>
        </p:nvCxnSpPr>
        <p:spPr>
          <a:xfrm rot="10800000">
            <a:off x="4572000" y="4267200"/>
            <a:ext cx="76200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9" idx="2"/>
          </p:cNvCxnSpPr>
          <p:nvPr/>
        </p:nvCxnSpPr>
        <p:spPr>
          <a:xfrm rot="10800000" flipV="1">
            <a:off x="4419600" y="3314700"/>
            <a:ext cx="914400" cy="723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" idx="7"/>
            <a:endCxn id="8" idx="3"/>
          </p:cNvCxnSpPr>
          <p:nvPr/>
        </p:nvCxnSpPr>
        <p:spPr>
          <a:xfrm rot="16200000" flipV="1">
            <a:off x="3243122" y="2700478"/>
            <a:ext cx="676556" cy="85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7" idx="0"/>
            <a:endCxn id="6" idx="5"/>
          </p:cNvCxnSpPr>
          <p:nvPr/>
        </p:nvCxnSpPr>
        <p:spPr>
          <a:xfrm rot="16200000" flipV="1">
            <a:off x="2919272" y="2423972"/>
            <a:ext cx="566878" cy="681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7" idx="3"/>
            <a:endCxn id="11" idx="7"/>
          </p:cNvCxnSpPr>
          <p:nvPr/>
        </p:nvCxnSpPr>
        <p:spPr>
          <a:xfrm rot="5400000">
            <a:off x="2785922" y="3090722"/>
            <a:ext cx="524156" cy="828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7" idx="2"/>
            <a:endCxn id="32" idx="7"/>
          </p:cNvCxnSpPr>
          <p:nvPr/>
        </p:nvCxnSpPr>
        <p:spPr>
          <a:xfrm rot="10800000" flipV="1">
            <a:off x="1947722" y="3162300"/>
            <a:ext cx="1481278" cy="300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7" idx="1"/>
            <a:endCxn id="5" idx="6"/>
          </p:cNvCxnSpPr>
          <p:nvPr/>
        </p:nvCxnSpPr>
        <p:spPr>
          <a:xfrm rot="16200000" flipV="1">
            <a:off x="2457450" y="2076450"/>
            <a:ext cx="300178" cy="1709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0" idx="0"/>
            <a:endCxn id="13" idx="6"/>
          </p:cNvCxnSpPr>
          <p:nvPr/>
        </p:nvCxnSpPr>
        <p:spPr>
          <a:xfrm rot="16200000" flipV="1">
            <a:off x="2667000" y="3924300"/>
            <a:ext cx="190500" cy="1257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0" idx="5"/>
            <a:endCxn id="26" idx="1"/>
          </p:cNvCxnSpPr>
          <p:nvPr/>
        </p:nvCxnSpPr>
        <p:spPr>
          <a:xfrm rot="16200000" flipH="1">
            <a:off x="3319322" y="4995722"/>
            <a:ext cx="828956" cy="524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0" idx="4"/>
            <a:endCxn id="25" idx="1"/>
          </p:cNvCxnSpPr>
          <p:nvPr/>
        </p:nvCxnSpPr>
        <p:spPr>
          <a:xfrm rot="5400000">
            <a:off x="2838450" y="5424628"/>
            <a:ext cx="1100278" cy="4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0" idx="2"/>
            <a:endCxn id="21" idx="6"/>
          </p:cNvCxnSpPr>
          <p:nvPr/>
        </p:nvCxnSpPr>
        <p:spPr>
          <a:xfrm rot="10800000" flipV="1">
            <a:off x="2133600" y="4762500"/>
            <a:ext cx="1143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0" idx="1"/>
          </p:cNvCxnSpPr>
          <p:nvPr/>
        </p:nvCxnSpPr>
        <p:spPr>
          <a:xfrm rot="16200000" flipH="1" flipV="1">
            <a:off x="2207489" y="3998189"/>
            <a:ext cx="419100" cy="1786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20" idx="3"/>
            <a:endCxn id="10" idx="6"/>
          </p:cNvCxnSpPr>
          <p:nvPr/>
        </p:nvCxnSpPr>
        <p:spPr>
          <a:xfrm rot="5400000">
            <a:off x="1885950" y="4938572"/>
            <a:ext cx="1519378" cy="1328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276600" y="4648200"/>
            <a:ext cx="228600" cy="22860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82" name="Straight Connector 81"/>
          <p:cNvCxnSpPr>
            <a:stCxn id="23" idx="3"/>
            <a:endCxn id="22" idx="0"/>
          </p:cNvCxnSpPr>
          <p:nvPr/>
        </p:nvCxnSpPr>
        <p:spPr>
          <a:xfrm rot="16200000" flipH="1">
            <a:off x="4819650" y="5391150"/>
            <a:ext cx="1100278" cy="4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23" idx="4"/>
            <a:endCxn id="33" idx="1"/>
          </p:cNvCxnSpPr>
          <p:nvPr/>
        </p:nvCxnSpPr>
        <p:spPr>
          <a:xfrm rot="16200000" flipH="1">
            <a:off x="5734050" y="4591050"/>
            <a:ext cx="1176478" cy="17479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23" idx="0"/>
            <a:endCxn id="27" idx="2"/>
          </p:cNvCxnSpPr>
          <p:nvPr/>
        </p:nvCxnSpPr>
        <p:spPr>
          <a:xfrm rot="5400000" flipH="1" flipV="1">
            <a:off x="5676900" y="4229100"/>
            <a:ext cx="1905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23" idx="5"/>
            <a:endCxn id="29" idx="1"/>
          </p:cNvCxnSpPr>
          <p:nvPr/>
        </p:nvCxnSpPr>
        <p:spPr>
          <a:xfrm rot="16200000" flipH="1">
            <a:off x="6557822" y="3814622"/>
            <a:ext cx="295556" cy="2352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23" idx="6"/>
            <a:endCxn id="30" idx="2"/>
          </p:cNvCxnSpPr>
          <p:nvPr/>
        </p:nvCxnSpPr>
        <p:spPr>
          <a:xfrm flipV="1">
            <a:off x="5562600" y="4381500"/>
            <a:ext cx="2133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9" idx="1"/>
            <a:endCxn id="15" idx="3"/>
          </p:cNvCxnSpPr>
          <p:nvPr/>
        </p:nvCxnSpPr>
        <p:spPr>
          <a:xfrm rot="5400000" flipH="1" flipV="1">
            <a:off x="5029200" y="2743200"/>
            <a:ext cx="828956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9" idx="0"/>
            <a:endCxn id="24" idx="3"/>
          </p:cNvCxnSpPr>
          <p:nvPr/>
        </p:nvCxnSpPr>
        <p:spPr>
          <a:xfrm rot="5400000" flipH="1" flipV="1">
            <a:off x="5505450" y="2500172"/>
            <a:ext cx="643078" cy="7573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9" idx="7"/>
            <a:endCxn id="19" idx="2"/>
          </p:cNvCxnSpPr>
          <p:nvPr/>
        </p:nvCxnSpPr>
        <p:spPr>
          <a:xfrm rot="5400000" flipH="1" flipV="1">
            <a:off x="6005372" y="2381250"/>
            <a:ext cx="376378" cy="13288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9" idx="6"/>
            <a:endCxn id="31" idx="2"/>
          </p:cNvCxnSpPr>
          <p:nvPr/>
        </p:nvCxnSpPr>
        <p:spPr>
          <a:xfrm>
            <a:off x="5562600" y="3314700"/>
            <a:ext cx="2590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9" idx="5"/>
            <a:endCxn id="28" idx="1"/>
          </p:cNvCxnSpPr>
          <p:nvPr/>
        </p:nvCxnSpPr>
        <p:spPr>
          <a:xfrm rot="16200000" flipH="1">
            <a:off x="5986322" y="2938322"/>
            <a:ext cx="295556" cy="1209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Issues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and interesting playground for attackers</a:t>
            </a:r>
          </a:p>
          <a:p>
            <a:pPr lvl="1"/>
            <a:r>
              <a:rPr lang="en-US" dirty="0" smtClean="0"/>
              <a:t>Multiple methods for attack:</a:t>
            </a:r>
          </a:p>
          <a:p>
            <a:pPr lvl="2"/>
            <a:r>
              <a:rPr lang="en-US" sz="2000" dirty="0" smtClean="0"/>
              <a:t>Denial of Service attacks</a:t>
            </a:r>
          </a:p>
          <a:p>
            <a:pPr lvl="2"/>
            <a:r>
              <a:rPr lang="en-US" sz="2000" dirty="0" smtClean="0"/>
              <a:t>Routing </a:t>
            </a:r>
            <a:r>
              <a:rPr lang="en-US" sz="2000" dirty="0" smtClean="0"/>
              <a:t>protocol </a:t>
            </a:r>
            <a:r>
              <a:rPr lang="en-US" sz="2000" dirty="0" smtClean="0"/>
              <a:t>attacks</a:t>
            </a:r>
            <a:endParaRPr lang="en-AU" sz="2000" dirty="0" smtClean="0"/>
          </a:p>
          <a:p>
            <a:pPr lvl="2"/>
            <a:r>
              <a:rPr lang="en-US" sz="2000" dirty="0" smtClean="0"/>
              <a:t>Sybil attack</a:t>
            </a:r>
          </a:p>
          <a:p>
            <a:pPr lvl="2"/>
            <a:r>
              <a:rPr lang="en-US" sz="2000" dirty="0" smtClean="0"/>
              <a:t>Privacy attacks</a:t>
            </a:r>
          </a:p>
          <a:p>
            <a:pPr lvl="2"/>
            <a:r>
              <a:rPr lang="en-US" sz="2000" dirty="0" smtClean="0"/>
              <a:t>Physical attacks</a:t>
            </a:r>
          </a:p>
          <a:p>
            <a:pPr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7</a:t>
            </a:fld>
            <a:endParaRPr lang="en-AU"/>
          </a:p>
        </p:txBody>
      </p:sp>
      <p:pic>
        <p:nvPicPr>
          <p:cNvPr id="3075" name="Picture 3" descr="C:\Documents and Settings\z51149\Local Settings\Temporary Internet Files\Content.IE5\JHM9VTWF\MPj0403715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838200"/>
            <a:ext cx="1475351" cy="18446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Adding Security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New security techniques required to combat new attacks</a:t>
            </a:r>
          </a:p>
          <a:p>
            <a:pPr lvl="2"/>
            <a:r>
              <a:rPr lang="en-US" dirty="0" smtClean="0">
                <a:latin typeface="+mj-lt"/>
              </a:rPr>
              <a:t>Traffic analysis prevention</a:t>
            </a:r>
          </a:p>
          <a:p>
            <a:pPr lvl="2"/>
            <a:r>
              <a:rPr lang="en-US" dirty="0" smtClean="0">
                <a:latin typeface="+mj-lt"/>
              </a:rPr>
              <a:t>Authentication </a:t>
            </a:r>
            <a:r>
              <a:rPr lang="en-US" dirty="0" smtClean="0">
                <a:latin typeface="+mj-lt"/>
              </a:rPr>
              <a:t>systems</a:t>
            </a:r>
            <a:endParaRPr lang="en-US" dirty="0" smtClean="0">
              <a:latin typeface="+mj-lt"/>
            </a:endParaRPr>
          </a:p>
          <a:p>
            <a:pPr lvl="2"/>
            <a:r>
              <a:rPr lang="en-US" dirty="0" smtClean="0">
                <a:latin typeface="+mj-lt"/>
              </a:rPr>
              <a:t>Tamper proof hardware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8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of </a:t>
            </a:r>
            <a:r>
              <a:rPr lang="en-US" dirty="0" smtClean="0"/>
              <a:t>security services </a:t>
            </a:r>
            <a:r>
              <a:rPr lang="en-US" dirty="0" smtClean="0"/>
              <a:t>n</a:t>
            </a:r>
            <a:r>
              <a:rPr lang="en-US" dirty="0" smtClean="0"/>
              <a:t>eeded</a:t>
            </a:r>
            <a:endParaRPr lang="en-US" dirty="0" smtClean="0"/>
          </a:p>
          <a:p>
            <a:pPr lvl="1"/>
            <a:r>
              <a:rPr lang="en-US" dirty="0" smtClean="0"/>
              <a:t>Awareness of resource restrictions needed during design</a:t>
            </a:r>
          </a:p>
          <a:p>
            <a:pPr lvl="1"/>
            <a:r>
              <a:rPr lang="en-US" dirty="0" smtClean="0"/>
              <a:t>Simple protocols are preferable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SE-LEACH </a:t>
            </a: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r>
              <a:rPr lang="en-US" sz="2000" dirty="0" smtClean="0"/>
              <a:t>    </a:t>
            </a:r>
            <a:r>
              <a:rPr lang="en-US" dirty="0" smtClean="0"/>
              <a:t>(Security Enabled - </a:t>
            </a:r>
            <a:r>
              <a:rPr lang="en-AU" dirty="0" smtClean="0"/>
              <a:t>Low-Energy Adaptive Clustering Hierarchy</a:t>
            </a:r>
            <a:r>
              <a:rPr lang="en-US" dirty="0" smtClean="0"/>
              <a:t>)</a:t>
            </a:r>
            <a:endParaRPr lang="en-US" sz="2800" dirty="0" smtClean="0"/>
          </a:p>
          <a:p>
            <a:pPr lvl="1"/>
            <a:r>
              <a:rPr lang="en-US" dirty="0" smtClean="0"/>
              <a:t>An extension to the LEACH protocol</a:t>
            </a:r>
          </a:p>
          <a:p>
            <a:pPr lvl="1"/>
            <a:r>
              <a:rPr lang="en-US" dirty="0" smtClean="0"/>
              <a:t>An extendable, modular framework for security services</a:t>
            </a:r>
          </a:p>
          <a:p>
            <a:pPr lvl="1"/>
            <a:r>
              <a:rPr lang="en-US" dirty="0" smtClean="0"/>
              <a:t>Provides a method for providing adequate security to a WSN.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DB45-FA51-4393-AE0D-1A97CD6293EF}" type="slidenum">
              <a:rPr lang="en-AU" smtClean="0"/>
              <a:pPr/>
              <a:t>9</a:t>
            </a:fld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5882</TotalTime>
  <Words>532</Words>
  <Application>Microsoft Office PowerPoint</Application>
  <PresentationFormat>On-screen Show (4:3)</PresentationFormat>
  <Paragraphs>158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Flow</vt:lpstr>
      <vt:lpstr>Security Framework for Wireless Sensor Networks </vt:lpstr>
      <vt:lpstr>Agenda</vt:lpstr>
      <vt:lpstr>The Problem with Wireless Sensor Networks is...</vt:lpstr>
      <vt:lpstr>Restrictions and Requirements</vt:lpstr>
      <vt:lpstr>New Networking Environment</vt:lpstr>
      <vt:lpstr>LEACH</vt:lpstr>
      <vt:lpstr>Security Issues</vt:lpstr>
      <vt:lpstr>Adding Security</vt:lpstr>
      <vt:lpstr>Proposed Solution</vt:lpstr>
      <vt:lpstr>Where to put the security ?</vt:lpstr>
      <vt:lpstr>Security Services</vt:lpstr>
      <vt:lpstr>Implementing the Security Services</vt:lpstr>
      <vt:lpstr>Secret Keys</vt:lpstr>
      <vt:lpstr>Key Distribution Centres</vt:lpstr>
      <vt:lpstr>Key Distribution Schedule</vt:lpstr>
      <vt:lpstr>SE-LEACH </vt:lpstr>
      <vt:lpstr>Questions?</vt:lpstr>
    </vt:vector>
  </TitlesOfParts>
  <Company>Kimberly-Clark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Security framework for Wireless Sensor Networks </dc:title>
  <dc:creator>z51149</dc:creator>
  <cp:lastModifiedBy>z51149</cp:lastModifiedBy>
  <cp:revision>447</cp:revision>
  <dcterms:created xsi:type="dcterms:W3CDTF">2009-03-26T08:44:59Z</dcterms:created>
  <dcterms:modified xsi:type="dcterms:W3CDTF">2009-06-04T08:58:01Z</dcterms:modified>
</cp:coreProperties>
</file>