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88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9" autoAdjust="0"/>
  </p:normalViewPr>
  <p:slideViewPr>
    <p:cSldViewPr>
      <p:cViewPr>
        <p:scale>
          <a:sx n="50" d="100"/>
          <a:sy n="5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4E0D1-D1FB-4430-9FB4-01C061FB240A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ACEFF-9566-418C-A2C3-B55E02CA7710}">
      <dgm:prSet phldrT="[Text]" custT="1"/>
      <dgm:spPr/>
      <dgm:t>
        <a:bodyPr/>
        <a:lstStyle/>
        <a:p>
          <a:r>
            <a:rPr lang="en-US" sz="3200" b="1" dirty="0" smtClean="0"/>
            <a:t>What?</a:t>
          </a:r>
          <a:endParaRPr lang="en-US" sz="3200" b="1" dirty="0"/>
        </a:p>
      </dgm:t>
    </dgm:pt>
    <dgm:pt modelId="{AA5FFB2A-C96A-43B2-9A1E-C4E0DAF4CBF4}" type="parTrans" cxnId="{C480F130-6373-499B-9709-8E251C42BE08}">
      <dgm:prSet/>
      <dgm:spPr/>
      <dgm:t>
        <a:bodyPr/>
        <a:lstStyle/>
        <a:p>
          <a:endParaRPr lang="en-US"/>
        </a:p>
      </dgm:t>
    </dgm:pt>
    <dgm:pt modelId="{42655274-C9F0-40AE-960E-09772BD2B471}" type="sibTrans" cxnId="{C480F130-6373-499B-9709-8E251C42BE08}">
      <dgm:prSet/>
      <dgm:spPr/>
      <dgm:t>
        <a:bodyPr/>
        <a:lstStyle/>
        <a:p>
          <a:endParaRPr lang="en-US"/>
        </a:p>
      </dgm:t>
    </dgm:pt>
    <dgm:pt modelId="{7E4EFDBB-B12D-4E56-8AFC-05DB78B61FF3}">
      <dgm:prSet phldrT="[Text]" custT="1"/>
      <dgm:spPr/>
      <dgm:t>
        <a:bodyPr/>
        <a:lstStyle/>
        <a:p>
          <a:r>
            <a:rPr lang="en-US" sz="2400" b="1" dirty="0" err="1" smtClean="0"/>
            <a:t>Presenation</a:t>
          </a:r>
          <a:r>
            <a:rPr lang="en-US" sz="2400" b="1" dirty="0" smtClean="0"/>
            <a:t>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923537AB-2EAF-492C-ACED-B1CE52ADD9BA}" type="parTrans" cxnId="{676E8ABA-054F-4847-AB2A-B5CD8E9D0E03}">
      <dgm:prSet/>
      <dgm:spPr/>
      <dgm:t>
        <a:bodyPr/>
        <a:lstStyle/>
        <a:p>
          <a:endParaRPr lang="en-US"/>
        </a:p>
      </dgm:t>
    </dgm:pt>
    <dgm:pt modelId="{B2D203AC-40E8-439C-9A9C-AD073EF68035}" type="sibTrans" cxnId="{676E8ABA-054F-4847-AB2A-B5CD8E9D0E03}">
      <dgm:prSet/>
      <dgm:spPr/>
      <dgm:t>
        <a:bodyPr/>
        <a:lstStyle/>
        <a:p>
          <a:endParaRPr lang="en-US"/>
        </a:p>
      </dgm:t>
    </dgm:pt>
    <dgm:pt modelId="{6D5E7138-621C-4DAC-98CE-CEB8AFDF67BD}">
      <dgm:prSet phldrT="[Text]" custT="1"/>
      <dgm:spPr/>
      <dgm:t>
        <a:bodyPr/>
        <a:lstStyle/>
        <a:p>
          <a:r>
            <a:rPr lang="en-US" sz="2400" b="1" dirty="0" smtClean="0"/>
            <a:t>Data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1B19CE1E-B5D6-42A6-87D4-45715DCB4C40}" type="parTrans" cxnId="{BAB1549D-36D9-41DE-BF57-30ED7565D3FA}">
      <dgm:prSet/>
      <dgm:spPr/>
      <dgm:t>
        <a:bodyPr/>
        <a:lstStyle/>
        <a:p>
          <a:endParaRPr lang="en-US"/>
        </a:p>
      </dgm:t>
    </dgm:pt>
    <dgm:pt modelId="{475D43B4-7744-4328-BB77-C65E188C26E7}" type="sibTrans" cxnId="{BAB1549D-36D9-41DE-BF57-30ED7565D3FA}">
      <dgm:prSet/>
      <dgm:spPr/>
      <dgm:t>
        <a:bodyPr/>
        <a:lstStyle/>
        <a:p>
          <a:endParaRPr lang="en-US"/>
        </a:p>
      </dgm:t>
    </dgm:pt>
    <dgm:pt modelId="{D7582CBE-9AA6-4D7D-83DD-1B042AF469D7}">
      <dgm:prSet phldrT="[Text]" custT="1"/>
      <dgm:spPr/>
      <dgm:t>
        <a:bodyPr/>
        <a:lstStyle/>
        <a:p>
          <a:r>
            <a:rPr lang="en-US" sz="3200" b="1" dirty="0" smtClean="0"/>
            <a:t>Where?</a:t>
          </a:r>
          <a:endParaRPr lang="en-US" sz="3200" b="1" dirty="0"/>
        </a:p>
      </dgm:t>
    </dgm:pt>
    <dgm:pt modelId="{0D0C41CD-6F59-45C7-870A-C4C4B8647472}" type="parTrans" cxnId="{61607DBA-E613-4831-9AB0-A140EB548906}">
      <dgm:prSet/>
      <dgm:spPr/>
      <dgm:t>
        <a:bodyPr/>
        <a:lstStyle/>
        <a:p>
          <a:endParaRPr lang="en-US"/>
        </a:p>
      </dgm:t>
    </dgm:pt>
    <dgm:pt modelId="{73A10C2B-AAA1-4F15-9BEE-39BB61D40761}" type="sibTrans" cxnId="{61607DBA-E613-4831-9AB0-A140EB548906}">
      <dgm:prSet/>
      <dgm:spPr/>
      <dgm:t>
        <a:bodyPr/>
        <a:lstStyle/>
        <a:p>
          <a:endParaRPr lang="en-US"/>
        </a:p>
      </dgm:t>
    </dgm:pt>
    <dgm:pt modelId="{4E343D10-812F-4884-8E7B-36ED0827F23E}">
      <dgm:prSet phldrT="[Text]" custT="1"/>
      <dgm:spPr/>
      <dgm:t>
        <a:bodyPr/>
        <a:lstStyle/>
        <a:p>
          <a:r>
            <a:rPr lang="en-US" sz="1500" dirty="0" smtClean="0"/>
            <a:t> </a:t>
          </a:r>
          <a:r>
            <a:rPr lang="en-US" sz="2400" b="1" dirty="0" smtClean="0"/>
            <a:t>Server – side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E9D23014-AE86-44BE-864B-32C250C8141D}" type="parTrans" cxnId="{99CA2AFC-5A36-4AC7-929C-E23509011AAA}">
      <dgm:prSet/>
      <dgm:spPr/>
      <dgm:t>
        <a:bodyPr/>
        <a:lstStyle/>
        <a:p>
          <a:endParaRPr lang="en-US"/>
        </a:p>
      </dgm:t>
    </dgm:pt>
    <dgm:pt modelId="{D6AA220D-47A6-40BC-B9E5-9CAE5FCB5B5B}" type="sibTrans" cxnId="{99CA2AFC-5A36-4AC7-929C-E23509011AAA}">
      <dgm:prSet/>
      <dgm:spPr/>
      <dgm:t>
        <a:bodyPr/>
        <a:lstStyle/>
        <a:p>
          <a:endParaRPr lang="en-US"/>
        </a:p>
      </dgm:t>
    </dgm:pt>
    <dgm:pt modelId="{5AF92EC8-023E-4488-BA7A-9C08B1039D85}">
      <dgm:prSet phldrT="[Text]" custT="1"/>
      <dgm:spPr/>
      <dgm:t>
        <a:bodyPr/>
        <a:lstStyle/>
        <a:p>
          <a:r>
            <a:rPr lang="en-US" sz="2400" b="1" dirty="0" smtClean="0"/>
            <a:t>Client – side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B402F25C-DFE9-44C1-806E-A4E16FF2EB30}" type="parTrans" cxnId="{06CCC2BE-7FF2-43CD-85F7-0C873CE6BB20}">
      <dgm:prSet/>
      <dgm:spPr/>
      <dgm:t>
        <a:bodyPr/>
        <a:lstStyle/>
        <a:p>
          <a:endParaRPr lang="en-US"/>
        </a:p>
      </dgm:t>
    </dgm:pt>
    <dgm:pt modelId="{5759B16F-DB99-4424-AC91-1126A76DBB20}" type="sibTrans" cxnId="{06CCC2BE-7FF2-43CD-85F7-0C873CE6BB20}">
      <dgm:prSet/>
      <dgm:spPr/>
      <dgm:t>
        <a:bodyPr/>
        <a:lstStyle/>
        <a:p>
          <a:endParaRPr lang="en-US"/>
        </a:p>
      </dgm:t>
    </dgm:pt>
    <dgm:pt modelId="{3FCA1A5E-9FBE-4900-9B8E-0D9519A24D24}">
      <dgm:prSet phldrT="[Text]" custT="1"/>
      <dgm:spPr/>
      <dgm:t>
        <a:bodyPr/>
        <a:lstStyle/>
        <a:p>
          <a:r>
            <a:rPr lang="en-US" sz="3200" b="1" dirty="0" smtClean="0"/>
            <a:t>How?</a:t>
          </a:r>
          <a:endParaRPr lang="en-US" sz="3200" b="1" dirty="0"/>
        </a:p>
      </dgm:t>
    </dgm:pt>
    <dgm:pt modelId="{AFE1F012-F876-490E-8357-01DFC130E97D}" type="parTrans" cxnId="{9884F581-C159-4616-AC89-B484B333F824}">
      <dgm:prSet/>
      <dgm:spPr/>
      <dgm:t>
        <a:bodyPr/>
        <a:lstStyle/>
        <a:p>
          <a:endParaRPr lang="en-US"/>
        </a:p>
      </dgm:t>
    </dgm:pt>
    <dgm:pt modelId="{C6AAABA6-4389-46B4-A874-0C13531539EC}" type="sibTrans" cxnId="{9884F581-C159-4616-AC89-B484B333F824}">
      <dgm:prSet/>
      <dgm:spPr/>
      <dgm:t>
        <a:bodyPr/>
        <a:lstStyle/>
        <a:p>
          <a:endParaRPr lang="en-US"/>
        </a:p>
      </dgm:t>
    </dgm:pt>
    <dgm:pt modelId="{F4B48EDF-207C-4C66-A6D2-BB1AF2726613}">
      <dgm:prSet phldrT="[Text]" custT="1"/>
      <dgm:spPr/>
      <dgm:t>
        <a:bodyPr/>
        <a:lstStyle/>
        <a:p>
          <a:r>
            <a:rPr lang="en-US" sz="2400" b="1" dirty="0" smtClean="0"/>
            <a:t>Extraction 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1D248B58-5BBD-45E9-AD8E-DC1A695BCEF9}" type="parTrans" cxnId="{4614E113-8AA2-45AB-B7D5-0A3AEED65C2F}">
      <dgm:prSet/>
      <dgm:spPr/>
      <dgm:t>
        <a:bodyPr/>
        <a:lstStyle/>
        <a:p>
          <a:endParaRPr lang="en-US"/>
        </a:p>
      </dgm:t>
    </dgm:pt>
    <dgm:pt modelId="{083BAC3F-2A9B-4AC4-A109-248BC6BDBA76}" type="sibTrans" cxnId="{4614E113-8AA2-45AB-B7D5-0A3AEED65C2F}">
      <dgm:prSet/>
      <dgm:spPr/>
      <dgm:t>
        <a:bodyPr/>
        <a:lstStyle/>
        <a:p>
          <a:endParaRPr lang="en-US"/>
        </a:p>
      </dgm:t>
    </dgm:pt>
    <dgm:pt modelId="{3CB22964-A4BD-4BF8-AC46-5AE8BBC8AFD6}">
      <dgm:prSet phldrT="[Text]" custT="1"/>
      <dgm:spPr/>
      <dgm:t>
        <a:bodyPr/>
        <a:lstStyle/>
        <a:p>
          <a:r>
            <a:rPr lang="en-US" sz="2400" b="1" dirty="0" smtClean="0"/>
            <a:t> Flow </a:t>
          </a:r>
          <a:r>
            <a:rPr lang="en-US" sz="2400" b="1" dirty="0" err="1" smtClean="0"/>
            <a:t>Mashups</a:t>
          </a:r>
          <a:endParaRPr lang="en-US" sz="1500" b="1" dirty="0"/>
        </a:p>
      </dgm:t>
    </dgm:pt>
    <dgm:pt modelId="{D7B9E8AE-D0FE-45BD-A309-95D4E0E86D6D}" type="parTrans" cxnId="{B258CEC0-4231-45EC-85C2-DC8248876679}">
      <dgm:prSet/>
      <dgm:spPr/>
      <dgm:t>
        <a:bodyPr/>
        <a:lstStyle/>
        <a:p>
          <a:endParaRPr lang="en-US"/>
        </a:p>
      </dgm:t>
    </dgm:pt>
    <dgm:pt modelId="{F257590E-4FF9-4D2B-8F78-A44D0901340B}" type="sibTrans" cxnId="{B258CEC0-4231-45EC-85C2-DC8248876679}">
      <dgm:prSet/>
      <dgm:spPr/>
      <dgm:t>
        <a:bodyPr/>
        <a:lstStyle/>
        <a:p>
          <a:endParaRPr lang="en-US"/>
        </a:p>
      </dgm:t>
    </dgm:pt>
    <dgm:pt modelId="{0A91E39D-92DF-4E4F-83DA-17891193DFF7}">
      <dgm:prSet custT="1"/>
      <dgm:spPr/>
      <dgm:t>
        <a:bodyPr/>
        <a:lstStyle/>
        <a:p>
          <a:r>
            <a:rPr lang="en-US" sz="3200" b="1" dirty="0" smtClean="0"/>
            <a:t>For Whom?</a:t>
          </a:r>
          <a:endParaRPr lang="en-US" sz="3200" b="1" dirty="0"/>
        </a:p>
      </dgm:t>
    </dgm:pt>
    <dgm:pt modelId="{FF996C16-1687-4501-B7E1-923BC2176B6B}" type="parTrans" cxnId="{5745BD78-0766-4A05-AAD1-45F639AFBD1F}">
      <dgm:prSet/>
      <dgm:spPr/>
      <dgm:t>
        <a:bodyPr/>
        <a:lstStyle/>
        <a:p>
          <a:endParaRPr lang="en-US"/>
        </a:p>
      </dgm:t>
    </dgm:pt>
    <dgm:pt modelId="{8B9FE089-D3BC-41E5-B00D-5DF15290E7FB}" type="sibTrans" cxnId="{5745BD78-0766-4A05-AAD1-45F639AFBD1F}">
      <dgm:prSet/>
      <dgm:spPr/>
      <dgm:t>
        <a:bodyPr/>
        <a:lstStyle/>
        <a:p>
          <a:endParaRPr lang="en-US"/>
        </a:p>
      </dgm:t>
    </dgm:pt>
    <dgm:pt modelId="{442C0B41-2898-4CF5-93A2-0D2352B9247E}">
      <dgm:prSet phldrT="[Text]" custT="1"/>
      <dgm:spPr/>
      <dgm:t>
        <a:bodyPr/>
        <a:lstStyle/>
        <a:p>
          <a:r>
            <a:rPr lang="en-US" sz="2400" b="1" dirty="0" smtClean="0"/>
            <a:t>Functionality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EC1D4B5F-A433-4473-9561-D70D64322893}" type="parTrans" cxnId="{E817AA9C-BB14-442C-BAB0-7717A11CCA47}">
      <dgm:prSet/>
      <dgm:spPr/>
      <dgm:t>
        <a:bodyPr/>
        <a:lstStyle/>
        <a:p>
          <a:endParaRPr lang="en-US"/>
        </a:p>
      </dgm:t>
    </dgm:pt>
    <dgm:pt modelId="{1781DDE6-658A-41AE-A4DF-ADFD676BBB54}" type="sibTrans" cxnId="{E817AA9C-BB14-442C-BAB0-7717A11CCA47}">
      <dgm:prSet/>
      <dgm:spPr/>
      <dgm:t>
        <a:bodyPr/>
        <a:lstStyle/>
        <a:p>
          <a:endParaRPr lang="en-US"/>
        </a:p>
      </dgm:t>
    </dgm:pt>
    <dgm:pt modelId="{7AA41444-1267-431D-A90F-C96E4A06261D}">
      <dgm:prSet custT="1"/>
      <dgm:spPr/>
      <dgm:t>
        <a:bodyPr/>
        <a:lstStyle/>
        <a:p>
          <a:r>
            <a:rPr lang="en-US" sz="2400" b="1" dirty="0" smtClean="0"/>
            <a:t>Consumer 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20CDE545-B5B1-407B-8263-0B44BDBCE2F5}" type="parTrans" cxnId="{FFF382D0-C087-4E5C-9032-CB362444B8AE}">
      <dgm:prSet/>
      <dgm:spPr/>
      <dgm:t>
        <a:bodyPr/>
        <a:lstStyle/>
        <a:p>
          <a:endParaRPr lang="en-US"/>
        </a:p>
      </dgm:t>
    </dgm:pt>
    <dgm:pt modelId="{51FBC169-13E2-4208-8F5D-31B111B6CA66}" type="sibTrans" cxnId="{FFF382D0-C087-4E5C-9032-CB362444B8AE}">
      <dgm:prSet/>
      <dgm:spPr/>
      <dgm:t>
        <a:bodyPr/>
        <a:lstStyle/>
        <a:p>
          <a:endParaRPr lang="en-US"/>
        </a:p>
      </dgm:t>
    </dgm:pt>
    <dgm:pt modelId="{E02CF1B4-30E7-4318-A881-11046F33C5CA}">
      <dgm:prSet/>
      <dgm:spPr/>
      <dgm:t>
        <a:bodyPr/>
        <a:lstStyle/>
        <a:p>
          <a:endParaRPr lang="en-US" sz="1500" dirty="0"/>
        </a:p>
      </dgm:t>
    </dgm:pt>
    <dgm:pt modelId="{B0A47244-AE64-429E-B26E-E50DBCDAE4BA}" type="parTrans" cxnId="{B1172CCA-8846-441A-8EE3-8119BF6276B1}">
      <dgm:prSet/>
      <dgm:spPr/>
      <dgm:t>
        <a:bodyPr/>
        <a:lstStyle/>
        <a:p>
          <a:endParaRPr lang="en-US"/>
        </a:p>
      </dgm:t>
    </dgm:pt>
    <dgm:pt modelId="{5ED1749B-A102-4ECC-80A2-E93AFB63F1C6}" type="sibTrans" cxnId="{B1172CCA-8846-441A-8EE3-8119BF6276B1}">
      <dgm:prSet/>
      <dgm:spPr/>
      <dgm:t>
        <a:bodyPr/>
        <a:lstStyle/>
        <a:p>
          <a:endParaRPr lang="en-US"/>
        </a:p>
      </dgm:t>
    </dgm:pt>
    <dgm:pt modelId="{91303D99-0A45-487F-86C3-73B42878A4D5}">
      <dgm:prSet custT="1"/>
      <dgm:spPr/>
      <dgm:t>
        <a:bodyPr/>
        <a:lstStyle/>
        <a:p>
          <a:r>
            <a:rPr lang="en-US" sz="2400" b="1" dirty="0" smtClean="0"/>
            <a:t>Enterprise </a:t>
          </a:r>
          <a:r>
            <a:rPr lang="en-US" sz="2400" b="1" dirty="0" err="1" smtClean="0"/>
            <a:t>Mashups</a:t>
          </a:r>
          <a:endParaRPr lang="en-US" sz="2400" b="1" dirty="0"/>
        </a:p>
      </dgm:t>
    </dgm:pt>
    <dgm:pt modelId="{A624B085-67D0-4E36-8902-D8E53CA6B720}" type="parTrans" cxnId="{E7B1F56A-F21C-4401-88E6-09FC066C087A}">
      <dgm:prSet/>
      <dgm:spPr/>
      <dgm:t>
        <a:bodyPr/>
        <a:lstStyle/>
        <a:p>
          <a:endParaRPr lang="en-US"/>
        </a:p>
      </dgm:t>
    </dgm:pt>
    <dgm:pt modelId="{3689111B-7CC9-4CE2-AC87-D9BCBC8AEB25}" type="sibTrans" cxnId="{E7B1F56A-F21C-4401-88E6-09FC066C087A}">
      <dgm:prSet/>
      <dgm:spPr/>
      <dgm:t>
        <a:bodyPr/>
        <a:lstStyle/>
        <a:p>
          <a:endParaRPr lang="en-US"/>
        </a:p>
      </dgm:t>
    </dgm:pt>
    <dgm:pt modelId="{BFFE5D29-16E1-43B2-8FA9-BAC275E1B153}" type="pres">
      <dgm:prSet presAssocID="{B0A4E0D1-D1FB-4430-9FB4-01C061FB240A}" presName="Name0" presStyleCnt="0">
        <dgm:presLayoutVars>
          <dgm:dir/>
          <dgm:animLvl val="lvl"/>
          <dgm:resizeHandles val="exact"/>
        </dgm:presLayoutVars>
      </dgm:prSet>
      <dgm:spPr/>
    </dgm:pt>
    <dgm:pt modelId="{638877E9-80BD-4A2D-869C-2DC2C257C04A}" type="pres">
      <dgm:prSet presAssocID="{F2FACEFF-9566-418C-A2C3-B55E02CA7710}" presName="linNode" presStyleCnt="0"/>
      <dgm:spPr/>
    </dgm:pt>
    <dgm:pt modelId="{07EEAFA0-0CA9-49A0-9088-C72AC51AC373}" type="pres">
      <dgm:prSet presAssocID="{F2FACEFF-9566-418C-A2C3-B55E02CA771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59F770B-6F27-474C-A4FB-D077335DE309}" type="pres">
      <dgm:prSet presAssocID="{F2FACEFF-9566-418C-A2C3-B55E02CA7710}" presName="descendantText" presStyleLbl="alignAccFollowNode1" presStyleIdx="0" presStyleCnt="4" custScaleY="149967">
        <dgm:presLayoutVars>
          <dgm:bulletEnabled val="1"/>
        </dgm:presLayoutVars>
      </dgm:prSet>
      <dgm:spPr/>
    </dgm:pt>
    <dgm:pt modelId="{11DE217C-3D5D-4CD4-AB0E-1F910F3B0E04}" type="pres">
      <dgm:prSet presAssocID="{42655274-C9F0-40AE-960E-09772BD2B471}" presName="sp" presStyleCnt="0"/>
      <dgm:spPr/>
    </dgm:pt>
    <dgm:pt modelId="{BE4DC7B2-6EC1-41DF-A642-A1E2896228CF}" type="pres">
      <dgm:prSet presAssocID="{D7582CBE-9AA6-4D7D-83DD-1B042AF469D7}" presName="linNode" presStyleCnt="0"/>
      <dgm:spPr/>
    </dgm:pt>
    <dgm:pt modelId="{B7460B27-FDDD-4A6B-87EF-97C6CD277819}" type="pres">
      <dgm:prSet presAssocID="{D7582CBE-9AA6-4D7D-83DD-1B042AF469D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2610981-052B-4EC8-B874-6060DD9CCBE3}" type="pres">
      <dgm:prSet presAssocID="{D7582CBE-9AA6-4D7D-83DD-1B042AF469D7}" presName="descendantText" presStyleLbl="alignAccFollowNode1" presStyleIdx="1" presStyleCnt="4">
        <dgm:presLayoutVars>
          <dgm:bulletEnabled val="1"/>
        </dgm:presLayoutVars>
      </dgm:prSet>
      <dgm:spPr/>
    </dgm:pt>
    <dgm:pt modelId="{EDA3EB79-111C-4A69-8658-8273E0517BB3}" type="pres">
      <dgm:prSet presAssocID="{73A10C2B-AAA1-4F15-9BEE-39BB61D40761}" presName="sp" presStyleCnt="0"/>
      <dgm:spPr/>
    </dgm:pt>
    <dgm:pt modelId="{852E8D8B-BEAF-4645-A8DF-5DEBF805E34D}" type="pres">
      <dgm:prSet presAssocID="{3FCA1A5E-9FBE-4900-9B8E-0D9519A24D24}" presName="linNode" presStyleCnt="0"/>
      <dgm:spPr/>
    </dgm:pt>
    <dgm:pt modelId="{07149967-F6CB-4F19-B767-859C659BEA5D}" type="pres">
      <dgm:prSet presAssocID="{3FCA1A5E-9FBE-4900-9B8E-0D9519A24D24}" presName="parentText" presStyleLbl="node1" presStyleIdx="2" presStyleCnt="4" custLinFactNeighborX="-1359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1F4C7-B4EE-4164-B901-0220FB963D88}" type="pres">
      <dgm:prSet presAssocID="{3FCA1A5E-9FBE-4900-9B8E-0D9519A24D24}" presName="descendantText" presStyleLbl="alignAccFollowNode1" presStyleIdx="2" presStyleCnt="4" custLinFactNeighborX="-2263" custLinFactNeighborY="-4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41FFD-CF3F-4AA0-A39F-B75D06ED47A8}" type="pres">
      <dgm:prSet presAssocID="{C6AAABA6-4389-46B4-A874-0C13531539EC}" presName="sp" presStyleCnt="0"/>
      <dgm:spPr/>
    </dgm:pt>
    <dgm:pt modelId="{75410EB4-550D-476E-9FAC-F1C73AEAD09D}" type="pres">
      <dgm:prSet presAssocID="{0A91E39D-92DF-4E4F-83DA-17891193DFF7}" presName="linNode" presStyleCnt="0"/>
      <dgm:spPr/>
    </dgm:pt>
    <dgm:pt modelId="{301F1405-F934-484A-ACAA-B6E4EA0696DF}" type="pres">
      <dgm:prSet presAssocID="{0A91E39D-92DF-4E4F-83DA-17891193DFF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D4D073E-F333-4CDB-AABF-77AC9AB8686A}" type="pres">
      <dgm:prSet presAssocID="{0A91E39D-92DF-4E4F-83DA-17891193DFF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07DBA-E613-4831-9AB0-A140EB548906}" srcId="{B0A4E0D1-D1FB-4430-9FB4-01C061FB240A}" destId="{D7582CBE-9AA6-4D7D-83DD-1B042AF469D7}" srcOrd="1" destOrd="0" parTransId="{0D0C41CD-6F59-45C7-870A-C4C4B8647472}" sibTransId="{73A10C2B-AAA1-4F15-9BEE-39BB61D40761}"/>
    <dgm:cxn modelId="{B258CEC0-4231-45EC-85C2-DC8248876679}" srcId="{3FCA1A5E-9FBE-4900-9B8E-0D9519A24D24}" destId="{3CB22964-A4BD-4BF8-AC46-5AE8BBC8AFD6}" srcOrd="1" destOrd="0" parTransId="{D7B9E8AE-D0FE-45BD-A309-95D4E0E86D6D}" sibTransId="{F257590E-4FF9-4D2B-8F78-A44D0901340B}"/>
    <dgm:cxn modelId="{9884F581-C159-4616-AC89-B484B333F824}" srcId="{B0A4E0D1-D1FB-4430-9FB4-01C061FB240A}" destId="{3FCA1A5E-9FBE-4900-9B8E-0D9519A24D24}" srcOrd="2" destOrd="0" parTransId="{AFE1F012-F876-490E-8357-01DFC130E97D}" sibTransId="{C6AAABA6-4389-46B4-A874-0C13531539EC}"/>
    <dgm:cxn modelId="{24889D06-5AEE-4025-A60B-91D69C5F261C}" type="presOf" srcId="{4E343D10-812F-4884-8E7B-36ED0827F23E}" destId="{72610981-052B-4EC8-B874-6060DD9CCBE3}" srcOrd="0" destOrd="0" presId="urn:microsoft.com/office/officeart/2005/8/layout/vList5"/>
    <dgm:cxn modelId="{E7B1F56A-F21C-4401-88E6-09FC066C087A}" srcId="{0A91E39D-92DF-4E4F-83DA-17891193DFF7}" destId="{91303D99-0A45-487F-86C3-73B42878A4D5}" srcOrd="1" destOrd="0" parTransId="{A624B085-67D0-4E36-8902-D8E53CA6B720}" sibTransId="{3689111B-7CC9-4CE2-AC87-D9BCBC8AEB25}"/>
    <dgm:cxn modelId="{737479F3-4122-4E85-BB73-4E68679361CD}" type="presOf" srcId="{F2FACEFF-9566-418C-A2C3-B55E02CA7710}" destId="{07EEAFA0-0CA9-49A0-9088-C72AC51AC373}" srcOrd="0" destOrd="0" presId="urn:microsoft.com/office/officeart/2005/8/layout/vList5"/>
    <dgm:cxn modelId="{C6B8A528-072A-478E-AB35-0AC5763A6BED}" type="presOf" srcId="{5AF92EC8-023E-4488-BA7A-9C08B1039D85}" destId="{72610981-052B-4EC8-B874-6060DD9CCBE3}" srcOrd="0" destOrd="1" presId="urn:microsoft.com/office/officeart/2005/8/layout/vList5"/>
    <dgm:cxn modelId="{DB24911A-EEE0-443B-843A-C2FFA5276EA3}" type="presOf" srcId="{442C0B41-2898-4CF5-93A2-0D2352B9247E}" destId="{159F770B-6F27-474C-A4FB-D077335DE309}" srcOrd="0" destOrd="2" presId="urn:microsoft.com/office/officeart/2005/8/layout/vList5"/>
    <dgm:cxn modelId="{5745BD78-0766-4A05-AAD1-45F639AFBD1F}" srcId="{B0A4E0D1-D1FB-4430-9FB4-01C061FB240A}" destId="{0A91E39D-92DF-4E4F-83DA-17891193DFF7}" srcOrd="3" destOrd="0" parTransId="{FF996C16-1687-4501-B7E1-923BC2176B6B}" sibTransId="{8B9FE089-D3BC-41E5-B00D-5DF15290E7FB}"/>
    <dgm:cxn modelId="{726FA524-1CD0-4F20-BE56-D8E86C910117}" type="presOf" srcId="{0A91E39D-92DF-4E4F-83DA-17891193DFF7}" destId="{301F1405-F934-484A-ACAA-B6E4EA0696DF}" srcOrd="0" destOrd="0" presId="urn:microsoft.com/office/officeart/2005/8/layout/vList5"/>
    <dgm:cxn modelId="{4614E113-8AA2-45AB-B7D5-0A3AEED65C2F}" srcId="{3FCA1A5E-9FBE-4900-9B8E-0D9519A24D24}" destId="{F4B48EDF-207C-4C66-A6D2-BB1AF2726613}" srcOrd="0" destOrd="0" parTransId="{1D248B58-5BBD-45E9-AD8E-DC1A695BCEF9}" sibTransId="{083BAC3F-2A9B-4AC4-A109-248BC6BDBA76}"/>
    <dgm:cxn modelId="{5FAFACBD-892F-4123-853C-8C4314779F95}" type="presOf" srcId="{3FCA1A5E-9FBE-4900-9B8E-0D9519A24D24}" destId="{07149967-F6CB-4F19-B767-859C659BEA5D}" srcOrd="0" destOrd="0" presId="urn:microsoft.com/office/officeart/2005/8/layout/vList5"/>
    <dgm:cxn modelId="{3591720E-885B-4472-AB8A-1F2EB3D1B197}" type="presOf" srcId="{7E4EFDBB-B12D-4E56-8AFC-05DB78B61FF3}" destId="{159F770B-6F27-474C-A4FB-D077335DE309}" srcOrd="0" destOrd="0" presId="urn:microsoft.com/office/officeart/2005/8/layout/vList5"/>
    <dgm:cxn modelId="{562D11CF-BF5A-4A20-B4F7-BF04296A3886}" type="presOf" srcId="{F4B48EDF-207C-4C66-A6D2-BB1AF2726613}" destId="{0DE1F4C7-B4EE-4164-B901-0220FB963D88}" srcOrd="0" destOrd="0" presId="urn:microsoft.com/office/officeart/2005/8/layout/vList5"/>
    <dgm:cxn modelId="{69B2D633-22C9-44DB-9851-E47E7D3C81E2}" type="presOf" srcId="{91303D99-0A45-487F-86C3-73B42878A4D5}" destId="{CD4D073E-F333-4CDB-AABF-77AC9AB8686A}" srcOrd="0" destOrd="1" presId="urn:microsoft.com/office/officeart/2005/8/layout/vList5"/>
    <dgm:cxn modelId="{BAB1549D-36D9-41DE-BF57-30ED7565D3FA}" srcId="{F2FACEFF-9566-418C-A2C3-B55E02CA7710}" destId="{6D5E7138-621C-4DAC-98CE-CEB8AFDF67BD}" srcOrd="1" destOrd="0" parTransId="{1B19CE1E-B5D6-42A6-87D4-45715DCB4C40}" sibTransId="{475D43B4-7744-4328-BB77-C65E188C26E7}"/>
    <dgm:cxn modelId="{75EBECD6-7919-456D-86E0-8293F76EF7C4}" type="presOf" srcId="{3CB22964-A4BD-4BF8-AC46-5AE8BBC8AFD6}" destId="{0DE1F4C7-B4EE-4164-B901-0220FB963D88}" srcOrd="0" destOrd="1" presId="urn:microsoft.com/office/officeart/2005/8/layout/vList5"/>
    <dgm:cxn modelId="{C480F130-6373-499B-9709-8E251C42BE08}" srcId="{B0A4E0D1-D1FB-4430-9FB4-01C061FB240A}" destId="{F2FACEFF-9566-418C-A2C3-B55E02CA7710}" srcOrd="0" destOrd="0" parTransId="{AA5FFB2A-C96A-43B2-9A1E-C4E0DAF4CBF4}" sibTransId="{42655274-C9F0-40AE-960E-09772BD2B471}"/>
    <dgm:cxn modelId="{676E8ABA-054F-4847-AB2A-B5CD8E9D0E03}" srcId="{F2FACEFF-9566-418C-A2C3-B55E02CA7710}" destId="{7E4EFDBB-B12D-4E56-8AFC-05DB78B61FF3}" srcOrd="0" destOrd="0" parTransId="{923537AB-2EAF-492C-ACED-B1CE52ADD9BA}" sibTransId="{B2D203AC-40E8-439C-9A9C-AD073EF68035}"/>
    <dgm:cxn modelId="{0AA1796C-0EAE-4D7B-B964-116B3A0525E9}" type="presOf" srcId="{D7582CBE-9AA6-4D7D-83DD-1B042AF469D7}" destId="{B7460B27-FDDD-4A6B-87EF-97C6CD277819}" srcOrd="0" destOrd="0" presId="urn:microsoft.com/office/officeart/2005/8/layout/vList5"/>
    <dgm:cxn modelId="{190B0178-1DF6-412D-A107-8FB04A8FF5F8}" type="presOf" srcId="{7AA41444-1267-431D-A90F-C96E4A06261D}" destId="{CD4D073E-F333-4CDB-AABF-77AC9AB8686A}" srcOrd="0" destOrd="0" presId="urn:microsoft.com/office/officeart/2005/8/layout/vList5"/>
    <dgm:cxn modelId="{99CA2AFC-5A36-4AC7-929C-E23509011AAA}" srcId="{D7582CBE-9AA6-4D7D-83DD-1B042AF469D7}" destId="{4E343D10-812F-4884-8E7B-36ED0827F23E}" srcOrd="0" destOrd="0" parTransId="{E9D23014-AE86-44BE-864B-32C250C8141D}" sibTransId="{D6AA220D-47A6-40BC-B9E5-9CAE5FCB5B5B}"/>
    <dgm:cxn modelId="{43DEE34B-917C-42A0-83D8-4C1CDA88AAEB}" type="presOf" srcId="{B0A4E0D1-D1FB-4430-9FB4-01C061FB240A}" destId="{BFFE5D29-16E1-43B2-8FA9-BAC275E1B153}" srcOrd="0" destOrd="0" presId="urn:microsoft.com/office/officeart/2005/8/layout/vList5"/>
    <dgm:cxn modelId="{B1172CCA-8846-441A-8EE3-8119BF6276B1}" srcId="{0A91E39D-92DF-4E4F-83DA-17891193DFF7}" destId="{E02CF1B4-30E7-4318-A881-11046F33C5CA}" srcOrd="2" destOrd="0" parTransId="{B0A47244-AE64-429E-B26E-E50DBCDAE4BA}" sibTransId="{5ED1749B-A102-4ECC-80A2-E93AFB63F1C6}"/>
    <dgm:cxn modelId="{06CCC2BE-7FF2-43CD-85F7-0C873CE6BB20}" srcId="{D7582CBE-9AA6-4D7D-83DD-1B042AF469D7}" destId="{5AF92EC8-023E-4488-BA7A-9C08B1039D85}" srcOrd="1" destOrd="0" parTransId="{B402F25C-DFE9-44C1-806E-A4E16FF2EB30}" sibTransId="{5759B16F-DB99-4424-AC91-1126A76DBB20}"/>
    <dgm:cxn modelId="{E817AA9C-BB14-442C-BAB0-7717A11CCA47}" srcId="{F2FACEFF-9566-418C-A2C3-B55E02CA7710}" destId="{442C0B41-2898-4CF5-93A2-0D2352B9247E}" srcOrd="2" destOrd="0" parTransId="{EC1D4B5F-A433-4473-9561-D70D64322893}" sibTransId="{1781DDE6-658A-41AE-A4DF-ADFD676BBB54}"/>
    <dgm:cxn modelId="{B871D4C6-E4F2-4446-B9E7-88EA8628A09B}" type="presOf" srcId="{6D5E7138-621C-4DAC-98CE-CEB8AFDF67BD}" destId="{159F770B-6F27-474C-A4FB-D077335DE309}" srcOrd="0" destOrd="1" presId="urn:microsoft.com/office/officeart/2005/8/layout/vList5"/>
    <dgm:cxn modelId="{7EC70D5C-9ED1-45CD-81A7-8298A652F8E4}" type="presOf" srcId="{E02CF1B4-30E7-4318-A881-11046F33C5CA}" destId="{CD4D073E-F333-4CDB-AABF-77AC9AB8686A}" srcOrd="0" destOrd="2" presId="urn:microsoft.com/office/officeart/2005/8/layout/vList5"/>
    <dgm:cxn modelId="{FFF382D0-C087-4E5C-9032-CB362444B8AE}" srcId="{0A91E39D-92DF-4E4F-83DA-17891193DFF7}" destId="{7AA41444-1267-431D-A90F-C96E4A06261D}" srcOrd="0" destOrd="0" parTransId="{20CDE545-B5B1-407B-8263-0B44BDBCE2F5}" sibTransId="{51FBC169-13E2-4208-8F5D-31B111B6CA66}"/>
    <dgm:cxn modelId="{47175FF4-C666-4EBD-A93D-5EA6EF2E961C}" type="presParOf" srcId="{BFFE5D29-16E1-43B2-8FA9-BAC275E1B153}" destId="{638877E9-80BD-4A2D-869C-2DC2C257C04A}" srcOrd="0" destOrd="0" presId="urn:microsoft.com/office/officeart/2005/8/layout/vList5"/>
    <dgm:cxn modelId="{071624AA-AEA3-4069-AE88-73831CC8408C}" type="presParOf" srcId="{638877E9-80BD-4A2D-869C-2DC2C257C04A}" destId="{07EEAFA0-0CA9-49A0-9088-C72AC51AC373}" srcOrd="0" destOrd="0" presId="urn:microsoft.com/office/officeart/2005/8/layout/vList5"/>
    <dgm:cxn modelId="{FFAF145B-3CF0-4DC6-B38F-5C137FA6136E}" type="presParOf" srcId="{638877E9-80BD-4A2D-869C-2DC2C257C04A}" destId="{159F770B-6F27-474C-A4FB-D077335DE309}" srcOrd="1" destOrd="0" presId="urn:microsoft.com/office/officeart/2005/8/layout/vList5"/>
    <dgm:cxn modelId="{D09BBC88-7220-4D96-8C75-F546B1CC8473}" type="presParOf" srcId="{BFFE5D29-16E1-43B2-8FA9-BAC275E1B153}" destId="{11DE217C-3D5D-4CD4-AB0E-1F910F3B0E04}" srcOrd="1" destOrd="0" presId="urn:microsoft.com/office/officeart/2005/8/layout/vList5"/>
    <dgm:cxn modelId="{228B7A96-40CB-4D63-8B2D-C39E1AE46489}" type="presParOf" srcId="{BFFE5D29-16E1-43B2-8FA9-BAC275E1B153}" destId="{BE4DC7B2-6EC1-41DF-A642-A1E2896228CF}" srcOrd="2" destOrd="0" presId="urn:microsoft.com/office/officeart/2005/8/layout/vList5"/>
    <dgm:cxn modelId="{156B9BB5-EF6D-4599-B718-61E2B98CBD5B}" type="presParOf" srcId="{BE4DC7B2-6EC1-41DF-A642-A1E2896228CF}" destId="{B7460B27-FDDD-4A6B-87EF-97C6CD277819}" srcOrd="0" destOrd="0" presId="urn:microsoft.com/office/officeart/2005/8/layout/vList5"/>
    <dgm:cxn modelId="{F49FB2E5-F078-4866-95EC-FA3940AD13DB}" type="presParOf" srcId="{BE4DC7B2-6EC1-41DF-A642-A1E2896228CF}" destId="{72610981-052B-4EC8-B874-6060DD9CCBE3}" srcOrd="1" destOrd="0" presId="urn:microsoft.com/office/officeart/2005/8/layout/vList5"/>
    <dgm:cxn modelId="{43D244CF-B52F-4C5F-ABCE-28FD80F86D01}" type="presParOf" srcId="{BFFE5D29-16E1-43B2-8FA9-BAC275E1B153}" destId="{EDA3EB79-111C-4A69-8658-8273E0517BB3}" srcOrd="3" destOrd="0" presId="urn:microsoft.com/office/officeart/2005/8/layout/vList5"/>
    <dgm:cxn modelId="{AC232BCF-DD8E-499C-89B6-A960A418C170}" type="presParOf" srcId="{BFFE5D29-16E1-43B2-8FA9-BAC275E1B153}" destId="{852E8D8B-BEAF-4645-A8DF-5DEBF805E34D}" srcOrd="4" destOrd="0" presId="urn:microsoft.com/office/officeart/2005/8/layout/vList5"/>
    <dgm:cxn modelId="{FFEF9556-0AE8-4745-915B-05FE4B57412B}" type="presParOf" srcId="{852E8D8B-BEAF-4645-A8DF-5DEBF805E34D}" destId="{07149967-F6CB-4F19-B767-859C659BEA5D}" srcOrd="0" destOrd="0" presId="urn:microsoft.com/office/officeart/2005/8/layout/vList5"/>
    <dgm:cxn modelId="{78EF8B34-9435-4AA3-B53E-702E0F01A863}" type="presParOf" srcId="{852E8D8B-BEAF-4645-A8DF-5DEBF805E34D}" destId="{0DE1F4C7-B4EE-4164-B901-0220FB963D88}" srcOrd="1" destOrd="0" presId="urn:microsoft.com/office/officeart/2005/8/layout/vList5"/>
    <dgm:cxn modelId="{0B49697C-3EF3-417A-ACC7-3C52B2538968}" type="presParOf" srcId="{BFFE5D29-16E1-43B2-8FA9-BAC275E1B153}" destId="{45441FFD-CF3F-4AA0-A39F-B75D06ED47A8}" srcOrd="5" destOrd="0" presId="urn:microsoft.com/office/officeart/2005/8/layout/vList5"/>
    <dgm:cxn modelId="{828F34DD-3F06-4E6E-B750-5009889176EF}" type="presParOf" srcId="{BFFE5D29-16E1-43B2-8FA9-BAC275E1B153}" destId="{75410EB4-550D-476E-9FAC-F1C73AEAD09D}" srcOrd="6" destOrd="0" presId="urn:microsoft.com/office/officeart/2005/8/layout/vList5"/>
    <dgm:cxn modelId="{04C38DB8-EFD2-4BDC-92A2-ED548570F2A1}" type="presParOf" srcId="{75410EB4-550D-476E-9FAC-F1C73AEAD09D}" destId="{301F1405-F934-484A-ACAA-B6E4EA0696DF}" srcOrd="0" destOrd="0" presId="urn:microsoft.com/office/officeart/2005/8/layout/vList5"/>
    <dgm:cxn modelId="{540ABEB9-DA5A-4A04-838F-803E646A5998}" type="presParOf" srcId="{75410EB4-550D-476E-9FAC-F1C73AEAD09D}" destId="{CD4D073E-F333-4CDB-AABF-77AC9AB868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F770B-6F27-474C-A4FB-D077335DE309}">
      <dsp:nvSpPr>
        <dsp:cNvPr id="0" name=""/>
        <dsp:cNvSpPr/>
      </dsp:nvSpPr>
      <dsp:spPr>
        <a:xfrm rot="5400000">
          <a:off x="5126386" y="-2082817"/>
          <a:ext cx="1239145" cy="54079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Presenation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Data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Functionality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</dsp:txBody>
      <dsp:txXfrm rot="5400000">
        <a:off x="5126386" y="-2082817"/>
        <a:ext cx="1239145" cy="5407961"/>
      </dsp:txXfrm>
    </dsp:sp>
    <dsp:sp modelId="{07EEAFA0-0CA9-49A0-9088-C72AC51AC373}">
      <dsp:nvSpPr>
        <dsp:cNvPr id="0" name=""/>
        <dsp:cNvSpPr/>
      </dsp:nvSpPr>
      <dsp:spPr>
        <a:xfrm>
          <a:off x="0" y="104739"/>
          <a:ext cx="3041978" cy="1032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What?</a:t>
          </a:r>
          <a:endParaRPr lang="en-US" sz="3200" b="1" kern="1200" dirty="0"/>
        </a:p>
      </dsp:txBody>
      <dsp:txXfrm>
        <a:off x="0" y="104739"/>
        <a:ext cx="3041978" cy="1032848"/>
      </dsp:txXfrm>
    </dsp:sp>
    <dsp:sp modelId="{72610981-052B-4EC8-B874-6060DD9CCBE3}">
      <dsp:nvSpPr>
        <dsp:cNvPr id="0" name=""/>
        <dsp:cNvSpPr/>
      </dsp:nvSpPr>
      <dsp:spPr>
        <a:xfrm rot="5400000">
          <a:off x="5338436" y="-897820"/>
          <a:ext cx="826278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</a:t>
          </a:r>
          <a:r>
            <a:rPr lang="en-US" sz="2400" b="1" kern="1200" dirty="0" smtClean="0"/>
            <a:t>Server – side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Client – side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</dsp:txBody>
      <dsp:txXfrm rot="5400000">
        <a:off x="5338436" y="-897820"/>
        <a:ext cx="826278" cy="5413248"/>
      </dsp:txXfrm>
    </dsp:sp>
    <dsp:sp modelId="{B7460B27-FDDD-4A6B-87EF-97C6CD277819}">
      <dsp:nvSpPr>
        <dsp:cNvPr id="0" name=""/>
        <dsp:cNvSpPr/>
      </dsp:nvSpPr>
      <dsp:spPr>
        <a:xfrm>
          <a:off x="0" y="1292378"/>
          <a:ext cx="3044952" cy="1032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Where?</a:t>
          </a:r>
          <a:endParaRPr lang="en-US" sz="3200" b="1" kern="1200" dirty="0"/>
        </a:p>
      </dsp:txBody>
      <dsp:txXfrm>
        <a:off x="0" y="1292378"/>
        <a:ext cx="3044952" cy="1032848"/>
      </dsp:txXfrm>
    </dsp:sp>
    <dsp:sp modelId="{0DE1F4C7-B4EE-4164-B901-0220FB963D88}">
      <dsp:nvSpPr>
        <dsp:cNvPr id="0" name=""/>
        <dsp:cNvSpPr/>
      </dsp:nvSpPr>
      <dsp:spPr>
        <a:xfrm rot="5400000">
          <a:off x="5269529" y="153271"/>
          <a:ext cx="826278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Extraction 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 Flow </a:t>
          </a:r>
          <a:r>
            <a:rPr lang="en-US" sz="2400" b="1" kern="1200" dirty="0" err="1" smtClean="0"/>
            <a:t>Mashups</a:t>
          </a:r>
          <a:endParaRPr lang="en-US" sz="1500" b="1" kern="1200" dirty="0"/>
        </a:p>
      </dsp:txBody>
      <dsp:txXfrm rot="5400000">
        <a:off x="5269529" y="153271"/>
        <a:ext cx="826278" cy="5413248"/>
      </dsp:txXfrm>
    </dsp:sp>
    <dsp:sp modelId="{07149967-F6CB-4F19-B767-859C659BEA5D}">
      <dsp:nvSpPr>
        <dsp:cNvPr id="0" name=""/>
        <dsp:cNvSpPr/>
      </dsp:nvSpPr>
      <dsp:spPr>
        <a:xfrm>
          <a:off x="0" y="2351048"/>
          <a:ext cx="3044952" cy="1032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How?</a:t>
          </a:r>
          <a:endParaRPr lang="en-US" sz="3200" b="1" kern="1200" dirty="0"/>
        </a:p>
      </dsp:txBody>
      <dsp:txXfrm>
        <a:off x="0" y="2351048"/>
        <a:ext cx="3044952" cy="1032848"/>
      </dsp:txXfrm>
    </dsp:sp>
    <dsp:sp modelId="{CD4D073E-F333-4CDB-AABF-77AC9AB8686A}">
      <dsp:nvSpPr>
        <dsp:cNvPr id="0" name=""/>
        <dsp:cNvSpPr/>
      </dsp:nvSpPr>
      <dsp:spPr>
        <a:xfrm rot="5400000">
          <a:off x="5338436" y="1271161"/>
          <a:ext cx="826278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Consumer 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Enterprise </a:t>
          </a:r>
          <a:r>
            <a:rPr lang="en-US" sz="2400" b="1" kern="1200" dirty="0" err="1" smtClean="0"/>
            <a:t>Mashups</a:t>
          </a:r>
          <a:endParaRPr lang="en-US" sz="24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5400000">
        <a:off x="5338436" y="1271161"/>
        <a:ext cx="826278" cy="5413248"/>
      </dsp:txXfrm>
    </dsp:sp>
    <dsp:sp modelId="{301F1405-F934-484A-ACAA-B6E4EA0696DF}">
      <dsp:nvSpPr>
        <dsp:cNvPr id="0" name=""/>
        <dsp:cNvSpPr/>
      </dsp:nvSpPr>
      <dsp:spPr>
        <a:xfrm>
          <a:off x="0" y="3461360"/>
          <a:ext cx="3044952" cy="1032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For Whom?</a:t>
          </a:r>
          <a:endParaRPr lang="en-US" sz="3200" b="1" kern="1200" dirty="0"/>
        </a:p>
      </dsp:txBody>
      <dsp:txXfrm>
        <a:off x="0" y="3461360"/>
        <a:ext cx="3044952" cy="1032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1D000-7FFA-4741-89E7-6B16E527ACFF}" type="datetimeFigureOut">
              <a:rPr lang="en-US" smtClean="0"/>
              <a:pPr/>
              <a:t>6/5/2009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E6EF4-D6FE-4F08-9ED0-2DECCBF4A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one might think, that news  </a:t>
            </a:r>
            <a:r>
              <a:rPr lang="en-US" dirty="0" err="1" smtClean="0"/>
              <a:t>mashups</a:t>
            </a:r>
            <a:r>
              <a:rPr lang="en-US" dirty="0" smtClean="0"/>
              <a:t>, Photo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mashups</a:t>
            </a:r>
            <a:r>
              <a:rPr lang="en-US" baseline="0" dirty="0" smtClean="0"/>
              <a:t>, search </a:t>
            </a:r>
            <a:r>
              <a:rPr lang="en-US" baseline="0" dirty="0" err="1" smtClean="0"/>
              <a:t>mashups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anoher</a:t>
            </a:r>
            <a:r>
              <a:rPr lang="en-US" baseline="0" dirty="0" smtClean="0"/>
              <a:t> type of classification like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example news </a:t>
            </a:r>
            <a:r>
              <a:rPr lang="en-US" baseline="0" dirty="0" err="1" smtClean="0"/>
              <a:t>Mashups</a:t>
            </a:r>
            <a:r>
              <a:rPr lang="en-US" baseline="0" dirty="0" smtClean="0"/>
              <a:t> etc can be  refinement of presentation </a:t>
            </a:r>
            <a:r>
              <a:rPr lang="en-US" baseline="0" dirty="0" err="1" smtClean="0"/>
              <a:t>mashups</a:t>
            </a:r>
            <a:r>
              <a:rPr lang="en-US" baseline="0" dirty="0" smtClean="0"/>
              <a:t>. It can be resources mashed out of news:)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Server-side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integrate resources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services and data) on the server.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Give Examples: Tools such as MS </a:t>
            </a:r>
            <a:r>
              <a:rPr lang="en-US" dirty="0" err="1" smtClean="0"/>
              <a:t>PopFly</a:t>
            </a:r>
            <a:r>
              <a:rPr lang="en-US" dirty="0" smtClean="0"/>
              <a:t>, Yahoo Pipes, Intel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Mashmaker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Derri</a:t>
            </a:r>
            <a:r>
              <a:rPr lang="en-US" baseline="0" dirty="0" smtClean="0"/>
              <a:t> Pipes, Dapper etc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</a:t>
            </a:r>
            <a:r>
              <a:rPr lang="en-US" baseline="0" dirty="0" err="1" smtClean="0"/>
              <a:t>analyse</a:t>
            </a:r>
            <a:r>
              <a:rPr lang="en-US" baseline="0" dirty="0" smtClean="0"/>
              <a:t> how these tools can be used to </a:t>
            </a:r>
            <a:r>
              <a:rPr lang="en-US" baseline="0" dirty="0" err="1" smtClean="0"/>
              <a:t>creat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Mashups</a:t>
            </a:r>
            <a:r>
              <a:rPr lang="en-US" baseline="0" dirty="0" smtClean="0"/>
              <a:t> that we </a:t>
            </a:r>
            <a:r>
              <a:rPr lang="en-US" baseline="0" dirty="0" err="1" smtClean="0"/>
              <a:t>classfied</a:t>
            </a:r>
            <a:r>
              <a:rPr lang="en-US" baseline="0" dirty="0" smtClean="0"/>
              <a:t>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evaluation is done according to the </a:t>
            </a:r>
            <a:r>
              <a:rPr lang="en-US" dirty="0" err="1" smtClean="0"/>
              <a:t>mashup</a:t>
            </a:r>
            <a:r>
              <a:rPr lang="en-US" dirty="0" smtClean="0"/>
              <a:t> patterns identified</a:t>
            </a:r>
            <a:r>
              <a:rPr lang="en-US" baseline="0" dirty="0" smtClean="0"/>
              <a:t> earlier.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Server side and Client side classification not used. </a:t>
            </a:r>
            <a:r>
              <a:rPr lang="en-US" baseline="0" dirty="0" err="1" smtClean="0"/>
              <a:t>Siince</a:t>
            </a:r>
            <a:r>
              <a:rPr lang="en-US" baseline="0" dirty="0" smtClean="0"/>
              <a:t> it’s a matter of system configuration.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establish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an efficient technology for resource integration the following seven challenges should be 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its roots in the musical domain referring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artists that mix several pieces of music, usually from different musical styles, into one single record</a:t>
            </a:r>
          </a:p>
          <a:p>
            <a:pPr>
              <a:buFont typeface="Arial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domains introducing the idea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derivating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new work by mixing two or more pieces.</a:t>
            </a:r>
          </a:p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extracting these terms 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page or application, integration, combination, reuse, data sources, APIs, third party data, Web 2.0 and data processing.</a:t>
            </a:r>
          </a:p>
          <a:p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define a complete definition for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EF4-D6FE-4F08-9ED0-2DECCBF4AD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C85C-74CD-4F95-A662-1E372F813F36}" type="datetime1">
              <a:rPr lang="en-US" smtClean="0"/>
              <a:t>6/5/2009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EC36-8250-4105-91DA-FC2EA24F25F4}" type="datetime1">
              <a:rPr lang="en-US" smtClean="0"/>
              <a:t>6/5/2009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20E-6DCD-491C-8964-75F65FFFED50}" type="datetime1">
              <a:rPr lang="en-US" smtClean="0"/>
              <a:t>6/5/2009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45A-42BA-4E7A-92F1-4065224C8565}" type="datetime1">
              <a:rPr lang="en-US" smtClean="0"/>
              <a:t>6/5/2009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D31D-8E75-4583-8B59-928CCFEC0AF6}" type="datetime1">
              <a:rPr lang="en-US" smtClean="0"/>
              <a:t>6/5/2009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27D6-7686-49AA-B7D2-A165B812CEF0}" type="datetime1">
              <a:rPr lang="en-US" smtClean="0"/>
              <a:t>6/5/2009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C8C8-8642-48E8-B600-6D00154AA6E7}" type="datetime1">
              <a:rPr lang="en-US" smtClean="0"/>
              <a:t>6/5/2009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E573-1556-471F-918E-86F32424A141}" type="datetime1">
              <a:rPr lang="en-US" smtClean="0"/>
              <a:t>6/5/2009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22E-0A32-44BC-9CD5-669A085CE32D}" type="datetime1">
              <a:rPr lang="en-US" smtClean="0"/>
              <a:t>6/5/2009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8F6-04FC-4EF0-9823-CC882C01CEED}" type="datetime1">
              <a:rPr lang="en-US" smtClean="0"/>
              <a:t>6/5/2009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F885AC9-C667-46EB-AFB9-C84643FD7DB7}" type="datetime1">
              <a:rPr lang="en-US" smtClean="0"/>
              <a:t>6/5/2009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A9B04E-584A-447E-9A17-F9F4213B7C89}" type="datetime1">
              <a:rPr lang="en-US" smtClean="0"/>
              <a:t>6/5/2009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D743A4-A6BF-499D-9C31-309439093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zdnet.com/Hinchcliffe/?p=49&amp;tag=nl.e6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appl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map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Mashups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ITEC810 Project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486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By: P. M . </a:t>
            </a:r>
            <a:r>
              <a:rPr lang="en-US" sz="2000" b="1" dirty="0" err="1" smtClean="0"/>
              <a:t>Mathindri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Nilushika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Pathiraja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08176"/>
          </a:xfrm>
        </p:spPr>
        <p:txBody>
          <a:bodyPr/>
          <a:lstStyle/>
          <a:p>
            <a:r>
              <a:rPr lang="en-US" sz="4000" dirty="0" smtClean="0"/>
              <a:t>  Why </a:t>
            </a:r>
            <a:r>
              <a:rPr lang="en-US" sz="4000" dirty="0" err="1" smtClean="0"/>
              <a:t>Mashups</a:t>
            </a:r>
            <a:r>
              <a:rPr lang="en-US" sz="4000" dirty="0" smtClean="0"/>
              <a:t> are Popular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Even non technical users can create </a:t>
            </a:r>
            <a:r>
              <a:rPr lang="en-US" sz="2400" dirty="0" err="1" smtClean="0"/>
              <a:t>Mashups</a:t>
            </a:r>
            <a:r>
              <a:rPr lang="en-US" sz="2400" dirty="0" smtClean="0"/>
              <a:t> without any programming knowledge.</a:t>
            </a:r>
          </a:p>
          <a:p>
            <a:r>
              <a:rPr lang="en-US" sz="2400" dirty="0" smtClean="0"/>
              <a:t>Explosive growth in “user-generated content” </a:t>
            </a:r>
          </a:p>
          <a:p>
            <a:r>
              <a:rPr lang="en-US" sz="2400" dirty="0" smtClean="0"/>
              <a:t>Wide deployment of XML web services.</a:t>
            </a:r>
          </a:p>
          <a:p>
            <a:pPr lvl="0"/>
            <a:r>
              <a:rPr lang="en-US" sz="2400" dirty="0" smtClean="0"/>
              <a:t>Increased broadband access</a:t>
            </a:r>
            <a:r>
              <a:rPr lang="en-AU" sz="2400" dirty="0" smtClean="0"/>
              <a:t>.</a:t>
            </a:r>
            <a:endParaRPr lang="en-US" sz="2400" dirty="0" smtClean="0"/>
          </a:p>
          <a:p>
            <a:pPr lvl="0"/>
            <a:r>
              <a:rPr lang="en-US" sz="2400" dirty="0" smtClean="0"/>
              <a:t>Wider conceptualization of the Internet as a platform (“Web 2.0”)</a:t>
            </a:r>
          </a:p>
          <a:p>
            <a:r>
              <a:rPr lang="en-US" sz="2400" dirty="0" smtClean="0"/>
              <a:t>Lot of user friendly tools are available.</a:t>
            </a:r>
          </a:p>
          <a:p>
            <a:pPr lvl="1"/>
            <a:r>
              <a:rPr lang="en-US" sz="2000" dirty="0" err="1" smtClean="0"/>
              <a:t>Microsft</a:t>
            </a:r>
            <a:r>
              <a:rPr lang="en-US" sz="2000" dirty="0" smtClean="0"/>
              <a:t> </a:t>
            </a:r>
            <a:r>
              <a:rPr lang="en-US" sz="2000" dirty="0" err="1" smtClean="0"/>
              <a:t>Popfly</a:t>
            </a:r>
            <a:endParaRPr lang="en-US" sz="2000" dirty="0" smtClean="0"/>
          </a:p>
          <a:p>
            <a:pPr lvl="1"/>
            <a:r>
              <a:rPr lang="en-US" sz="2000" dirty="0" smtClean="0"/>
              <a:t>Dapper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03462"/>
          </a:xfrm>
        </p:spPr>
        <p:txBody>
          <a:bodyPr/>
          <a:lstStyle/>
          <a:p>
            <a:r>
              <a:rPr lang="en-US" sz="4000" dirty="0" smtClean="0"/>
              <a:t>  </a:t>
            </a:r>
            <a:r>
              <a:rPr lang="en-US" sz="4000" dirty="0" err="1" smtClean="0"/>
              <a:t>Mashup</a:t>
            </a:r>
            <a:r>
              <a:rPr lang="en-US" sz="4000" dirty="0" smtClean="0"/>
              <a:t> Dashboard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Last 14 days</a:t>
            </a:r>
          </a:p>
          <a:p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All times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28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3048000"/>
            <a:ext cx="6096000" cy="68580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Introduction to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smtClean="0"/>
              <a:t>Classification of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err="1" smtClean="0"/>
              <a:t>Mashup</a:t>
            </a:r>
            <a:r>
              <a:rPr lang="en-US" sz="4000" b="1" dirty="0" smtClean="0"/>
              <a:t> Development Tools</a:t>
            </a:r>
          </a:p>
          <a:p>
            <a:r>
              <a:rPr lang="en-US" sz="4000" b="1" dirty="0" smtClean="0"/>
              <a:t>Challenges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Explored various </a:t>
            </a:r>
            <a:r>
              <a:rPr lang="en-US" sz="2800" dirty="0" err="1" smtClean="0"/>
              <a:t>Mashups</a:t>
            </a:r>
            <a:r>
              <a:rPr lang="en-US" sz="2800" dirty="0" smtClean="0"/>
              <a:t>  available on </a:t>
            </a:r>
            <a:r>
              <a:rPr lang="en-US" sz="2800" dirty="0" err="1" smtClean="0"/>
              <a:t>ProgrammableWeb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Studied existing </a:t>
            </a:r>
            <a:r>
              <a:rPr lang="en-US" sz="2800" dirty="0" err="1" smtClean="0"/>
              <a:t>Mashup</a:t>
            </a:r>
            <a:r>
              <a:rPr lang="en-US" sz="2800" dirty="0" smtClean="0"/>
              <a:t> categorization models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are:</a:t>
            </a:r>
          </a:p>
          <a:p>
            <a:pPr lvl="1"/>
            <a:r>
              <a:rPr lang="en-US" sz="2000" dirty="0" smtClean="0"/>
              <a:t>Market Overview </a:t>
            </a:r>
            <a:r>
              <a:rPr lang="en-US" sz="2000" dirty="0" smtClean="0"/>
              <a:t>of Enterprise </a:t>
            </a:r>
            <a:r>
              <a:rPr lang="en-US" sz="2000" dirty="0" err="1" smtClean="0"/>
              <a:t>Mashup</a:t>
            </a:r>
            <a:r>
              <a:rPr lang="en-US" sz="2000" dirty="0" smtClean="0"/>
              <a:t> </a:t>
            </a:r>
            <a:r>
              <a:rPr lang="en-US" sz="2000" dirty="0" smtClean="0"/>
              <a:t>Tools: By </a:t>
            </a:r>
            <a:r>
              <a:rPr lang="en-US" sz="2000" dirty="0" smtClean="0"/>
              <a:t>Hoyer, V., and Fischer, M</a:t>
            </a:r>
            <a:endParaRPr lang="en-US" sz="62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/>
              <a:t>New Way of </a:t>
            </a:r>
            <a:r>
              <a:rPr lang="en-US" sz="2000" dirty="0" smtClean="0"/>
              <a:t>Providing Web Mapping </a:t>
            </a:r>
            <a:r>
              <a:rPr lang="en-US" sz="2000" dirty="0" smtClean="0"/>
              <a:t>and GIS </a:t>
            </a:r>
            <a:r>
              <a:rPr lang="en-US" sz="2000" dirty="0" smtClean="0"/>
              <a:t>Services.: By  </a:t>
            </a:r>
            <a:r>
              <a:rPr lang="en-US" sz="2000" dirty="0" smtClean="0"/>
              <a:t>Li, S., and Gong, </a:t>
            </a:r>
            <a:r>
              <a:rPr lang="en-US" sz="2000" dirty="0" smtClean="0"/>
              <a:t>J</a:t>
            </a:r>
          </a:p>
          <a:p>
            <a:pPr lvl="1"/>
            <a:r>
              <a:rPr lang="en-US" sz="2000" dirty="0" smtClean="0"/>
              <a:t>Is IBM making enterprise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respectable?  ZDNet Blog 2006.</a:t>
            </a:r>
          </a:p>
          <a:p>
            <a:pPr lvl="1">
              <a:buNone/>
            </a:pPr>
            <a:r>
              <a:rPr lang="en-US" sz="1600" dirty="0" smtClean="0"/>
              <a:t>	- Available: </a:t>
            </a:r>
            <a:r>
              <a:rPr lang="en-US" sz="1800" dirty="0" smtClean="0">
                <a:hlinkClick r:id="rId3"/>
              </a:rPr>
              <a:t>http://blogs.zdnet.com/Hinchcliffe/?</a:t>
            </a:r>
            <a:r>
              <a:rPr lang="en-US" sz="1800" dirty="0" smtClean="0">
                <a:hlinkClick r:id="rId3"/>
              </a:rPr>
              <a:t>p=49&amp;tag=nl.e622</a:t>
            </a:r>
            <a:endParaRPr lang="en-US" sz="1800" dirty="0" smtClean="0"/>
          </a:p>
          <a:p>
            <a:pPr lvl="1"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dirty="0" smtClean="0"/>
              <a:t>Classified </a:t>
            </a:r>
            <a:r>
              <a:rPr lang="en-US" dirty="0" err="1" smtClean="0"/>
              <a:t>Mashups</a:t>
            </a:r>
            <a:r>
              <a:rPr lang="en-US" dirty="0" smtClean="0"/>
              <a:t> based on  following four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What to Mash up?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Where to Mash up?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How to Mash up?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For Whom </a:t>
            </a:r>
            <a:r>
              <a:rPr lang="en-US" b="1" dirty="0" smtClean="0"/>
              <a:t>to </a:t>
            </a:r>
            <a:r>
              <a:rPr lang="en-US" b="1" dirty="0" smtClean="0"/>
              <a:t>Mash up?.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to Mash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Depending </a:t>
            </a:r>
            <a:r>
              <a:rPr lang="en-US" sz="2800" dirty="0" smtClean="0"/>
              <a:t>on the sort of </a:t>
            </a:r>
            <a:r>
              <a:rPr lang="en-US" sz="2800" b="1" dirty="0" smtClean="0"/>
              <a:t>assets</a:t>
            </a:r>
            <a:r>
              <a:rPr lang="en-US" sz="2800" dirty="0" smtClean="0"/>
              <a:t> being </a:t>
            </a:r>
            <a:r>
              <a:rPr lang="en-US" sz="2800" b="1" dirty="0" smtClean="0">
                <a:solidFill>
                  <a:srgbClr val="FF0000"/>
                </a:solidFill>
              </a:rPr>
              <a:t>combined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FF0000"/>
                </a:solidFill>
              </a:rPr>
              <a:t>integrated</a:t>
            </a:r>
            <a:r>
              <a:rPr lang="en-US" sz="2800" dirty="0" smtClean="0"/>
              <a:t>,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ashups</a:t>
            </a:r>
            <a:r>
              <a:rPr lang="en-US" sz="2800" dirty="0" smtClean="0"/>
              <a:t> </a:t>
            </a:r>
            <a:r>
              <a:rPr lang="en-US" sz="2800" dirty="0" smtClean="0"/>
              <a:t>are assigned to one of the following three categories</a:t>
            </a:r>
            <a:r>
              <a:rPr lang="en-US" sz="2400" dirty="0" smtClean="0"/>
              <a:t>:</a:t>
            </a:r>
          </a:p>
          <a:p>
            <a:pPr lvl="1">
              <a:buNone/>
            </a:pPr>
            <a:endParaRPr lang="en-US" sz="2000" dirty="0"/>
          </a:p>
          <a:p>
            <a:pPr marL="576072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Presentation </a:t>
            </a:r>
            <a:r>
              <a:rPr lang="en-US" sz="2400" b="1" dirty="0" err="1" smtClean="0"/>
              <a:t>Mashups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Focuses </a:t>
            </a:r>
            <a:r>
              <a:rPr lang="en-US" sz="2000" dirty="0" smtClean="0"/>
              <a:t>on retrieving information </a:t>
            </a:r>
            <a:r>
              <a:rPr lang="en-US" sz="2000" dirty="0" smtClean="0"/>
              <a:t>and layout </a:t>
            </a:r>
            <a:r>
              <a:rPr lang="en-US" sz="2000" dirty="0" smtClean="0"/>
              <a:t>of different Web sources without regarding the </a:t>
            </a:r>
            <a:r>
              <a:rPr lang="en-US" sz="2000" dirty="0" smtClean="0"/>
              <a:t>underlying data </a:t>
            </a:r>
            <a:r>
              <a:rPr lang="en-US" sz="2000" dirty="0" smtClean="0"/>
              <a:t>and application </a:t>
            </a:r>
            <a:r>
              <a:rPr lang="en-US" sz="2000" dirty="0" smtClean="0"/>
              <a:t>functionality.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creation of a presentation </a:t>
            </a:r>
            <a:r>
              <a:rPr lang="en-US" sz="2000" dirty="0" err="1" smtClean="0"/>
              <a:t>mashup</a:t>
            </a:r>
            <a:r>
              <a:rPr lang="en-US" sz="2000" dirty="0" smtClean="0"/>
              <a:t> </a:t>
            </a:r>
            <a:r>
              <a:rPr lang="en-US" sz="2000" dirty="0" smtClean="0"/>
              <a:t>requires little </a:t>
            </a:r>
            <a:r>
              <a:rPr lang="en-US" sz="2000" dirty="0" smtClean="0"/>
              <a:t>or no knowledge of programming languages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Example: </a:t>
            </a:r>
          </a:p>
          <a:p>
            <a:pPr lvl="2"/>
            <a:r>
              <a:rPr lang="en-US" sz="1800" dirty="0" smtClean="0"/>
              <a:t>Pre-built widgets that can be drag and drop to  common user interface</a:t>
            </a: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to Mash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sz="2400" b="1" dirty="0" smtClean="0"/>
              <a:t> Data  </a:t>
            </a:r>
            <a:r>
              <a:rPr lang="en-US" sz="2400" b="1" dirty="0" err="1" smtClean="0"/>
              <a:t>Mashups</a:t>
            </a:r>
            <a:r>
              <a:rPr lang="en-US" sz="2400" b="1" dirty="0" smtClean="0"/>
              <a:t>:</a:t>
            </a:r>
          </a:p>
          <a:p>
            <a:pPr marL="685800" lvl="1" indent="-274638"/>
            <a:r>
              <a:rPr lang="en-US" sz="2000" dirty="0" smtClean="0"/>
              <a:t>Merges  data provided by different sources into one content page.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user mixes data </a:t>
            </a:r>
            <a:r>
              <a:rPr lang="en-US" sz="2000" dirty="0" smtClean="0"/>
              <a:t>from multiply </a:t>
            </a:r>
            <a:r>
              <a:rPr lang="en-US" sz="2000" dirty="0" smtClean="0"/>
              <a:t>sources and customizes the data flow of for example </a:t>
            </a:r>
            <a:r>
              <a:rPr lang="en-US" sz="2000" dirty="0" smtClean="0"/>
              <a:t>the Web </a:t>
            </a:r>
            <a:r>
              <a:rPr lang="en-US" sz="2000" dirty="0" smtClean="0"/>
              <a:t>page containing data from different sources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 lvl="1"/>
            <a:r>
              <a:rPr lang="en-US" sz="2000" dirty="0" smtClean="0"/>
              <a:t>Different sources are: Web </a:t>
            </a:r>
            <a:r>
              <a:rPr lang="en-US" sz="2000" dirty="0" err="1" smtClean="0"/>
              <a:t>Sevices</a:t>
            </a:r>
            <a:r>
              <a:rPr lang="en-US" sz="2000" dirty="0" smtClean="0"/>
              <a:t>, Feeds, and HTML etc.</a:t>
            </a:r>
            <a:endParaRPr lang="en-US" sz="6000" dirty="0" smtClean="0"/>
          </a:p>
          <a:p>
            <a:pPr marL="1600200" lvl="1" indent="-1143000">
              <a:buNone/>
            </a:pPr>
            <a:endParaRPr lang="en-US" sz="2400" b="1" dirty="0" smtClean="0"/>
          </a:p>
          <a:p>
            <a:pPr marL="628650" lvl="1" indent="-45720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sz="2400" b="1" dirty="0" smtClean="0"/>
              <a:t> Functionality </a:t>
            </a:r>
            <a:r>
              <a:rPr lang="en-US" sz="2400" b="1" dirty="0" err="1" smtClean="0"/>
              <a:t>Mashups</a:t>
            </a:r>
            <a:endParaRPr lang="en-US" sz="2400" b="1" dirty="0" smtClean="0"/>
          </a:p>
          <a:p>
            <a:pPr lvl="1"/>
            <a:r>
              <a:rPr lang="en-US" sz="2000" dirty="0" smtClean="0"/>
              <a:t>Combines </a:t>
            </a:r>
            <a:r>
              <a:rPr lang="en-US" sz="2000" dirty="0" smtClean="0"/>
              <a:t>data and </a:t>
            </a:r>
            <a:r>
              <a:rPr lang="en-US" sz="2000" dirty="0" smtClean="0"/>
              <a:t>application functionality </a:t>
            </a:r>
            <a:r>
              <a:rPr lang="en-US" sz="2000" dirty="0" smtClean="0"/>
              <a:t>provided by different sources to a new </a:t>
            </a:r>
            <a:r>
              <a:rPr lang="en-US" sz="2000" dirty="0" smtClean="0"/>
              <a:t>service.</a:t>
            </a:r>
          </a:p>
          <a:p>
            <a:pPr lvl="1"/>
            <a:r>
              <a:rPr lang="en-US" sz="2000" dirty="0" smtClean="0"/>
              <a:t>The functionalities </a:t>
            </a:r>
            <a:r>
              <a:rPr lang="en-US" sz="2000" dirty="0" smtClean="0"/>
              <a:t>are accessible via </a:t>
            </a:r>
            <a:r>
              <a:rPr lang="en-US" sz="2000" dirty="0" smtClean="0"/>
              <a:t>APIs.</a:t>
            </a:r>
            <a:endParaRPr lang="en-US" sz="6000" dirty="0" smtClean="0"/>
          </a:p>
          <a:p>
            <a:pPr lvl="1"/>
            <a:endParaRPr lang="en-US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Where to Mash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err="1" smtClean="0"/>
              <a:t>Mashups</a:t>
            </a:r>
            <a:r>
              <a:rPr lang="en-US" sz="2800" dirty="0" smtClean="0"/>
              <a:t> </a:t>
            </a:r>
            <a:r>
              <a:rPr lang="en-US" sz="2800" dirty="0" smtClean="0"/>
              <a:t>can be distinguished depending on the </a:t>
            </a:r>
            <a:r>
              <a:rPr lang="en-US" sz="2800" b="1" dirty="0" smtClean="0">
                <a:solidFill>
                  <a:srgbClr val="FF0000"/>
                </a:solidFill>
              </a:rPr>
              <a:t>location</a:t>
            </a:r>
            <a:r>
              <a:rPr lang="en-US" sz="2800" dirty="0" smtClean="0"/>
              <a:t> where they </a:t>
            </a:r>
            <a:r>
              <a:rPr lang="en-US" sz="2800" dirty="0" smtClean="0"/>
              <a:t>are mashed up</a:t>
            </a:r>
            <a:r>
              <a:rPr lang="en-US" sz="28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Server-side </a:t>
            </a:r>
            <a:r>
              <a:rPr lang="en-US" sz="2400" b="1" dirty="0" err="1" smtClean="0"/>
              <a:t>Mashups</a:t>
            </a:r>
            <a:r>
              <a:rPr lang="en-US" sz="2400" b="1" dirty="0" smtClean="0"/>
              <a:t> </a:t>
            </a:r>
            <a:r>
              <a:rPr lang="en-US" sz="2400" dirty="0" smtClean="0"/>
              <a:t>integrate </a:t>
            </a:r>
            <a:r>
              <a:rPr lang="en-US" sz="2400" dirty="0" smtClean="0"/>
              <a:t>resources</a:t>
            </a:r>
            <a:r>
              <a:rPr lang="en-US" sz="2400" i="1" dirty="0" smtClean="0"/>
              <a:t> </a:t>
            </a:r>
            <a:r>
              <a:rPr lang="en-US" sz="2400" dirty="0" smtClean="0"/>
              <a:t>on </a:t>
            </a:r>
            <a:r>
              <a:rPr lang="en-US" sz="2400" dirty="0" smtClean="0"/>
              <a:t>the server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/>
              <a:t>Client-side </a:t>
            </a:r>
            <a:r>
              <a:rPr lang="en-US" sz="2400" b="1" dirty="0" err="1" smtClean="0"/>
              <a:t>Mashups</a:t>
            </a:r>
            <a:r>
              <a:rPr lang="en-US" sz="2400" b="1" dirty="0" smtClean="0"/>
              <a:t> </a:t>
            </a:r>
            <a:r>
              <a:rPr lang="en-US" sz="2400" dirty="0" smtClean="0"/>
              <a:t>integrate </a:t>
            </a:r>
            <a:r>
              <a:rPr lang="en-US" sz="2400" dirty="0" smtClean="0"/>
              <a:t>resources on the client, often a browser</a:t>
            </a:r>
            <a:r>
              <a:rPr lang="en-US" dirty="0" smtClean="0"/>
              <a:t>.</a:t>
            </a:r>
            <a:endParaRPr lang="en-US" sz="9200" dirty="0" smtClean="0"/>
          </a:p>
          <a:p>
            <a:endParaRPr lang="en-US" sz="2800" dirty="0" smtClean="0"/>
          </a:p>
          <a:p>
            <a:r>
              <a:rPr lang="en-US" sz="2800" dirty="0" smtClean="0"/>
              <a:t>Usually </a:t>
            </a:r>
            <a:r>
              <a:rPr lang="en-US" sz="2800" dirty="0" smtClean="0"/>
              <a:t>a mixture </a:t>
            </a:r>
            <a:r>
              <a:rPr lang="en-US" sz="2800" dirty="0" smtClean="0"/>
              <a:t>of </a:t>
            </a:r>
            <a:r>
              <a:rPr lang="en-US" sz="2800" dirty="0" smtClean="0"/>
              <a:t>Client-side </a:t>
            </a:r>
            <a:r>
              <a:rPr lang="en-US" sz="2800" dirty="0" smtClean="0"/>
              <a:t>and </a:t>
            </a:r>
            <a:r>
              <a:rPr lang="en-US" sz="2800" dirty="0" smtClean="0"/>
              <a:t>Server-side </a:t>
            </a:r>
            <a:r>
              <a:rPr lang="en-US" sz="2800" dirty="0" smtClean="0"/>
              <a:t>applications is used for </a:t>
            </a:r>
            <a:r>
              <a:rPr lang="en-US" sz="2800" dirty="0" smtClean="0"/>
              <a:t>the creation </a:t>
            </a:r>
            <a:r>
              <a:rPr lang="en-US" sz="2800" dirty="0" smtClean="0"/>
              <a:t>of </a:t>
            </a:r>
            <a:r>
              <a:rPr lang="en-US" sz="2800" dirty="0" err="1" smtClean="0"/>
              <a:t>Mashups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How to Mash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Depending </a:t>
            </a:r>
            <a:r>
              <a:rPr lang="en-US" sz="2800" dirty="0" smtClean="0"/>
              <a:t>on the </a:t>
            </a:r>
            <a:r>
              <a:rPr lang="en-US" sz="2800" dirty="0" smtClean="0"/>
              <a:t>modality  the </a:t>
            </a:r>
            <a:r>
              <a:rPr lang="en-US" sz="2800" dirty="0" smtClean="0"/>
              <a:t>resources are integrated or combined to one </a:t>
            </a:r>
            <a:r>
              <a:rPr lang="en-US" sz="2800" dirty="0" smtClean="0"/>
              <a:t>representation</a:t>
            </a:r>
            <a:r>
              <a:rPr lang="en-US" dirty="0" smtClean="0"/>
              <a:t>.</a:t>
            </a:r>
          </a:p>
          <a:p>
            <a:pPr lvl="1"/>
            <a:r>
              <a:rPr lang="en-US" sz="2400" b="1" dirty="0" smtClean="0"/>
              <a:t>Extraction </a:t>
            </a:r>
            <a:r>
              <a:rPr lang="en-US" sz="2400" b="1" dirty="0" err="1" smtClean="0"/>
              <a:t>Mashup</a:t>
            </a:r>
            <a:r>
              <a:rPr lang="en-US" sz="2400" b="1" dirty="0" smtClean="0"/>
              <a:t>:</a:t>
            </a:r>
            <a:r>
              <a:rPr lang="en-US" sz="40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data </a:t>
            </a:r>
            <a:r>
              <a:rPr lang="en-US" sz="2400" dirty="0" smtClean="0"/>
              <a:t>wrapper collecting </a:t>
            </a:r>
            <a:r>
              <a:rPr lang="en-US" sz="2400" dirty="0" smtClean="0"/>
              <a:t>and analyzing resources from different </a:t>
            </a:r>
            <a:r>
              <a:rPr lang="en-US" sz="2400" dirty="0" smtClean="0"/>
              <a:t>sources and merging </a:t>
            </a:r>
            <a:r>
              <a:rPr lang="en-US" sz="2400" dirty="0" smtClean="0"/>
              <a:t>the resources to one content page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Flow </a:t>
            </a:r>
            <a:r>
              <a:rPr lang="en-US" sz="2400" b="1" dirty="0" err="1" smtClean="0"/>
              <a:t>Mashup</a:t>
            </a:r>
            <a:r>
              <a:rPr lang="en-US" sz="2400" dirty="0" smtClean="0"/>
              <a:t>: </a:t>
            </a:r>
            <a:r>
              <a:rPr lang="en-US" sz="2400" dirty="0" smtClean="0"/>
              <a:t>user customizes the resource flow of </a:t>
            </a:r>
            <a:r>
              <a:rPr lang="en-US" sz="2400" dirty="0" smtClean="0"/>
              <a:t>the Web </a:t>
            </a:r>
            <a:r>
              <a:rPr lang="en-US" sz="2400" dirty="0" smtClean="0"/>
              <a:t>page combining resources from different </a:t>
            </a:r>
            <a:r>
              <a:rPr lang="en-US" sz="2400" dirty="0" smtClean="0"/>
              <a:t>sources.</a:t>
            </a:r>
            <a:endParaRPr lang="en-US" sz="1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32391"/>
            <a:ext cx="8229600" cy="462560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 provide </a:t>
            </a:r>
            <a:r>
              <a:rPr lang="en-US" sz="3600" b="1" dirty="0" smtClean="0"/>
              <a:t>a complete </a:t>
            </a:r>
            <a:r>
              <a:rPr lang="en-US" sz="3600" b="1" dirty="0" smtClean="0"/>
              <a:t>definition </a:t>
            </a:r>
            <a:r>
              <a:rPr lang="en-US" sz="3600" b="1" dirty="0" smtClean="0"/>
              <a:t>on </a:t>
            </a:r>
            <a:r>
              <a:rPr lang="en-US" sz="3600" b="1" dirty="0" err="1" smtClean="0"/>
              <a:t>Mashups</a:t>
            </a:r>
            <a:r>
              <a:rPr lang="en-US" sz="3600" b="1" dirty="0" smtClean="0"/>
              <a:t> (Web Domain).</a:t>
            </a: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r>
              <a:rPr lang="en-US" sz="3600" b="1" dirty="0" smtClean="0"/>
              <a:t> </a:t>
            </a:r>
            <a:r>
              <a:rPr lang="en-US" sz="3600" b="1" dirty="0" smtClean="0"/>
              <a:t>Standard Classification </a:t>
            </a:r>
            <a:r>
              <a:rPr lang="en-US" sz="3600" b="1" dirty="0" smtClean="0"/>
              <a:t>Model for </a:t>
            </a:r>
            <a:r>
              <a:rPr lang="en-US" sz="3600" b="1" dirty="0" err="1" smtClean="0"/>
              <a:t>Mashups</a:t>
            </a:r>
            <a:r>
              <a:rPr lang="en-US" b="1" dirty="0" smtClean="0"/>
              <a:t> </a:t>
            </a:r>
            <a:r>
              <a:rPr lang="en-US" b="1" dirty="0" smtClean="0"/>
              <a:t>and Tools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</a:t>
            </a:r>
          </a:p>
          <a:p>
            <a:pPr>
              <a:buNone/>
            </a:pPr>
            <a:endParaRPr lang="en-US" sz="4400" b="1" dirty="0" smtClean="0"/>
          </a:p>
          <a:p>
            <a:pPr>
              <a:buNone/>
            </a:pP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For Whom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Target audience the </a:t>
            </a:r>
            <a:r>
              <a:rPr lang="en-US" sz="2800" dirty="0" err="1" smtClean="0"/>
              <a:t>Mashups</a:t>
            </a:r>
            <a:r>
              <a:rPr lang="en-US" sz="2800" dirty="0" smtClean="0"/>
              <a:t> are created for and addressed to:</a:t>
            </a:r>
          </a:p>
          <a:p>
            <a:pPr lvl="1"/>
            <a:r>
              <a:rPr lang="en-US" sz="2400" b="1" dirty="0" smtClean="0"/>
              <a:t>Consumer </a:t>
            </a:r>
            <a:r>
              <a:rPr lang="en-US" sz="2400" b="1" dirty="0" err="1" smtClean="0"/>
              <a:t>Mashups</a:t>
            </a:r>
            <a:r>
              <a:rPr lang="en-US" dirty="0" smtClean="0"/>
              <a:t>: For public use</a:t>
            </a:r>
          </a:p>
          <a:p>
            <a:pPr lvl="2"/>
            <a:r>
              <a:rPr lang="en-US" sz="2000" dirty="0" smtClean="0"/>
              <a:t>Combines resources (e.g., layout or data) from different public or private sources in the browser and organizes it through a simple browser based user interface.</a:t>
            </a:r>
          </a:p>
          <a:p>
            <a:pPr lvl="1"/>
            <a:r>
              <a:rPr lang="en-US" sz="2400" b="1" dirty="0" smtClean="0"/>
              <a:t>Enterprise </a:t>
            </a:r>
            <a:r>
              <a:rPr lang="en-US" sz="2400" b="1" dirty="0" err="1" smtClean="0"/>
              <a:t>Mashups</a:t>
            </a:r>
            <a:r>
              <a:rPr lang="en-US" sz="2400" b="1" dirty="0" smtClean="0"/>
              <a:t>:  </a:t>
            </a:r>
            <a:r>
              <a:rPr lang="en-US" sz="2400" dirty="0" smtClean="0"/>
              <a:t>For Business use</a:t>
            </a:r>
          </a:p>
          <a:p>
            <a:pPr lvl="2"/>
            <a:r>
              <a:rPr lang="en-US" sz="2000" dirty="0" smtClean="0"/>
              <a:t>Merges </a:t>
            </a:r>
            <a:r>
              <a:rPr lang="en-US" sz="2000" dirty="0" smtClean="0"/>
              <a:t>multiple resources </a:t>
            </a:r>
            <a:r>
              <a:rPr lang="en-US" sz="2000" dirty="0" smtClean="0"/>
              <a:t>of </a:t>
            </a:r>
            <a:r>
              <a:rPr lang="en-US" sz="2000" dirty="0" smtClean="0"/>
              <a:t>systems in an </a:t>
            </a:r>
            <a:r>
              <a:rPr lang="en-US" sz="2000" dirty="0" smtClean="0"/>
              <a:t>enterprise environment. </a:t>
            </a:r>
            <a:r>
              <a:rPr lang="en-US" sz="2000" dirty="0" smtClean="0"/>
              <a:t>(e.g., data and application functionality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Requires </a:t>
            </a:r>
            <a:r>
              <a:rPr lang="en-US" sz="2000" dirty="0" smtClean="0"/>
              <a:t>considering security, governance or </a:t>
            </a:r>
            <a:r>
              <a:rPr lang="en-US" sz="2000" dirty="0" smtClean="0"/>
              <a:t>enterprise policies</a:t>
            </a:r>
            <a:r>
              <a:rPr lang="en-US" sz="2000" dirty="0" smtClean="0"/>
              <a:t>.</a:t>
            </a:r>
            <a:endParaRPr lang="en-US" sz="8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</a:t>
            </a:r>
            <a:r>
              <a:rPr lang="en-US" sz="4000" dirty="0" err="1" smtClean="0"/>
              <a:t>Mashups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3733800"/>
            <a:ext cx="6248400" cy="685800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 Introduction </a:t>
            </a:r>
            <a:r>
              <a:rPr lang="en-US" sz="4000" b="1" dirty="0" smtClean="0"/>
              <a:t>to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smtClean="0"/>
              <a:t> Types of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err="1" smtClean="0"/>
              <a:t>Mashup</a:t>
            </a:r>
            <a:r>
              <a:rPr lang="en-US" sz="4000" b="1" dirty="0" smtClean="0"/>
              <a:t> </a:t>
            </a:r>
            <a:r>
              <a:rPr lang="en-US" sz="4000" b="1" dirty="0" smtClean="0"/>
              <a:t>Development Tools</a:t>
            </a:r>
          </a:p>
          <a:p>
            <a:r>
              <a:rPr lang="en-US" sz="4000" b="1" dirty="0" smtClean="0"/>
              <a:t> Challenges</a:t>
            </a:r>
          </a:p>
          <a:p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Several tools </a:t>
            </a:r>
            <a:r>
              <a:rPr lang="en-US" sz="2800" dirty="0" smtClean="0"/>
              <a:t>have been published </a:t>
            </a:r>
            <a:r>
              <a:rPr lang="en-US" sz="2800" dirty="0" smtClean="0"/>
              <a:t> that provide functionalities </a:t>
            </a:r>
            <a:r>
              <a:rPr lang="en-US" sz="2800" dirty="0" smtClean="0"/>
              <a:t>for building, storing and publishing </a:t>
            </a:r>
            <a:r>
              <a:rPr lang="en-US" sz="2800" dirty="0" err="1" smtClean="0"/>
              <a:t>Mashups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range of these </a:t>
            </a:r>
            <a:r>
              <a:rPr lang="en-US" sz="2800" dirty="0" err="1" smtClean="0"/>
              <a:t>Mashup</a:t>
            </a:r>
            <a:r>
              <a:rPr lang="en-US" sz="2800" dirty="0" smtClean="0"/>
              <a:t> </a:t>
            </a:r>
            <a:r>
              <a:rPr lang="en-US" sz="2800" dirty="0" smtClean="0"/>
              <a:t>tools spans from </a:t>
            </a:r>
            <a:r>
              <a:rPr lang="en-US" sz="2800" dirty="0" smtClean="0"/>
              <a:t>open- source </a:t>
            </a:r>
            <a:r>
              <a:rPr lang="en-US" sz="2800" dirty="0" smtClean="0"/>
              <a:t>tools </a:t>
            </a:r>
            <a:r>
              <a:rPr lang="en-US" sz="2800" dirty="0" smtClean="0"/>
              <a:t>to highly-cost license tools.</a:t>
            </a:r>
          </a:p>
          <a:p>
            <a:r>
              <a:rPr lang="en-US" sz="2800" dirty="0" smtClean="0"/>
              <a:t>Some of the vendors offer a </a:t>
            </a:r>
            <a:r>
              <a:rPr lang="en-US" sz="2800" dirty="0" smtClean="0"/>
              <a:t>coding editors.</a:t>
            </a:r>
          </a:p>
          <a:p>
            <a:r>
              <a:rPr lang="en-US" sz="2800" dirty="0" smtClean="0"/>
              <a:t>While </a:t>
            </a:r>
            <a:r>
              <a:rPr lang="en-US" sz="2800" dirty="0" smtClean="0"/>
              <a:t>others focus on users with no programming </a:t>
            </a:r>
            <a:r>
              <a:rPr lang="en-US" sz="2800" dirty="0" smtClean="0"/>
              <a:t>skills that provide </a:t>
            </a:r>
            <a:r>
              <a:rPr lang="en-US" sz="2800" dirty="0" smtClean="0"/>
              <a:t>easy-to-use access and application to their </a:t>
            </a:r>
            <a:r>
              <a:rPr lang="en-US" sz="2800" dirty="0" smtClean="0"/>
              <a:t>tool suites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examples :</a:t>
            </a:r>
          </a:p>
          <a:p>
            <a:pPr lvl="1"/>
            <a:r>
              <a:rPr lang="en-US" sz="2400" dirty="0" smtClean="0"/>
              <a:t>Yahoo Pipes</a:t>
            </a:r>
          </a:p>
          <a:p>
            <a:pPr lvl="1"/>
            <a:r>
              <a:rPr lang="en-US" sz="2400" dirty="0" smtClean="0"/>
              <a:t>Intel </a:t>
            </a:r>
            <a:r>
              <a:rPr lang="en-US" sz="2400" dirty="0" err="1" smtClean="0"/>
              <a:t>Mashmaker</a:t>
            </a:r>
            <a:endParaRPr lang="en-US" sz="2400" dirty="0" smtClean="0"/>
          </a:p>
          <a:p>
            <a:pPr lvl="1"/>
            <a:r>
              <a:rPr lang="en-US" sz="2400" dirty="0" smtClean="0"/>
              <a:t>Microsoft </a:t>
            </a:r>
            <a:r>
              <a:rPr lang="en-US" sz="2400" dirty="0" err="1" smtClean="0"/>
              <a:t>Popfly</a:t>
            </a:r>
            <a:endParaRPr lang="en-US" sz="2400" dirty="0" smtClean="0"/>
          </a:p>
          <a:p>
            <a:pPr lvl="1"/>
            <a:r>
              <a:rPr lang="en-US" sz="2400" dirty="0" err="1" smtClean="0"/>
              <a:t>Derri</a:t>
            </a:r>
            <a:r>
              <a:rPr lang="en-US" sz="2400" dirty="0" smtClean="0"/>
              <a:t> Pipes</a:t>
            </a:r>
          </a:p>
          <a:p>
            <a:pPr lvl="1"/>
            <a:r>
              <a:rPr lang="en-US" sz="2400" dirty="0" smtClean="0"/>
              <a:t>Dapper</a:t>
            </a:r>
          </a:p>
          <a:p>
            <a:pPr lvl="1"/>
            <a:r>
              <a:rPr lang="en-US" sz="2400" dirty="0" smtClean="0"/>
              <a:t>Serena </a:t>
            </a:r>
            <a:r>
              <a:rPr lang="en-US" sz="2400" dirty="0" err="1" smtClean="0"/>
              <a:t>Mashup</a:t>
            </a:r>
            <a:r>
              <a:rPr lang="en-US" sz="2400" dirty="0" smtClean="0"/>
              <a:t> Composer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Evaluated how </a:t>
            </a:r>
            <a:r>
              <a:rPr lang="en-US" dirty="0" smtClean="0"/>
              <a:t>these tools can be </a:t>
            </a:r>
            <a:r>
              <a:rPr lang="en-US" dirty="0" smtClean="0"/>
              <a:t>used to create </a:t>
            </a:r>
            <a:r>
              <a:rPr lang="en-US" dirty="0" err="1" smtClean="0"/>
              <a:t>Mashups</a:t>
            </a:r>
            <a:r>
              <a:rPr lang="en-US" dirty="0" smtClean="0"/>
              <a:t> </a:t>
            </a:r>
            <a:r>
              <a:rPr lang="en-US" dirty="0" smtClean="0"/>
              <a:t> and were classified.</a:t>
            </a:r>
            <a:endParaRPr lang="en-US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981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Cataloguing. </a:t>
            </a:r>
            <a:endParaRPr lang="en-US" sz="2800" b="1" dirty="0" smtClean="0"/>
          </a:p>
          <a:p>
            <a:pPr lvl="1"/>
            <a:r>
              <a:rPr lang="en-US" sz="2000" dirty="0" smtClean="0"/>
              <a:t>Some Web pages are already available that list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and provide an interface for searching of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such as </a:t>
            </a:r>
            <a:r>
              <a:rPr lang="en-US" sz="2000" i="1" dirty="0" smtClean="0"/>
              <a:t>programmableweb.com.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Mashup</a:t>
            </a:r>
            <a:r>
              <a:rPr lang="en-US" sz="2000" dirty="0" smtClean="0"/>
              <a:t> creators can insert their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in the list and  share their 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with others. </a:t>
            </a:r>
          </a:p>
          <a:p>
            <a:pPr lvl="1"/>
            <a:r>
              <a:rPr lang="en-US" sz="2000" dirty="0" smtClean="0"/>
              <a:t>But what is missing is a directory that stores and catalogues the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in a consistent way.</a:t>
            </a:r>
            <a:endParaRPr lang="en-US" sz="2400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Making Data Web enabled</a:t>
            </a: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urrently </a:t>
            </a:r>
            <a:r>
              <a:rPr lang="en-US" sz="2000" dirty="0" smtClean="0"/>
              <a:t>a lot of data and functionalities are not set up </a:t>
            </a:r>
            <a:r>
              <a:rPr lang="en-US" sz="2000" dirty="0" smtClean="0"/>
              <a:t>on the </a:t>
            </a:r>
            <a:r>
              <a:rPr lang="en-US" sz="2000" dirty="0" smtClean="0"/>
              <a:t>Web and </a:t>
            </a:r>
            <a:r>
              <a:rPr lang="en-US" sz="2000" dirty="0" smtClean="0"/>
              <a:t>they </a:t>
            </a:r>
            <a:r>
              <a:rPr lang="en-US" sz="2000" dirty="0" smtClean="0"/>
              <a:t>are not accessible via feeds, HTML </a:t>
            </a:r>
            <a:r>
              <a:rPr lang="en-US" sz="2000" dirty="0" smtClean="0"/>
              <a:t>or Web services.</a:t>
            </a:r>
          </a:p>
          <a:p>
            <a:pPr lvl="1"/>
            <a:r>
              <a:rPr lang="en-US" sz="2200" dirty="0" smtClean="0"/>
              <a:t>To make more resources “Web-enabled</a:t>
            </a:r>
            <a:r>
              <a:rPr lang="en-US" sz="2200" dirty="0" smtClean="0"/>
              <a:t>” require formats </a:t>
            </a:r>
            <a:r>
              <a:rPr lang="en-US" sz="2200" dirty="0" smtClean="0"/>
              <a:t>and tools that facilitate an efficient </a:t>
            </a:r>
            <a:r>
              <a:rPr lang="en-US" sz="2200" dirty="0" smtClean="0"/>
              <a:t>access and connection </a:t>
            </a:r>
            <a:r>
              <a:rPr lang="en-US" sz="2200" dirty="0" smtClean="0"/>
              <a:t>of resources to the Web.</a:t>
            </a:r>
            <a:endParaRPr lang="en-US" sz="7800" b="1" dirty="0" smtClean="0"/>
          </a:p>
          <a:p>
            <a:pPr lvl="1"/>
            <a:endParaRPr lang="en-US" sz="2400" b="1" dirty="0" smtClean="0"/>
          </a:p>
          <a:p>
            <a:pPr>
              <a:buNone/>
            </a:pPr>
            <a:endParaRPr lang="en-US" sz="28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Security and </a:t>
            </a:r>
            <a:r>
              <a:rPr lang="en-US" sz="2800" b="1" dirty="0" smtClean="0"/>
              <a:t>Identity</a:t>
            </a:r>
          </a:p>
          <a:p>
            <a:pPr lvl="1"/>
            <a:r>
              <a:rPr lang="en-US" sz="2000" dirty="0" smtClean="0"/>
              <a:t>Requires mechanisms </a:t>
            </a:r>
            <a:r>
              <a:rPr lang="en-US" sz="2000" dirty="0" smtClean="0"/>
              <a:t>to control the user connection and the </a:t>
            </a:r>
            <a:r>
              <a:rPr lang="en-US" sz="2000" dirty="0" smtClean="0"/>
              <a:t>data security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endParaRPr lang="en-US" b="1" dirty="0" smtClean="0"/>
          </a:p>
          <a:p>
            <a:r>
              <a:rPr lang="en-US" sz="2800" b="1" dirty="0" smtClean="0"/>
              <a:t>Sharing and </a:t>
            </a:r>
            <a:r>
              <a:rPr lang="en-US" sz="2800" b="1" dirty="0" smtClean="0"/>
              <a:t>Re-using</a:t>
            </a:r>
          </a:p>
          <a:p>
            <a:pPr lvl="1"/>
            <a:r>
              <a:rPr lang="en-US" sz="2000" dirty="0" smtClean="0"/>
              <a:t>Vendors </a:t>
            </a:r>
            <a:r>
              <a:rPr lang="en-US" sz="2000" dirty="0" smtClean="0"/>
              <a:t>of </a:t>
            </a:r>
            <a:r>
              <a:rPr lang="en-US" sz="2000" dirty="0" err="1" smtClean="0"/>
              <a:t>Mashup</a:t>
            </a:r>
            <a:r>
              <a:rPr lang="en-US" sz="2000" dirty="0" smtClean="0"/>
              <a:t> </a:t>
            </a:r>
            <a:r>
              <a:rPr lang="en-US" sz="2000" dirty="0" smtClean="0"/>
              <a:t>tools should </a:t>
            </a:r>
            <a:r>
              <a:rPr lang="en-US" sz="2000" dirty="0" smtClean="0"/>
              <a:t>provide mechanisms </a:t>
            </a:r>
            <a:r>
              <a:rPr lang="en-US" sz="2000" dirty="0" smtClean="0"/>
              <a:t>to allow end-users sharing their built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with others to facilitate </a:t>
            </a:r>
            <a:r>
              <a:rPr lang="en-US" sz="2000" dirty="0" smtClean="0"/>
              <a:t>the reuse of </a:t>
            </a:r>
            <a:r>
              <a:rPr lang="en-US" sz="2000" dirty="0" smtClean="0"/>
              <a:t>pre-built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Easy-to-use access to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</a:t>
            </a:r>
            <a:r>
              <a:rPr lang="en-US" sz="2000" dirty="0" smtClean="0"/>
              <a:t>fficient </a:t>
            </a:r>
            <a:r>
              <a:rPr lang="en-US" sz="2000" dirty="0" err="1" smtClean="0"/>
              <a:t>Mashup</a:t>
            </a:r>
            <a:r>
              <a:rPr lang="en-US" sz="2000" dirty="0" smtClean="0"/>
              <a:t> </a:t>
            </a:r>
            <a:r>
              <a:rPr lang="en-US" sz="2000" dirty="0" smtClean="0"/>
              <a:t>search functionalities </a:t>
            </a:r>
            <a:r>
              <a:rPr lang="en-US" sz="2000" dirty="0" smtClean="0"/>
              <a:t> lightweight formats </a:t>
            </a:r>
            <a:r>
              <a:rPr lang="en-US" sz="2000" dirty="0" smtClean="0"/>
              <a:t>that enable even for non-programmers </a:t>
            </a:r>
            <a:r>
              <a:rPr lang="en-US" sz="2000" dirty="0" smtClean="0"/>
              <a:t>a smooth </a:t>
            </a:r>
            <a:r>
              <a:rPr lang="en-US" sz="2000" dirty="0" err="1" smtClean="0"/>
              <a:t>Mashup</a:t>
            </a:r>
            <a:r>
              <a:rPr lang="en-US" sz="2000" dirty="0" smtClean="0"/>
              <a:t> </a:t>
            </a:r>
            <a:r>
              <a:rPr lang="en-US" sz="2000" dirty="0" smtClean="0"/>
              <a:t>reuse.</a:t>
            </a:r>
            <a:endParaRPr lang="en-US" sz="8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Version </a:t>
            </a:r>
            <a:r>
              <a:rPr lang="en-US" sz="2800" b="1" dirty="0" smtClean="0"/>
              <a:t>Control </a:t>
            </a:r>
            <a:r>
              <a:rPr lang="en-US" sz="2800" b="1" dirty="0" smtClean="0"/>
              <a:t>M</a:t>
            </a:r>
            <a:r>
              <a:rPr lang="en-US" sz="2800" b="1" dirty="0" smtClean="0"/>
              <a:t>echanisms</a:t>
            </a:r>
          </a:p>
          <a:p>
            <a:pPr lvl="1"/>
            <a:r>
              <a:rPr lang="en-US" sz="2000" dirty="0" err="1" smtClean="0"/>
              <a:t>Mashups</a:t>
            </a:r>
            <a:r>
              <a:rPr lang="en-US" sz="2000" dirty="0" smtClean="0"/>
              <a:t> consist of </a:t>
            </a:r>
            <a:r>
              <a:rPr lang="en-US" sz="2000" dirty="0" smtClean="0"/>
              <a:t>different resources </a:t>
            </a:r>
            <a:r>
              <a:rPr lang="en-US" sz="2000" dirty="0" smtClean="0"/>
              <a:t>collected from various </a:t>
            </a:r>
            <a:r>
              <a:rPr lang="en-US" sz="2000" dirty="0" smtClean="0"/>
              <a:t>sources.</a:t>
            </a:r>
          </a:p>
          <a:p>
            <a:pPr lvl="1"/>
            <a:r>
              <a:rPr lang="en-US" sz="2000" dirty="0" smtClean="0"/>
              <a:t>Resource </a:t>
            </a:r>
            <a:r>
              <a:rPr lang="en-US" sz="2000" dirty="0" smtClean="0"/>
              <a:t>owners are </a:t>
            </a:r>
            <a:r>
              <a:rPr lang="en-US" sz="2000" dirty="0" smtClean="0"/>
              <a:t>responsible for their content and can change and </a:t>
            </a:r>
            <a:r>
              <a:rPr lang="en-US" sz="2000" dirty="0" smtClean="0"/>
              <a:t>update its </a:t>
            </a:r>
            <a:r>
              <a:rPr lang="en-US" sz="2000" dirty="0" smtClean="0"/>
              <a:t>content </a:t>
            </a:r>
            <a:r>
              <a:rPr lang="en-US" sz="2000" dirty="0" smtClean="0"/>
              <a:t>whenever </a:t>
            </a:r>
            <a:r>
              <a:rPr lang="en-US" sz="2000" dirty="0" smtClean="0"/>
              <a:t>they </a:t>
            </a:r>
            <a:r>
              <a:rPr lang="en-US" sz="2000" dirty="0" smtClean="0"/>
              <a:t>regard it </a:t>
            </a:r>
            <a:r>
              <a:rPr lang="en-US" sz="2000" dirty="0" smtClean="0"/>
              <a:t>as </a:t>
            </a:r>
            <a:r>
              <a:rPr lang="en-US" sz="2000" dirty="0" smtClean="0"/>
              <a:t>necessary.</a:t>
            </a:r>
          </a:p>
          <a:p>
            <a:pPr lvl="1"/>
            <a:r>
              <a:rPr lang="en-US" sz="2000" dirty="0" smtClean="0"/>
              <a:t>To keep the </a:t>
            </a:r>
            <a:r>
              <a:rPr lang="en-US" sz="2000" dirty="0" smtClean="0"/>
              <a:t>content </a:t>
            </a:r>
            <a:r>
              <a:rPr lang="en-US" sz="2000" dirty="0" smtClean="0"/>
              <a:t>up-to-date </a:t>
            </a:r>
            <a:r>
              <a:rPr lang="en-US" sz="2000" dirty="0" smtClean="0"/>
              <a:t>a version </a:t>
            </a:r>
            <a:r>
              <a:rPr lang="en-US" sz="2000" dirty="0" smtClean="0"/>
              <a:t>control mechanism is required that </a:t>
            </a:r>
            <a:r>
              <a:rPr lang="en-US" sz="2000" dirty="0" smtClean="0"/>
              <a:t>automatically informs </a:t>
            </a:r>
            <a:r>
              <a:rPr lang="en-US" sz="2000" dirty="0" smtClean="0"/>
              <a:t>the </a:t>
            </a:r>
            <a:r>
              <a:rPr lang="en-US" sz="2000" dirty="0" err="1" smtClean="0"/>
              <a:t>Mashup</a:t>
            </a:r>
            <a:r>
              <a:rPr lang="en-US" sz="2000" dirty="0" smtClean="0"/>
              <a:t> </a:t>
            </a:r>
            <a:r>
              <a:rPr lang="en-US" sz="2000" dirty="0" smtClean="0"/>
              <a:t>owner about </a:t>
            </a:r>
            <a:r>
              <a:rPr lang="en-US" sz="2000" dirty="0" smtClean="0"/>
              <a:t>updates.</a:t>
            </a:r>
            <a:endParaRPr lang="en-US" sz="9200" b="1" dirty="0" smtClean="0"/>
          </a:p>
          <a:p>
            <a:r>
              <a:rPr lang="en-US" sz="2800" b="1" dirty="0" smtClean="0"/>
              <a:t>Trust </a:t>
            </a:r>
            <a:r>
              <a:rPr lang="en-US" sz="2800" b="1" dirty="0" smtClean="0"/>
              <a:t>Certificates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 smtClean="0"/>
              <a:t>certification mechanisms exist that </a:t>
            </a:r>
            <a:r>
              <a:rPr lang="en-US" sz="2000" dirty="0" smtClean="0"/>
              <a:t>guarantee end-users the </a:t>
            </a:r>
            <a:r>
              <a:rPr lang="en-US" sz="2000" dirty="0" smtClean="0"/>
              <a:t>trustworthiness of the </a:t>
            </a:r>
            <a:r>
              <a:rPr lang="en-US" sz="2000" dirty="0" err="1" smtClean="0"/>
              <a:t>Mashup</a:t>
            </a:r>
            <a:r>
              <a:rPr lang="en-US" sz="2000" dirty="0" smtClean="0"/>
              <a:t>.</a:t>
            </a:r>
            <a:endParaRPr lang="en-US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Mashups</a:t>
            </a:r>
            <a:r>
              <a:rPr lang="en-US" sz="2800" dirty="0" smtClean="0"/>
              <a:t> </a:t>
            </a:r>
            <a:r>
              <a:rPr lang="en-US" sz="2800" dirty="0" smtClean="0"/>
              <a:t>are suitable to build novel Web applications and </a:t>
            </a:r>
            <a:r>
              <a:rPr lang="en-US" sz="2800" dirty="0" smtClean="0"/>
              <a:t>to create </a:t>
            </a:r>
            <a:r>
              <a:rPr lang="en-US" sz="2800" dirty="0" smtClean="0"/>
              <a:t>new forms of visualization without little knowledge </a:t>
            </a:r>
            <a:r>
              <a:rPr lang="en-US" sz="2800" dirty="0" smtClean="0"/>
              <a:t>of programming </a:t>
            </a:r>
            <a:r>
              <a:rPr lang="en-US" sz="2800" dirty="0" smtClean="0"/>
              <a:t>languages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Further </a:t>
            </a:r>
            <a:r>
              <a:rPr lang="en-US" sz="2800" dirty="0" smtClean="0"/>
              <a:t>research is especially needed </a:t>
            </a:r>
            <a:r>
              <a:rPr lang="en-US" sz="2800" dirty="0" smtClean="0"/>
              <a:t>in the </a:t>
            </a:r>
            <a:r>
              <a:rPr lang="en-US" sz="2800" dirty="0" smtClean="0"/>
              <a:t>fields of version control mechanisms, </a:t>
            </a:r>
            <a:r>
              <a:rPr lang="en-US" sz="2800" dirty="0" err="1" smtClean="0"/>
              <a:t>Mashup</a:t>
            </a:r>
            <a:r>
              <a:rPr lang="en-US" sz="2800" dirty="0" smtClean="0"/>
              <a:t> </a:t>
            </a:r>
            <a:r>
              <a:rPr lang="en-US" sz="2800" dirty="0" smtClean="0"/>
              <a:t>certification</a:t>
            </a:r>
            <a:r>
              <a:rPr lang="en-US" sz="2800" dirty="0" smtClean="0"/>
              <a:t>, </a:t>
            </a:r>
            <a:r>
              <a:rPr lang="en-US" sz="2800" dirty="0" err="1" smtClean="0"/>
              <a:t>Mashup</a:t>
            </a:r>
            <a:r>
              <a:rPr lang="en-US" sz="2800" dirty="0" smtClean="0"/>
              <a:t> </a:t>
            </a:r>
            <a:r>
              <a:rPr lang="en-US" sz="2800" dirty="0" smtClean="0"/>
              <a:t>quality and data integrity.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Introduction to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smtClean="0"/>
              <a:t>Classification of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err="1" smtClean="0"/>
              <a:t>Mashup</a:t>
            </a:r>
            <a:r>
              <a:rPr lang="en-US" sz="4000" b="1" dirty="0" smtClean="0"/>
              <a:t> Development Tools</a:t>
            </a:r>
          </a:p>
          <a:p>
            <a:r>
              <a:rPr lang="en-US" sz="4000" b="1" dirty="0" smtClean="0"/>
              <a:t>Challenges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524"/>
            <a:ext cx="8610600" cy="6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Mash it up!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Thank you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Introduction to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smtClean="0"/>
              <a:t>Classification of </a:t>
            </a:r>
            <a:r>
              <a:rPr lang="en-US" sz="4000" b="1" dirty="0" err="1" smtClean="0"/>
              <a:t>Mashups</a:t>
            </a:r>
            <a:endParaRPr lang="en-US" sz="4000" b="1" dirty="0" smtClean="0"/>
          </a:p>
          <a:p>
            <a:r>
              <a:rPr lang="en-US" sz="4000" b="1" dirty="0" err="1" smtClean="0"/>
              <a:t>Mashup</a:t>
            </a:r>
            <a:r>
              <a:rPr lang="en-US" sz="4000" b="1" dirty="0" smtClean="0"/>
              <a:t> Development Tools</a:t>
            </a:r>
          </a:p>
          <a:p>
            <a:r>
              <a:rPr lang="en-US" sz="4000" b="1" dirty="0" smtClean="0"/>
              <a:t>Challenges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438400"/>
            <a:ext cx="6019800" cy="6858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Mashup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057400"/>
            <a:ext cx="7848600" cy="44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Mashup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 : Wikipedia</a:t>
            </a:r>
          </a:p>
          <a:p>
            <a:pPr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Mashup</a:t>
            </a:r>
            <a:r>
              <a:rPr lang="en-US" sz="2400" dirty="0" smtClean="0"/>
              <a:t> is a </a:t>
            </a:r>
            <a:r>
              <a:rPr lang="en-US" sz="2400" dirty="0" smtClean="0">
                <a:hlinkClick r:id="rId3" action="ppaction://hlinkfile" tooltip="Web application"/>
              </a:rPr>
              <a:t>Web application</a:t>
            </a:r>
            <a:r>
              <a:rPr lang="en-US" sz="2400" dirty="0" smtClean="0"/>
              <a:t> that combines data from two or more sources into a single integrated application.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b="1" dirty="0" smtClean="0"/>
              <a:t>What’s missing?</a:t>
            </a:r>
          </a:p>
          <a:p>
            <a:pPr>
              <a:buNone/>
            </a:pPr>
            <a:r>
              <a:rPr lang="en-US" sz="2400" dirty="0" smtClean="0"/>
              <a:t>	- The integration/combination of different sources is not limited to data but also to functionality and layout styles.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Complete, Accurate</a:t>
            </a:r>
            <a:r>
              <a:rPr lang="en-US" b="1" dirty="0" smtClean="0"/>
              <a:t> definition is required.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Mashup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b="1" dirty="0" err="1" smtClean="0"/>
              <a:t>Mashup</a:t>
            </a:r>
            <a:r>
              <a:rPr lang="en-US" sz="2800" b="1" dirty="0" smtClean="0"/>
              <a:t> is a Web-based Application that is created by combining and processing on-line third party resources, that contribute with data, presentation or functionality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400" b="1" dirty="0" smtClean="0"/>
              <a:t>Note: </a:t>
            </a:r>
            <a:r>
              <a:rPr lang="en-US" sz="2400" dirty="0" smtClean="0"/>
              <a:t>Online third party resources refer to any type of resource available in the Internet.</a:t>
            </a:r>
          </a:p>
          <a:p>
            <a:pPr>
              <a:buNone/>
            </a:pPr>
            <a:r>
              <a:rPr lang="en-US" sz="2400" dirty="0" smtClean="0"/>
              <a:t>		- API</a:t>
            </a:r>
          </a:p>
          <a:p>
            <a:pPr>
              <a:buNone/>
            </a:pPr>
            <a:r>
              <a:rPr lang="en-US" sz="2400" dirty="0" smtClean="0"/>
              <a:t>		- Web feeds</a:t>
            </a:r>
          </a:p>
          <a:p>
            <a:pPr>
              <a:buNone/>
            </a:pPr>
            <a:r>
              <a:rPr lang="en-US" sz="2400" dirty="0" smtClean="0"/>
              <a:t>		- Screen </a:t>
            </a:r>
            <a:r>
              <a:rPr lang="en-US" sz="2400" dirty="0" smtClean="0"/>
              <a:t>Scraping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 Excel/PDF files etc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Mashup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1000" cy="43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Housingmaps.com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History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sz="2400" dirty="0" smtClean="0"/>
              <a:t>Creation of Paul </a:t>
            </a:r>
            <a:r>
              <a:rPr lang="en-US" sz="2400" dirty="0" err="1" smtClean="0"/>
              <a:t>Rademacher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- One of the first </a:t>
            </a:r>
            <a:r>
              <a:rPr lang="en-US" sz="2400" dirty="0" err="1" smtClean="0"/>
              <a:t>Mashups</a:t>
            </a:r>
            <a:r>
              <a:rPr lang="en-US" sz="2400" dirty="0" smtClean="0"/>
              <a:t> created.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b="1" dirty="0" err="1" smtClean="0"/>
              <a:t>Whats</a:t>
            </a:r>
            <a:r>
              <a:rPr lang="en-US" sz="2800" b="1" dirty="0" smtClean="0"/>
              <a:t> being Combined?</a:t>
            </a:r>
          </a:p>
          <a:p>
            <a:pPr>
              <a:buNone/>
            </a:pPr>
            <a:r>
              <a:rPr lang="en-US" sz="2400" dirty="0" smtClean="0"/>
              <a:t>	- List out houses, apartments, and rooms that are for sale or rent from </a:t>
            </a:r>
            <a:r>
              <a:rPr lang="en-US" sz="2400" b="1" dirty="0" smtClean="0"/>
              <a:t>Craigslist</a:t>
            </a:r>
            <a:r>
              <a:rPr lang="en-US" sz="2400" dirty="0" smtClean="0"/>
              <a:t> and displays them on a </a:t>
            </a:r>
            <a:r>
              <a:rPr lang="en-US" sz="2400" b="1" dirty="0" smtClean="0"/>
              <a:t>Google map.</a:t>
            </a:r>
          </a:p>
          <a:p>
            <a:endParaRPr lang="en-US" sz="2400" b="1" dirty="0" smtClean="0"/>
          </a:p>
          <a:p>
            <a:r>
              <a:rPr lang="en-US" sz="2800" b="1" dirty="0" err="1" smtClean="0"/>
              <a:t>Housingmaps</a:t>
            </a:r>
            <a:r>
              <a:rPr lang="en-US" sz="2800" b="1" dirty="0" smtClean="0"/>
              <a:t>  =  </a:t>
            </a:r>
            <a:r>
              <a:rPr lang="en-US" sz="2800" b="1" dirty="0" err="1" smtClean="0"/>
              <a:t>Cragilist</a:t>
            </a:r>
            <a:r>
              <a:rPr lang="en-US" sz="2800" b="1" dirty="0" smtClean="0"/>
              <a:t> + Google Maps</a:t>
            </a:r>
          </a:p>
          <a:p>
            <a:endParaRPr lang="en-US" sz="2800" b="1" dirty="0" smtClean="0"/>
          </a:p>
          <a:p>
            <a:pPr algn="r">
              <a:buNone/>
            </a:pPr>
            <a:r>
              <a:rPr lang="en-US" sz="2800" b="1" dirty="0" smtClean="0"/>
              <a:t>					</a:t>
            </a:r>
            <a:r>
              <a:rPr lang="en-US" sz="1800" dirty="0" smtClean="0">
                <a:hlinkClick r:id="rId3"/>
              </a:rPr>
              <a:t>www.housingmaps.com</a:t>
            </a:r>
            <a:endParaRPr lang="en-US" sz="2800" dirty="0" smtClean="0"/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43A4-A6BF-499D-9C31-3094390933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370</TotalTime>
  <Words>1403</Words>
  <Application>Microsoft Office PowerPoint</Application>
  <PresentationFormat>On-screen Show (4:3)</PresentationFormat>
  <Paragraphs>272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Mashups:</vt:lpstr>
      <vt:lpstr>Objective</vt:lpstr>
      <vt:lpstr>Agenda</vt:lpstr>
      <vt:lpstr>Agenda</vt:lpstr>
      <vt:lpstr>What is a Mashup?</vt:lpstr>
      <vt:lpstr>What is a Mashup?</vt:lpstr>
      <vt:lpstr>Mashup Definition</vt:lpstr>
      <vt:lpstr>What is a Mashup?</vt:lpstr>
      <vt:lpstr>Housingmaps.com</vt:lpstr>
      <vt:lpstr>Slide 10</vt:lpstr>
      <vt:lpstr>  Why Mashups are Popular?</vt:lpstr>
      <vt:lpstr>  Mashup Dashboard</vt:lpstr>
      <vt:lpstr>Agenda</vt:lpstr>
      <vt:lpstr>Classification </vt:lpstr>
      <vt:lpstr>Classification contd..</vt:lpstr>
      <vt:lpstr>1. What to Mash up?</vt:lpstr>
      <vt:lpstr>1. What to Mash up?</vt:lpstr>
      <vt:lpstr>2. Where to Mash up?</vt:lpstr>
      <vt:lpstr>3. How to Mash up?</vt:lpstr>
      <vt:lpstr>4. For Whom ?</vt:lpstr>
      <vt:lpstr>Classification of Mashups</vt:lpstr>
      <vt:lpstr>Agenda</vt:lpstr>
      <vt:lpstr>Tools</vt:lpstr>
      <vt:lpstr>Tools contd..</vt:lpstr>
      <vt:lpstr>Slide 25</vt:lpstr>
      <vt:lpstr>Challenges</vt:lpstr>
      <vt:lpstr>Challenges contd..</vt:lpstr>
      <vt:lpstr>Challenges contd..</vt:lpstr>
      <vt:lpstr>Conclusion</vt:lpstr>
      <vt:lpstr>Slide 30</vt:lpstr>
      <vt:lpstr>Mash it up!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Mashups:</dc:title>
  <dc:creator>Valued Acer Customer</dc:creator>
  <cp:lastModifiedBy>Valued Acer Customer</cp:lastModifiedBy>
  <cp:revision>84</cp:revision>
  <dcterms:created xsi:type="dcterms:W3CDTF">2009-06-03T10:38:50Z</dcterms:created>
  <dcterms:modified xsi:type="dcterms:W3CDTF">2009-06-05T01:30:24Z</dcterms:modified>
</cp:coreProperties>
</file>