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60" r:id="rId5"/>
    <p:sldId id="282" r:id="rId6"/>
    <p:sldId id="335" r:id="rId7"/>
    <p:sldId id="297" r:id="rId8"/>
    <p:sldId id="298" r:id="rId9"/>
    <p:sldId id="344" r:id="rId10"/>
    <p:sldId id="338" r:id="rId11"/>
    <p:sldId id="340" r:id="rId12"/>
    <p:sldId id="342" r:id="rId13"/>
    <p:sldId id="321" r:id="rId14"/>
    <p:sldId id="336" r:id="rId15"/>
    <p:sldId id="343" r:id="rId16"/>
    <p:sldId id="341" r:id="rId17"/>
    <p:sldId id="283" r:id="rId18"/>
    <p:sldId id="324" r:id="rId19"/>
    <p:sldId id="272" r:id="rId20"/>
    <p:sldId id="33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pos="2880">
          <p15:clr>
            <a:srgbClr val="A4A3A4"/>
          </p15:clr>
        </p15:guide>
        <p15:guide id="4" pos="5556">
          <p15:clr>
            <a:srgbClr val="A4A3A4"/>
          </p15:clr>
        </p15:guide>
        <p15:guide id="5" pos="2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995"/>
    <a:srgbClr val="00313C"/>
    <a:srgbClr val="2DCCD3"/>
    <a:srgbClr val="FFFFFF"/>
    <a:srgbClr val="FFB81C"/>
    <a:srgbClr val="E87722"/>
    <a:srgbClr val="41B6E6"/>
    <a:srgbClr val="6D2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37" autoAdjust="0"/>
  </p:normalViewPr>
  <p:slideViewPr>
    <p:cSldViewPr showGuides="1">
      <p:cViewPr varScale="1">
        <p:scale>
          <a:sx n="72" d="100"/>
          <a:sy n="72" d="100"/>
        </p:scale>
        <p:origin x="972" y="60"/>
      </p:cViewPr>
      <p:guideLst>
        <p:guide orient="horz" pos="2160"/>
        <p:guide orient="horz" pos="799"/>
        <p:guide pos="2880"/>
        <p:guide pos="5556"/>
        <p:guide pos="204"/>
      </p:guideLst>
    </p:cSldViewPr>
  </p:slideViewPr>
  <p:outlineViewPr>
    <p:cViewPr>
      <p:scale>
        <a:sx n="33" d="100"/>
        <a:sy n="33" d="100"/>
      </p:scale>
      <p:origin x="0" y="5814"/>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4/12/2017</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dirty="0"/>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4/12/2017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dirty="0"/>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I’d like to share some information with you about our ON accelerator</a:t>
            </a:r>
            <a:r>
              <a:rPr lang="en-AU" baseline="0" dirty="0" smtClean="0"/>
              <a:t> experience – ON, powered by CSIRO</a:t>
            </a:r>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a:t>
            </a:fld>
            <a:endParaRPr lang="en-AU" dirty="0"/>
          </a:p>
        </p:txBody>
      </p:sp>
    </p:spTree>
    <p:extLst>
      <p:ext uri="{BB962C8B-B14F-4D97-AF65-F5344CB8AC3E}">
        <p14:creationId xmlns:p14="http://schemas.microsoft.com/office/powerpoint/2010/main" val="183364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same</a:t>
            </a:r>
            <a:r>
              <a:rPr lang="en-AU" baseline="0" dirty="0" smtClean="0"/>
              <a:t> can be said for our mentor network which continues to grow. We’re at 85+ mentors to date.</a:t>
            </a:r>
          </a:p>
          <a:p>
            <a:pPr marL="171450" indent="-171450">
              <a:buFont typeface="Arial" panose="020B0604020202020204" pitchFamily="34" charset="0"/>
              <a:buChar char="•"/>
            </a:pPr>
            <a:r>
              <a:rPr lang="en-AU" baseline="0" dirty="0" smtClean="0"/>
              <a:t>We’re deliberately curating a different type of mentor to your ‘typical accelerator’ – mentors with deep industry connections and experience and specific experience in the commercialisation of research </a:t>
            </a:r>
          </a:p>
          <a:p>
            <a:pPr marL="171450" indent="-171450">
              <a:buFont typeface="Arial" panose="020B0604020202020204" pitchFamily="34" charset="0"/>
              <a:buChar char="•"/>
            </a:pPr>
            <a:r>
              <a:rPr lang="en-AU" baseline="0" dirty="0" smtClean="0"/>
              <a:t>They are a critical component in the success of this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Each team that goes through ON Prime gets their own mentor and we also equip them, i.e. the teams, to be able to go out and find additional mentors to help them in their area of interest as well. For ON Accelerate, each team gets a ‘practice board’ of four mentors to work with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In both ON Prime and ON Accelerate we’re spending more focus all the time in making the right matches and connections between mentors and teams to deliver greatest value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10</a:t>
            </a:fld>
            <a:endParaRPr lang="en-AU" dirty="0"/>
          </a:p>
        </p:txBody>
      </p:sp>
    </p:spTree>
    <p:extLst>
      <p:ext uri="{BB962C8B-B14F-4D97-AF65-F5344CB8AC3E}">
        <p14:creationId xmlns:p14="http://schemas.microsoft.com/office/powerpoint/2010/main" val="58699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370030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28 </a:t>
            </a:r>
            <a:r>
              <a:rPr lang="en-AU" baseline="0" dirty="0" smtClean="0"/>
              <a:t>University partners and 3 PFRAs have partnered with us</a:t>
            </a:r>
          </a:p>
          <a:p>
            <a:pPr marL="171450" indent="-171450">
              <a:buFont typeface="Arial" panose="020B0604020202020204" pitchFamily="34" charset="0"/>
              <a:buChar char="•"/>
            </a:pPr>
            <a:r>
              <a:rPr lang="en-AU" baseline="0" dirty="0" smtClean="0"/>
              <a:t>All the GO8 Universities, All Australian Technology Network (ATN) Universities, 4 of 6 Innovative Research Universities (IRU), 4 of 6 Regional Universities Network (RUN)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We’re open to all publicly funded Universities, and research organisations – researchers from these organisations can apply</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14</a:t>
            </a:fld>
            <a:endParaRPr lang="en-AU" dirty="0"/>
          </a:p>
        </p:txBody>
      </p:sp>
    </p:spTree>
    <p:extLst>
      <p:ext uri="{BB962C8B-B14F-4D97-AF65-F5344CB8AC3E}">
        <p14:creationId xmlns:p14="http://schemas.microsoft.com/office/powerpoint/2010/main" val="296641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15</a:t>
            </a:fld>
            <a:endParaRPr lang="en-AU" dirty="0"/>
          </a:p>
        </p:txBody>
      </p:sp>
    </p:spTree>
    <p:extLst>
      <p:ext uri="{BB962C8B-B14F-4D97-AF65-F5344CB8AC3E}">
        <p14:creationId xmlns:p14="http://schemas.microsoft.com/office/powerpoint/2010/main" val="398539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Explains the different</a:t>
            </a:r>
            <a:r>
              <a:rPr lang="en-AU" baseline="0" dirty="0" smtClean="0"/>
              <a:t> characterises of each of the IRL and TRL measures</a:t>
            </a:r>
          </a:p>
          <a:p>
            <a:pPr marL="171450" indent="-171450">
              <a:buFont typeface="Arial" panose="020B0604020202020204" pitchFamily="34" charset="0"/>
              <a:buChar char="•"/>
            </a:pPr>
            <a:r>
              <a:rPr lang="en-AU" baseline="0" dirty="0" smtClean="0"/>
              <a:t>Our guidance to teams is to apply early in either phase for ON Prime and ON Accelerate </a:t>
            </a:r>
          </a:p>
          <a:p>
            <a:pPr marL="171450" indent="-171450">
              <a:buFont typeface="Arial" panose="020B0604020202020204" pitchFamily="34" charset="0"/>
              <a:buChar char="•"/>
            </a:pPr>
            <a:r>
              <a:rPr lang="en-AU" baseline="0" dirty="0" smtClean="0"/>
              <a:t>Even if the process of progressing through ON Prime reveals that you don’t have a market or the problem you thought you were addressing is in fact not a problem at all, the feedback loop is a valuable and will help shift or shape the focus of your research</a:t>
            </a:r>
          </a:p>
          <a:p>
            <a:pPr marL="171450" indent="-171450">
              <a:buFont typeface="Arial" panose="020B0604020202020204" pitchFamily="34" charset="0"/>
              <a:buChar char="•"/>
            </a:pPr>
            <a:r>
              <a:rPr lang="en-AU" baseline="0" dirty="0" smtClean="0"/>
              <a:t>It can be an uncomfortable experience but a rewarding one – daring to fail doesn’t mean failing, it just means daring to learn! </a:t>
            </a:r>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17</a:t>
            </a:fld>
            <a:endParaRPr lang="en-AU" dirty="0"/>
          </a:p>
        </p:txBody>
      </p:sp>
    </p:spTree>
    <p:extLst>
      <p:ext uri="{BB962C8B-B14F-4D97-AF65-F5344CB8AC3E}">
        <p14:creationId xmlns:p14="http://schemas.microsoft.com/office/powerpoint/2010/main" val="399179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a:t>
            </a:fld>
            <a:endParaRPr lang="en-AU" dirty="0"/>
          </a:p>
        </p:txBody>
      </p:sp>
    </p:spTree>
    <p:extLst>
      <p:ext uri="{BB962C8B-B14F-4D97-AF65-F5344CB8AC3E}">
        <p14:creationId xmlns:p14="http://schemas.microsoft.com/office/powerpoint/2010/main" val="163592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baseline="0" dirty="0" smtClean="0"/>
              <a:t>ON Prime and ON Accelerate are designed to arm researchers with the skills, capability and networks to not only validate their science in the labs, but also in the real world </a:t>
            </a:r>
          </a:p>
          <a:p>
            <a:pPr marL="628650" lvl="1" indent="-171450">
              <a:buFont typeface="Arial" panose="020B0604020202020204" pitchFamily="34" charset="0"/>
              <a:buChar char="•"/>
            </a:pPr>
            <a:r>
              <a:rPr lang="en-AU" b="1" baseline="0" dirty="0" smtClean="0"/>
              <a:t>ON Prime </a:t>
            </a:r>
            <a:r>
              <a:rPr lang="en-AU" baseline="0" dirty="0" smtClean="0"/>
              <a:t>– is about problem discovery or testing ‘product solution fit’ – getting out of the building to talk to customers and industry about how the science or technology might address a key challenge for them</a:t>
            </a:r>
          </a:p>
          <a:p>
            <a:pPr marL="628650" lvl="1" indent="-171450">
              <a:buFont typeface="Arial" panose="020B0604020202020204" pitchFamily="34" charset="0"/>
              <a:buChar char="•"/>
            </a:pPr>
            <a:r>
              <a:rPr lang="en-AU" b="1" baseline="0" dirty="0" smtClean="0"/>
              <a:t>ON </a:t>
            </a:r>
            <a:r>
              <a:rPr lang="en-AU" b="1" u="none" baseline="0" dirty="0" smtClean="0"/>
              <a:t>Accelerate </a:t>
            </a:r>
            <a:r>
              <a:rPr lang="en-AU" b="0" u="none" baseline="0" dirty="0" smtClean="0"/>
              <a:t>– is about further market validation of the technology and establishing the right business model to make that innovation a reality – looking at scale and the right partnerships, funding and resources to make it happen </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a:t>
            </a:fld>
            <a:endParaRPr lang="en-AU" dirty="0"/>
          </a:p>
        </p:txBody>
      </p:sp>
    </p:spTree>
    <p:extLst>
      <p:ext uri="{BB962C8B-B14F-4D97-AF65-F5344CB8AC3E}">
        <p14:creationId xmlns:p14="http://schemas.microsoft.com/office/powerpoint/2010/main" val="201674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We use this slide to explain the difference between the two ON offerings - ON Prime and ON Accelerate</a:t>
            </a:r>
          </a:p>
          <a:p>
            <a:pPr marL="171450" indent="-171450">
              <a:buFont typeface="Arial" panose="020B0604020202020204" pitchFamily="34" charset="0"/>
              <a:buChar char="•"/>
            </a:pPr>
            <a:r>
              <a:rPr lang="en-AU" baseline="0" dirty="0" smtClean="0"/>
              <a:t>Ideally, it helps potential applicants decide which accelerator experience is right for them </a:t>
            </a:r>
          </a:p>
          <a:p>
            <a:pPr marL="171450" indent="-171450">
              <a:buFont typeface="Arial" panose="020B0604020202020204" pitchFamily="34" charset="0"/>
              <a:buChar char="•"/>
            </a:pPr>
            <a:r>
              <a:rPr lang="en-AU" baseline="0" dirty="0" smtClean="0"/>
              <a:t>The diagram represents the three critical components of successful commercialisation of research in our (CSIRO) experience:</a:t>
            </a:r>
          </a:p>
          <a:p>
            <a:pPr marL="628650" lvl="1" indent="-171450">
              <a:buFont typeface="Arial" panose="020B0604020202020204" pitchFamily="34" charset="0"/>
              <a:buChar char="•"/>
            </a:pPr>
            <a:r>
              <a:rPr lang="en-AU" b="1" baseline="0" dirty="0" smtClean="0"/>
              <a:t>You need to prove the innovation is technically feasible</a:t>
            </a:r>
            <a:r>
              <a:rPr lang="en-AU" baseline="0" dirty="0" smtClean="0"/>
              <a:t> – it needs to actually work (that’s the R&amp;D piece);  </a:t>
            </a:r>
          </a:p>
          <a:p>
            <a:pPr marL="628650" lvl="1" indent="-171450">
              <a:buFont typeface="Arial" panose="020B0604020202020204" pitchFamily="34" charset="0"/>
              <a:buChar char="•"/>
            </a:pPr>
            <a:r>
              <a:rPr lang="en-AU" b="1" baseline="0" dirty="0" smtClean="0"/>
              <a:t>You need to prove its desirable </a:t>
            </a:r>
            <a:r>
              <a:rPr lang="en-AU" baseline="0" dirty="0" smtClean="0"/>
              <a:t>– people actually need to want it because it solves a problem for them or it creates value; and  </a:t>
            </a:r>
          </a:p>
          <a:p>
            <a:pPr marL="628650" lvl="1" indent="-171450">
              <a:buFont typeface="Arial" panose="020B0604020202020204" pitchFamily="34" charset="0"/>
              <a:buChar char="•"/>
            </a:pPr>
            <a:r>
              <a:rPr lang="en-AU" b="1" baseline="0" dirty="0" smtClean="0"/>
              <a:t>You need to prove it is a </a:t>
            </a:r>
            <a:r>
              <a:rPr lang="en-AU" b="1" dirty="0" smtClean="0"/>
              <a:t>viable business </a:t>
            </a:r>
            <a:r>
              <a:rPr lang="en-AU" baseline="0" dirty="0" smtClean="0"/>
              <a:t>– i.e. you’ve defined the business model, can show it will make money etc. </a:t>
            </a:r>
          </a:p>
          <a:p>
            <a:pPr marL="171450" lvl="0" indent="-171450">
              <a:buFont typeface="Arial" panose="020B0604020202020204" pitchFamily="34" charset="0"/>
              <a:buChar char="•"/>
            </a:pPr>
            <a:r>
              <a:rPr lang="en-AU" baseline="0" dirty="0" smtClean="0"/>
              <a:t>We found in CSIRO and across the University sector, we’re good at the first component – the R&amp;D</a:t>
            </a:r>
          </a:p>
          <a:p>
            <a:pPr marL="171450" lvl="0" indent="-171450">
              <a:buFont typeface="Arial" panose="020B0604020202020204" pitchFamily="34" charset="0"/>
              <a:buChar char="•"/>
            </a:pPr>
            <a:r>
              <a:rPr lang="en-AU" baseline="0" dirty="0" smtClean="0"/>
              <a:t>Where we required a boost in skills, relationships and capability was the second two phases – ‘testing and validating the desirability’ and ‘constructing the business model for a viable commercial offering’</a:t>
            </a:r>
          </a:p>
          <a:p>
            <a:pPr marL="171450" lvl="0" indent="-171450">
              <a:buFont typeface="Arial" panose="020B0604020202020204" pitchFamily="34" charset="0"/>
              <a:buChar char="•"/>
            </a:pPr>
            <a:r>
              <a:rPr lang="en-AU" baseline="0" dirty="0" smtClean="0"/>
              <a:t>That’s what ON Prime and ON Accelerate are designed to do – arm researchers with the skills, capability and networks to not only validate their science in the labs, but also in the real world </a:t>
            </a:r>
          </a:p>
          <a:p>
            <a:pPr marL="628650" lvl="1" indent="-171450">
              <a:buFont typeface="Arial" panose="020B0604020202020204" pitchFamily="34" charset="0"/>
              <a:buChar char="•"/>
            </a:pPr>
            <a:r>
              <a:rPr lang="en-AU" b="1" baseline="0" dirty="0" smtClean="0"/>
              <a:t>ON Prime </a:t>
            </a:r>
            <a:r>
              <a:rPr lang="en-AU" baseline="0" dirty="0" smtClean="0"/>
              <a:t>– is about problem discovery or testing ‘product solution fit’ – getting out of the building to talk to customers and industry about how the science or technology might address a key challenge for them</a:t>
            </a:r>
          </a:p>
          <a:p>
            <a:pPr marL="628650" lvl="1" indent="-171450">
              <a:buFont typeface="Arial" panose="020B0604020202020204" pitchFamily="34" charset="0"/>
              <a:buChar char="•"/>
            </a:pPr>
            <a:r>
              <a:rPr lang="en-AU" b="1" baseline="0" dirty="0" smtClean="0"/>
              <a:t>ON </a:t>
            </a:r>
            <a:r>
              <a:rPr lang="en-AU" b="1" u="none" baseline="0" dirty="0" smtClean="0"/>
              <a:t>Accelerate </a:t>
            </a:r>
            <a:r>
              <a:rPr lang="en-AU" b="0" u="none" baseline="0" dirty="0" smtClean="0"/>
              <a:t>– is about further market validation of the technology and establishing the right business model to make that innovation a reality – looking at scale and the right partnerships, funding and resources to make it happen </a:t>
            </a:r>
          </a:p>
          <a:p>
            <a:pPr marL="171450" indent="-171450">
              <a:buFont typeface="Arial" panose="020B0604020202020204" pitchFamily="34" charset="0"/>
              <a:buChar char="•"/>
            </a:pPr>
            <a:r>
              <a:rPr lang="en-AU" b="0" u="none" baseline="0" dirty="0" smtClean="0"/>
              <a:t>The Technology and Investment Readiness Levels are another tool we use to assess how far we can take a technology or solution in the program duration </a:t>
            </a:r>
          </a:p>
          <a:p>
            <a:pPr marL="171450" indent="-171450">
              <a:buFont typeface="Arial" panose="020B0604020202020204" pitchFamily="34" charset="0"/>
              <a:buChar char="•"/>
            </a:pPr>
            <a:r>
              <a:rPr lang="en-AU" b="0" u="none" baseline="0" dirty="0" smtClean="0"/>
              <a:t>More detail on the next slide about what we’re looking for here </a:t>
            </a:r>
          </a:p>
          <a:p>
            <a:endParaRPr lang="en-AU" b="0" u="none" baseline="0" dirty="0" smtClean="0"/>
          </a:p>
          <a:p>
            <a:endParaRPr lang="en-AU" b="0" u="none" baseline="0" dirty="0" smtClean="0"/>
          </a:p>
        </p:txBody>
      </p:sp>
      <p:sp>
        <p:nvSpPr>
          <p:cNvPr id="4" name="Slide Number Placeholder 3"/>
          <p:cNvSpPr>
            <a:spLocks noGrp="1"/>
          </p:cNvSpPr>
          <p:nvPr>
            <p:ph type="sldNum" sz="quarter" idx="10"/>
          </p:nvPr>
        </p:nvSpPr>
        <p:spPr/>
        <p:txBody>
          <a:bodyPr/>
          <a:lstStyle/>
          <a:p>
            <a:fld id="{9A496215-5E4C-414D-A8DB-C38AA7CF7C2A}" type="slidenum">
              <a:rPr lang="en-AU" smtClean="0"/>
              <a:pPr/>
              <a:t>4</a:t>
            </a:fld>
            <a:endParaRPr lang="en-AU" dirty="0"/>
          </a:p>
        </p:txBody>
      </p:sp>
    </p:spTree>
    <p:extLst>
      <p:ext uri="{BB962C8B-B14F-4D97-AF65-F5344CB8AC3E}">
        <p14:creationId xmlns:p14="http://schemas.microsoft.com/office/powerpoint/2010/main" val="2003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 bit of background</a:t>
            </a:r>
            <a:r>
              <a:rPr lang="en-AU" baseline="0" dirty="0" smtClean="0"/>
              <a:t> about </a:t>
            </a:r>
            <a:r>
              <a:rPr lang="en-AU" b="1" baseline="0" dirty="0" smtClean="0"/>
              <a:t>the ON Prime experience </a:t>
            </a:r>
            <a:r>
              <a:rPr lang="en-AU" baseline="0" dirty="0" smtClean="0"/>
              <a:t>and how it is delivered </a:t>
            </a:r>
          </a:p>
          <a:p>
            <a:pPr marL="628650" lvl="1" indent="-171450">
              <a:buFont typeface="Arial" panose="020B0604020202020204" pitchFamily="34" charset="0"/>
              <a:buChar char="•"/>
            </a:pPr>
            <a:r>
              <a:rPr lang="en-AU" baseline="0" dirty="0" smtClean="0"/>
              <a:t>It’s a part-time pre-accelerator experience</a:t>
            </a:r>
          </a:p>
          <a:p>
            <a:pPr marL="628650" lvl="1" indent="-171450">
              <a:buFont typeface="Arial" panose="020B0604020202020204" pitchFamily="34" charset="0"/>
              <a:buChar char="•"/>
            </a:pPr>
            <a:r>
              <a:rPr lang="en-AU" baseline="0" dirty="0" smtClean="0"/>
              <a:t>6 days in total over eight weeks</a:t>
            </a:r>
          </a:p>
          <a:p>
            <a:pPr marL="628650" lvl="1" indent="-171450">
              <a:buFont typeface="Arial" panose="020B0604020202020204" pitchFamily="34" charset="0"/>
              <a:buChar char="•"/>
            </a:pPr>
            <a:r>
              <a:rPr lang="en-AU" baseline="0" dirty="0" smtClean="0"/>
              <a:t>Only one residential is an overnight – the others can be fly-in, fly-out </a:t>
            </a:r>
          </a:p>
          <a:p>
            <a:pPr marL="628650" lvl="1" indent="-171450">
              <a:buFont typeface="Arial" panose="020B0604020202020204" pitchFamily="34" charset="0"/>
              <a:buChar char="•"/>
            </a:pPr>
            <a:r>
              <a:rPr lang="en-AU" baseline="0" dirty="0" smtClean="0"/>
              <a:t>We aim to run 2 rounds of ON Prime per year – one every six months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We run consecutive Primes across the country with each round, aim to reach at least 5 locations at once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Applications are un-capped (i.e. there is not limit on how many teams can apply), but each Prime location has eight spots available</a:t>
            </a:r>
          </a:p>
          <a:p>
            <a:pPr marL="171450" indent="-171450">
              <a:buFont typeface="Arial" panose="020B0604020202020204" pitchFamily="34" charset="0"/>
              <a:buChar char="•"/>
            </a:pPr>
            <a:r>
              <a:rPr lang="en-AU" b="1" baseline="0" dirty="0" smtClean="0"/>
              <a:t>In terms of what you gain from the experience</a:t>
            </a:r>
          </a:p>
          <a:p>
            <a:pPr marL="628650" lvl="1" indent="-171450">
              <a:buFont typeface="Arial" panose="020B0604020202020204" pitchFamily="34" charset="0"/>
              <a:buChar char="•"/>
            </a:pPr>
            <a:r>
              <a:rPr lang="en-AU" baseline="0" dirty="0" smtClean="0"/>
              <a:t>Teams gain exposure to market discovery, business model planning and IP Strategy experience</a:t>
            </a:r>
          </a:p>
          <a:p>
            <a:pPr marL="628650" lvl="1" indent="-171450">
              <a:buFont typeface="Arial" panose="020B0604020202020204" pitchFamily="34" charset="0"/>
              <a:buChar char="•"/>
            </a:pPr>
            <a:r>
              <a:rPr lang="en-AU" baseline="0" dirty="0" smtClean="0"/>
              <a:t>Access to quality mentors with specialist experience in commercialisation on deep sci-tech innovation </a:t>
            </a:r>
          </a:p>
          <a:p>
            <a:pPr marL="628650" lvl="1" indent="-171450">
              <a:buFont typeface="Arial" panose="020B0604020202020204" pitchFamily="34" charset="0"/>
              <a:buChar cha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ON and CSIRO don’t take any of the IP or equity through this process – all IP and equity remains the property of the team and institute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b="1" baseline="0" dirty="0" smtClean="0"/>
              <a:t>If you’re interested in ON Prime </a:t>
            </a:r>
          </a:p>
          <a:p>
            <a:pPr marL="171450" indent="-171450">
              <a:buFont typeface="Arial" panose="020B0604020202020204" pitchFamily="34" charset="0"/>
              <a:buChar char="•"/>
            </a:pPr>
            <a:r>
              <a:rPr lang="en-AU" baseline="0" dirty="0" smtClean="0"/>
              <a:t>Please speak to your Program Coordinator at the University or you can contact the ON Team to register your interest at on@csiro.au </a:t>
            </a:r>
          </a:p>
          <a:p>
            <a:pPr marL="171450" indent="-171450">
              <a:buFont typeface="Arial" panose="020B0604020202020204" pitchFamily="34" charset="0"/>
              <a:buChar char="•"/>
            </a:pPr>
            <a:r>
              <a:rPr lang="en-AU" baseline="0" dirty="0" smtClean="0"/>
              <a:t>The team would also be happy to come out and speak/present to interested research teams if of value</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5</a:t>
            </a:fld>
            <a:endParaRPr lang="en-AU" dirty="0"/>
          </a:p>
        </p:txBody>
      </p:sp>
    </p:spTree>
    <p:extLst>
      <p:ext uri="{BB962C8B-B14F-4D97-AF65-F5344CB8AC3E}">
        <p14:creationId xmlns:p14="http://schemas.microsoft.com/office/powerpoint/2010/main" val="58874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ON Prime does this by helping research teams find a fit between their science and technology</a:t>
            </a:r>
            <a:r>
              <a:rPr lang="en-AU" baseline="0" dirty="0" smtClean="0"/>
              <a:t> </a:t>
            </a:r>
            <a:r>
              <a:rPr lang="en-AU" dirty="0" smtClean="0"/>
              <a:t>and a customer in the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 gives the researchers the tools</a:t>
            </a:r>
            <a:r>
              <a:rPr lang="en-AU" baseline="0" dirty="0" smtClean="0"/>
              <a:t> and support needed to find and talk to these customers – with the aim of testing market-related hypotheses.</a:t>
            </a:r>
            <a:endParaRPr lang="en-AU" dirty="0" smtClean="0"/>
          </a:p>
        </p:txBody>
      </p:sp>
      <p:sp>
        <p:nvSpPr>
          <p:cNvPr id="4" name="Slide Number Placeholder 3"/>
          <p:cNvSpPr>
            <a:spLocks noGrp="1"/>
          </p:cNvSpPr>
          <p:nvPr>
            <p:ph type="sldNum" sz="quarter" idx="10"/>
          </p:nvPr>
        </p:nvSpPr>
        <p:spPr/>
        <p:txBody>
          <a:bodyPr/>
          <a:lstStyle/>
          <a:p>
            <a:fld id="{9A496215-5E4C-414D-A8DB-C38AA7CF7C2A}" type="slidenum">
              <a:rPr lang="en-AU" smtClean="0"/>
              <a:pPr/>
              <a:t>6</a:t>
            </a:fld>
            <a:endParaRPr lang="en-AU" dirty="0"/>
          </a:p>
        </p:txBody>
      </p:sp>
    </p:spTree>
    <p:extLst>
      <p:ext uri="{BB962C8B-B14F-4D97-AF65-F5344CB8AC3E}">
        <p14:creationId xmlns:p14="http://schemas.microsoft.com/office/powerpoint/2010/main" val="114807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the commencing numbers</a:t>
            </a:r>
            <a:r>
              <a:rPr lang="en-AU" baseline="0" dirty="0" smtClean="0"/>
              <a:t> for ON Prime3 on program start September 2017. </a:t>
            </a:r>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7</a:t>
            </a:fld>
            <a:endParaRPr lang="en-AU" dirty="0"/>
          </a:p>
        </p:txBody>
      </p:sp>
    </p:spTree>
    <p:extLst>
      <p:ext uri="{BB962C8B-B14F-4D97-AF65-F5344CB8AC3E}">
        <p14:creationId xmlns:p14="http://schemas.microsoft.com/office/powerpoint/2010/main" val="79709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Course dates:</a:t>
            </a:r>
          </a:p>
          <a:p>
            <a:r>
              <a:rPr lang="en-AU" baseline="0" dirty="0" smtClean="0"/>
              <a:t>ON will run concurrent programs in various locations (Could be up to 8-10 locations across Australia) within the time periods above. Exact dates will not be confirmed until locations are finalised (dependant on demand of applications).</a:t>
            </a:r>
          </a:p>
        </p:txBody>
      </p:sp>
      <p:sp>
        <p:nvSpPr>
          <p:cNvPr id="4" name="Slide Number Placeholder 3"/>
          <p:cNvSpPr>
            <a:spLocks noGrp="1"/>
          </p:cNvSpPr>
          <p:nvPr>
            <p:ph type="sldNum" sz="quarter" idx="10"/>
          </p:nvPr>
        </p:nvSpPr>
        <p:spPr/>
        <p:txBody>
          <a:bodyPr/>
          <a:lstStyle/>
          <a:p>
            <a:fld id="{9A496215-5E4C-414D-A8DB-C38AA7CF7C2A}"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35810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These are some of our facilitators for ON Prime.</a:t>
            </a:r>
          </a:p>
          <a:p>
            <a:pPr marL="171450" indent="-171450">
              <a:buFont typeface="Arial" panose="020B0604020202020204" pitchFamily="34" charset="0"/>
              <a:buChar char="•"/>
            </a:pPr>
            <a:r>
              <a:rPr lang="en-AU" baseline="0" dirty="0" smtClean="0"/>
              <a:t>We have high quality facilitators, but also facilitators who are experienced in lean innovation in a deep sci-tech environment and have great anecdotal experience in this space</a:t>
            </a:r>
          </a:p>
          <a:p>
            <a:pPr marL="171450" indent="-171450">
              <a:buFont typeface="Arial" panose="020B0604020202020204" pitchFamily="34" charset="0"/>
              <a:buChar char="•"/>
            </a:pPr>
            <a:r>
              <a:rPr lang="en-AU" baseline="0" dirty="0" smtClean="0"/>
              <a:t>You’ll find our mix of facilitators a key point of difference to other accelerators out there who typically pull from a very heavy digital background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3206800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itle Slide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19" y="3332349"/>
            <a:ext cx="8483331"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36819" y="4466828"/>
            <a:ext cx="8483331"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pic>
        <p:nvPicPr>
          <p:cNvPr id="36" name="Picture 7" descr="S:\15-00272_CORP_ONprogram_PPT_Templates_KirstenLea\SUPPLIED_SOURCE FILES\ON_ppt_title_white.png"/>
          <p:cNvPicPr>
            <a:picLocks noChangeAspect="1" noChangeArrowheads="1"/>
          </p:cNvPicPr>
          <p:nvPr userDrawn="1"/>
        </p:nvPicPr>
        <p:blipFill>
          <a:blip r:embed="rId2" cstate="print"/>
          <a:stretch>
            <a:fillRect/>
          </a:stretch>
        </p:blipFill>
        <p:spPr bwMode="auto">
          <a:xfrm>
            <a:off x="-2586" y="567730"/>
            <a:ext cx="8842981" cy="2422526"/>
          </a:xfrm>
          <a:prstGeom prst="rect">
            <a:avLst/>
          </a:prstGeom>
          <a:noFill/>
        </p:spPr>
      </p:pic>
      <p:sp>
        <p:nvSpPr>
          <p:cNvPr id="38" name="Rectangle 37"/>
          <p:cNvSpPr/>
          <p:nvPr userDrawn="1"/>
        </p:nvSpPr>
        <p:spPr>
          <a:xfrm>
            <a:off x="335915" y="6233120"/>
            <a:ext cx="1408975" cy="184666"/>
          </a:xfrm>
          <a:prstGeom prst="rect">
            <a:avLst/>
          </a:prstGeom>
        </p:spPr>
        <p:txBody>
          <a:bodyPr wrap="none" lIns="0" tIns="0" rIns="0" bIns="0">
            <a:spAutoFit/>
          </a:bodyPr>
          <a:lstStyle/>
          <a:p>
            <a:pPr lvl="0"/>
            <a:r>
              <a:rPr lang="en-US" sz="1200" b="1" dirty="0" smtClean="0">
                <a:solidFill>
                  <a:schemeClr val="bg1"/>
                </a:solidFill>
              </a:rPr>
              <a:t>ONinnovation.com.au</a:t>
            </a:r>
          </a:p>
        </p:txBody>
      </p:sp>
      <p:pic>
        <p:nvPicPr>
          <p:cNvPr id="7" name="Picture 6"/>
          <p:cNvPicPr>
            <a:picLocks noChangeAspect="1"/>
          </p:cNvPicPr>
          <p:nvPr userDrawn="1"/>
        </p:nvPicPr>
        <p:blipFill>
          <a:blip r:embed="rId3"/>
          <a:stretch>
            <a:fillRect/>
          </a:stretch>
        </p:blipFill>
        <p:spPr>
          <a:xfrm>
            <a:off x="8190520" y="5733256"/>
            <a:ext cx="629630" cy="807569"/>
          </a:xfrm>
          <a:prstGeom prst="rect">
            <a:avLst/>
          </a:prstGeom>
        </p:spPr>
      </p:pic>
    </p:spTree>
    <p:extLst>
      <p:ext uri="{BB962C8B-B14F-4D97-AF65-F5344CB8AC3E}">
        <p14:creationId xmlns:p14="http://schemas.microsoft.com/office/powerpoint/2010/main" val="35207133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Thank You Option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30546" y="3522498"/>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Title 22"/>
          <p:cNvSpPr>
            <a:spLocks noGrp="1"/>
          </p:cNvSpPr>
          <p:nvPr>
            <p:ph type="title"/>
          </p:nvPr>
        </p:nvSpPr>
        <p:spPr>
          <a:xfrm>
            <a:off x="330546" y="2550390"/>
            <a:ext cx="8461374" cy="852487"/>
          </a:xfrm>
        </p:spPr>
        <p:txBody>
          <a:bodyPr>
            <a:noAutofit/>
          </a:bodyPr>
          <a:lstStyle>
            <a:lvl1pPr>
              <a:defRPr sz="5500">
                <a:solidFill>
                  <a:schemeClr val="bg1"/>
                </a:solidFill>
              </a:defRPr>
            </a:lvl1pPr>
          </a:lstStyle>
          <a:p>
            <a:r>
              <a:rPr lang="en-US" smtClean="0"/>
              <a:t>Click to edit Master title style</a:t>
            </a:r>
            <a:endParaRPr lang="en-AU" dirty="0"/>
          </a:p>
        </p:txBody>
      </p:sp>
      <p:pic>
        <p:nvPicPr>
          <p:cNvPr id="7" name="Picture 2" descr="S:\15-00272_CORP_ONprogram_PPT_Templates_KirstenLea\SUPPLIED_SOURCE FILES\ON_ppt_thankyou_fushsia.png"/>
          <p:cNvPicPr>
            <a:picLocks noChangeAspect="1" noChangeArrowheads="1"/>
          </p:cNvPicPr>
          <p:nvPr userDrawn="1"/>
        </p:nvPicPr>
        <p:blipFill>
          <a:blip r:embed="rId2" cstate="print"/>
          <a:srcRect/>
          <a:stretch>
            <a:fillRect/>
          </a:stretch>
        </p:blipFill>
        <p:spPr bwMode="auto">
          <a:xfrm>
            <a:off x="0" y="557031"/>
            <a:ext cx="8837241" cy="1492275"/>
          </a:xfrm>
          <a:prstGeom prst="rect">
            <a:avLst/>
          </a:prstGeom>
          <a:noFill/>
        </p:spPr>
      </p:pic>
      <p:pic>
        <p:nvPicPr>
          <p:cNvPr id="6" name="Picture 5"/>
          <p:cNvPicPr>
            <a:picLocks noChangeAspect="1"/>
          </p:cNvPicPr>
          <p:nvPr userDrawn="1"/>
        </p:nvPicPr>
        <p:blipFill>
          <a:blip r:embed="rId3"/>
          <a:stretch>
            <a:fillRect/>
          </a:stretch>
        </p:blipFill>
        <p:spPr>
          <a:xfrm>
            <a:off x="8390496" y="6093296"/>
            <a:ext cx="429654" cy="551078"/>
          </a:xfrm>
          <a:prstGeom prst="rect">
            <a:avLst/>
          </a:prstGeom>
        </p:spPr>
      </p:pic>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Slide Number Placeholder 8"/>
          <p:cNvSpPr>
            <a:spLocks noGrp="1"/>
          </p:cNvSpPr>
          <p:nvPr>
            <p:ph type="sldNum" sz="quarter" idx="10"/>
          </p:nvPr>
        </p:nvSpPr>
        <p:spPr/>
        <p:txBody>
          <a:bodyPr/>
          <a:lstStyle/>
          <a:p>
            <a:fld id="{2ABE124A-B5C5-46E0-B944-45307B126769}" type="slidenum">
              <a:rPr lang="en-AU" smtClean="0"/>
              <a:pPr/>
              <a:t>‹#›</a:t>
            </a:fld>
            <a:r>
              <a:rPr lang="en-AU" dirty="0" smtClean="0"/>
              <a:t>  |</a:t>
            </a:r>
            <a:endParaRPr lang="en-AU" dirty="0"/>
          </a:p>
        </p:txBody>
      </p:sp>
      <p:sp>
        <p:nvSpPr>
          <p:cNvPr id="11" name="Footer Placeholder 10"/>
          <p:cNvSpPr>
            <a:spLocks noGrp="1"/>
          </p:cNvSpPr>
          <p:nvPr>
            <p:ph type="ftr" sz="quarter" idx="11"/>
          </p:nvPr>
        </p:nvSpPr>
        <p:spPr/>
        <p:txBody>
          <a:bodyPr/>
          <a:lstStyle/>
          <a:p>
            <a:r>
              <a:rPr lang="en-AU" dirty="0" smtClean="0"/>
              <a:t>Presentation title  |  Presenter name</a:t>
            </a:r>
            <a:endParaRPr lang="en-AU" dirty="0"/>
          </a:p>
        </p:txBody>
      </p:sp>
    </p:spTree>
    <p:extLst>
      <p:ext uri="{BB962C8B-B14F-4D97-AF65-F5344CB8AC3E}">
        <p14:creationId xmlns:p14="http://schemas.microsoft.com/office/powerpoint/2010/main" val="2809613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Presentation title  |  Presenter name</a:t>
            </a:r>
            <a:endParaRPr lang="en-AU" dirty="0"/>
          </a:p>
        </p:txBody>
      </p:sp>
      <p:sp>
        <p:nvSpPr>
          <p:cNvPr id="6" name="Slide Number Placeholder 5"/>
          <p:cNvSpPr>
            <a:spLocks noGrp="1"/>
          </p:cNvSpPr>
          <p:nvPr>
            <p:ph type="sldNum" sz="quarter" idx="12"/>
          </p:nvPr>
        </p:nvSpPr>
        <p:spPr/>
        <p:txBody>
          <a:body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546466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5pPr>
              <a:defRPr>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7"/>
          <p:cNvSpPr>
            <a:spLocks noGrp="1"/>
          </p:cNvSpPr>
          <p:nvPr>
            <p:ph type="body" sz="quarter" idx="13" hasCustomPrompt="1"/>
          </p:nvPr>
        </p:nvSpPr>
        <p:spPr>
          <a:xfrm>
            <a:off x="335330" y="270000"/>
            <a:ext cx="8460000" cy="853200"/>
          </a:xfrm>
        </p:spPr>
        <p:txBody>
          <a:bodyPr>
            <a:normAutofit/>
          </a:bodyPr>
          <a:lstStyle>
            <a:lvl1pPr marL="0" indent="0">
              <a:lnSpc>
                <a:spcPct val="100000"/>
              </a:lnSpc>
              <a:spcBef>
                <a:spcPts val="0"/>
              </a:spcBef>
              <a:spcAft>
                <a:spcPts val="300"/>
              </a:spcAft>
              <a:buNone/>
              <a:defRPr sz="3200" b="1">
                <a:solidFill>
                  <a:schemeClr val="accent1"/>
                </a:solidFill>
              </a:defRPr>
            </a:lvl1pPr>
            <a:lvl2pPr marL="0" indent="0">
              <a:lnSpc>
                <a:spcPct val="80000"/>
              </a:lnSpc>
              <a:spcBef>
                <a:spcPts val="0"/>
              </a:spcBef>
              <a:buNone/>
              <a:defRPr sz="2200" b="1">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title style</a:t>
            </a:r>
          </a:p>
          <a:p>
            <a:pPr lvl="1"/>
            <a:r>
              <a:rPr lang="en-US" dirty="0" smtClean="0"/>
              <a:t>Second level</a:t>
            </a:r>
          </a:p>
        </p:txBody>
      </p:sp>
      <p:sp>
        <p:nvSpPr>
          <p:cNvPr id="10" name="Slide Number Placeholder 9"/>
          <p:cNvSpPr>
            <a:spLocks noGrp="1"/>
          </p:cNvSpPr>
          <p:nvPr>
            <p:ph type="sldNum" sz="quarter" idx="14"/>
          </p:nvPr>
        </p:nvSpPr>
        <p:spPr/>
        <p:txBody>
          <a:bodyPr/>
          <a:lstStyle/>
          <a:p>
            <a:fld id="{2ABE124A-B5C5-46E0-B944-45307B126769}" type="slidenum">
              <a:rPr lang="en-AU" smtClean="0"/>
              <a:pPr/>
              <a:t>‹#›</a:t>
            </a:fld>
            <a:r>
              <a:rPr lang="en-AU" dirty="0" smtClean="0"/>
              <a:t>  |</a:t>
            </a:r>
            <a:endParaRPr lang="en-AU" dirty="0"/>
          </a:p>
        </p:txBody>
      </p:sp>
      <p:sp>
        <p:nvSpPr>
          <p:cNvPr id="11" name="Footer Placeholder 10"/>
          <p:cNvSpPr>
            <a:spLocks noGrp="1"/>
          </p:cNvSpPr>
          <p:nvPr>
            <p:ph type="ftr" sz="quarter" idx="15"/>
          </p:nvPr>
        </p:nvSpPr>
        <p:spPr/>
        <p:txBody>
          <a:bodyPr/>
          <a:lstStyle/>
          <a:p>
            <a:r>
              <a:rPr lang="en-AU" dirty="0" smtClean="0"/>
              <a:t>Presentation title  |  Presenter name</a:t>
            </a:r>
            <a:endParaRPr lang="en-AU" dirty="0"/>
          </a:p>
        </p:txBody>
      </p:sp>
    </p:spTree>
    <p:extLst>
      <p:ext uri="{BB962C8B-B14F-4D97-AF65-F5344CB8AC3E}">
        <p14:creationId xmlns:p14="http://schemas.microsoft.com/office/powerpoint/2010/main" val="35983121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A-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3020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Slide Number Placeholder 11"/>
          <p:cNvSpPr>
            <a:spLocks noGrp="1"/>
          </p:cNvSpPr>
          <p:nvPr>
            <p:ph type="sldNum" sz="quarter" idx="10"/>
          </p:nvPr>
        </p:nvSpPr>
        <p:spPr/>
        <p:txBody>
          <a:bodyPr/>
          <a:lstStyle/>
          <a:p>
            <a:fld id="{2ABE124A-B5C5-46E0-B944-45307B126769}" type="slidenum">
              <a:rPr lang="en-AU" smtClean="0"/>
              <a:pPr/>
              <a:t>‹#›</a:t>
            </a:fld>
            <a:r>
              <a:rPr lang="en-AU" dirty="0" smtClean="0"/>
              <a:t>  |</a:t>
            </a:r>
            <a:endParaRPr lang="en-AU" dirty="0"/>
          </a:p>
        </p:txBody>
      </p:sp>
      <p:sp>
        <p:nvSpPr>
          <p:cNvPr id="13" name="Footer Placeholder 12"/>
          <p:cNvSpPr>
            <a:spLocks noGrp="1"/>
          </p:cNvSpPr>
          <p:nvPr>
            <p:ph type="ftr" sz="quarter" idx="11"/>
          </p:nvPr>
        </p:nvSpPr>
        <p:spPr/>
        <p:txBody>
          <a:bodyPr/>
          <a:lstStyle/>
          <a:p>
            <a:r>
              <a:rPr lang="en-AU" dirty="0" smtClean="0"/>
              <a:t>Presentation title  |  Presenter name</a:t>
            </a:r>
            <a:endParaRPr lang="en-AU" dirty="0"/>
          </a:p>
        </p:txBody>
      </p:sp>
    </p:spTree>
    <p:extLst>
      <p:ext uri="{BB962C8B-B14F-4D97-AF65-F5344CB8AC3E}">
        <p14:creationId xmlns:p14="http://schemas.microsoft.com/office/powerpoint/2010/main" val="4204712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8" name="Slide Number Placeholder 7"/>
          <p:cNvSpPr>
            <a:spLocks noGrp="1"/>
          </p:cNvSpPr>
          <p:nvPr>
            <p:ph type="sldNum" sz="quarter" idx="10"/>
          </p:nvPr>
        </p:nvSpPr>
        <p:spPr/>
        <p:txBody>
          <a:bodyPr/>
          <a:lstStyle/>
          <a:p>
            <a:fld id="{2ABE124A-B5C5-46E0-B944-45307B126769}" type="slidenum">
              <a:rPr lang="en-AU" smtClean="0"/>
              <a:pPr/>
              <a:t>‹#›</a:t>
            </a:fld>
            <a:r>
              <a:rPr lang="en-AU" dirty="0" smtClean="0"/>
              <a:t>  |</a:t>
            </a:r>
            <a:endParaRPr lang="en-AU" dirty="0"/>
          </a:p>
        </p:txBody>
      </p:sp>
      <p:sp>
        <p:nvSpPr>
          <p:cNvPr id="9" name="Footer Placeholder 8"/>
          <p:cNvSpPr>
            <a:spLocks noGrp="1"/>
          </p:cNvSpPr>
          <p:nvPr>
            <p:ph type="ftr" sz="quarter" idx="11"/>
          </p:nvPr>
        </p:nvSpPr>
        <p:spPr/>
        <p:txBody>
          <a:bodyPr/>
          <a:lstStyle/>
          <a:p>
            <a:r>
              <a:rPr lang="en-AU" dirty="0" smtClean="0"/>
              <a:t>Presentation title  |  Presenter name</a:t>
            </a:r>
            <a:endParaRPr lang="en-AU" dirty="0"/>
          </a:p>
        </p:txBody>
      </p:sp>
    </p:spTree>
    <p:extLst>
      <p:ext uri="{BB962C8B-B14F-4D97-AF65-F5344CB8AC3E}">
        <p14:creationId xmlns:p14="http://schemas.microsoft.com/office/powerpoint/2010/main" val="1896000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smtClean="0"/>
              <a:t>Presentation title  |  Presenter name</a:t>
            </a:r>
            <a:endParaRPr lang="en-AU" dirty="0"/>
          </a:p>
        </p:txBody>
      </p:sp>
      <p:sp>
        <p:nvSpPr>
          <p:cNvPr id="4" name="Slide Number Placeholder 3"/>
          <p:cNvSpPr>
            <a:spLocks noGrp="1"/>
          </p:cNvSpPr>
          <p:nvPr>
            <p:ph type="sldNum" sz="quarter" idx="12"/>
          </p:nvPr>
        </p:nvSpPr>
        <p:spPr/>
        <p:txBody>
          <a:body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42638850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Content Placeholder 2"/>
          <p:cNvSpPr>
            <a:spLocks noGrp="1"/>
          </p:cNvSpPr>
          <p:nvPr>
            <p:ph idx="1"/>
          </p:nvPr>
        </p:nvSpPr>
        <p:spPr>
          <a:xfrm>
            <a:off x="330200" y="1276350"/>
            <a:ext cx="8489950" cy="4559300"/>
          </a:xfrm>
        </p:spPr>
        <p:txBody>
          <a:bodyPr/>
          <a:lstStyle>
            <a:lvl1pPr>
              <a:lnSpc>
                <a:spcPct val="85000"/>
              </a:lnSpc>
              <a:spcAft>
                <a:spcPts val="0"/>
              </a:spcAft>
              <a:buFontTx/>
              <a:buNone/>
              <a:defRPr sz="4000" b="1">
                <a:solidFill>
                  <a:schemeClr val="tx1"/>
                </a:solidFill>
              </a:defRPr>
            </a:lvl1pPr>
            <a:lvl2pPr marL="0" indent="0">
              <a:lnSpc>
                <a:spcPct val="85000"/>
              </a:lnSpc>
              <a:spcAft>
                <a:spcPts val="0"/>
              </a:spcAft>
              <a:buNone/>
              <a:defRPr sz="4000" b="1">
                <a:solidFill>
                  <a:srgbClr val="DF1995"/>
                </a:solidFill>
              </a:defRPr>
            </a:lvl2pPr>
            <a:lvl3pPr marL="0" indent="0">
              <a:spcBef>
                <a:spcPts val="2200"/>
              </a:spcBef>
              <a:buNone/>
              <a:defRPr b="1">
                <a:solidFill>
                  <a:srgbClr val="00313C"/>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0"/>
          </p:nvPr>
        </p:nvSpPr>
        <p:spPr/>
        <p:txBody>
          <a:bodyPr/>
          <a:lstStyle/>
          <a:p>
            <a:fld id="{2ABE124A-B5C5-46E0-B944-45307B126769}" type="slidenum">
              <a:rPr lang="en-AU" smtClean="0"/>
              <a:pPr/>
              <a:t>‹#›</a:t>
            </a:fld>
            <a:r>
              <a:rPr lang="en-AU" dirty="0" smtClean="0"/>
              <a:t>  |</a:t>
            </a:r>
            <a:endParaRPr lang="en-AU" dirty="0"/>
          </a:p>
        </p:txBody>
      </p:sp>
      <p:sp>
        <p:nvSpPr>
          <p:cNvPr id="10" name="Footer Placeholder 9"/>
          <p:cNvSpPr>
            <a:spLocks noGrp="1"/>
          </p:cNvSpPr>
          <p:nvPr>
            <p:ph type="ftr" sz="quarter" idx="11"/>
          </p:nvPr>
        </p:nvSpPr>
        <p:spPr/>
        <p:txBody>
          <a:bodyPr/>
          <a:lstStyle/>
          <a:p>
            <a:r>
              <a:rPr lang="en-AU" dirty="0" smtClean="0"/>
              <a:t>Presentation title  |  Presenter name</a:t>
            </a:r>
            <a:endParaRPr lang="en-AU" dirty="0"/>
          </a:p>
        </p:txBody>
      </p:sp>
    </p:spTree>
    <p:extLst>
      <p:ext uri="{BB962C8B-B14F-4D97-AF65-F5344CB8AC3E}">
        <p14:creationId xmlns:p14="http://schemas.microsoft.com/office/powerpoint/2010/main" val="36938246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Section Header 2">
    <p:bg>
      <p:bgPr>
        <a:solidFill>
          <a:srgbClr val="00313C"/>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329520" y="1772816"/>
            <a:ext cx="7477125" cy="2406651"/>
          </a:xfrm>
        </p:spPr>
        <p:txBody>
          <a:bodyPr/>
          <a:lstStyle>
            <a:lvl1pPr>
              <a:spcAft>
                <a:spcPts val="0"/>
              </a:spcAft>
              <a:buFontTx/>
              <a:buNone/>
              <a:defRPr sz="4400" b="1">
                <a:solidFill>
                  <a:schemeClr val="bg1"/>
                </a:solidFill>
              </a:defRPr>
            </a:lvl1pPr>
            <a:lvl2pPr marL="0" indent="0">
              <a:lnSpc>
                <a:spcPct val="75000"/>
              </a:lnSpc>
              <a:spcAft>
                <a:spcPts val="850"/>
              </a:spcAft>
              <a:buNone/>
              <a:defRPr sz="4400" b="1">
                <a:solidFill>
                  <a:schemeClr val="bg1"/>
                </a:solidFill>
              </a:defRPr>
            </a:lvl2pPr>
            <a:lvl3pPr marL="0" indent="0">
              <a:buNone/>
              <a:defRPr sz="2200" b="1">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Rectangle 13"/>
          <p:cNvSpPr/>
          <p:nvPr userDrawn="1"/>
        </p:nvSpPr>
        <p:spPr>
          <a:xfrm>
            <a:off x="0" y="6134824"/>
            <a:ext cx="9144000" cy="723176"/>
          </a:xfrm>
          <a:prstGeom prst="rect">
            <a:avLst/>
          </a:prstGeom>
          <a:solidFill>
            <a:srgbClr val="DF1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p:cNvPicPr>
            <a:picLocks noChangeAspect="1"/>
          </p:cNvPicPr>
          <p:nvPr userDrawn="1"/>
        </p:nvPicPr>
        <p:blipFill>
          <a:blip r:embed="rId2"/>
          <a:stretch>
            <a:fillRect/>
          </a:stretch>
        </p:blipFill>
        <p:spPr>
          <a:xfrm>
            <a:off x="8408082" y="6207783"/>
            <a:ext cx="429654" cy="551078"/>
          </a:xfrm>
          <a:prstGeom prst="rect">
            <a:avLst/>
          </a:prstGeom>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7918" r="-58"/>
          <a:stretch/>
        </p:blipFill>
        <p:spPr bwMode="auto">
          <a:xfrm>
            <a:off x="-36512" y="6272860"/>
            <a:ext cx="8330080" cy="486001"/>
          </a:xfrm>
          <a:prstGeom prst="rect">
            <a:avLst/>
          </a:prstGeom>
          <a:noFill/>
        </p:spPr>
      </p:pic>
    </p:spTree>
    <p:extLst>
      <p:ext uri="{BB962C8B-B14F-4D97-AF65-F5344CB8AC3E}">
        <p14:creationId xmlns:p14="http://schemas.microsoft.com/office/powerpoint/2010/main" val="5475832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604" y="6134824"/>
            <a:ext cx="9146604" cy="723176"/>
            <a:chOff x="-2604" y="6134824"/>
            <a:chExt cx="9146604" cy="723176"/>
          </a:xfrm>
        </p:grpSpPr>
        <p:sp>
          <p:nvSpPr>
            <p:cNvPr id="24" name="Rectangle 23"/>
            <p:cNvSpPr/>
            <p:nvPr userDrawn="1"/>
          </p:nvSpPr>
          <p:spPr>
            <a:xfrm>
              <a:off x="0" y="6134824"/>
              <a:ext cx="9144000" cy="723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6D2077"/>
                </a:solidFill>
              </a:endParaRPr>
            </a:p>
          </p:txBody>
        </p:sp>
        <p:pic>
          <p:nvPicPr>
            <p:cNvPr id="15" name="Picture 4" descr="S:\15-00272_CORP_ONprogram_PPT_Templates_KirstenLea\SUPPLIED_SOURCE FILES\ON_ppt_slide_white.png"/>
            <p:cNvPicPr>
              <a:picLocks noChangeAspect="1" noChangeArrowheads="1"/>
            </p:cNvPicPr>
            <p:nvPr userDrawn="1"/>
          </p:nvPicPr>
          <p:blipFill rotWithShape="1">
            <a:blip r:embed="rId12" cstate="print"/>
            <a:srcRect l="26783"/>
            <a:stretch/>
          </p:blipFill>
          <p:spPr bwMode="auto">
            <a:xfrm>
              <a:off x="-2604" y="6278229"/>
              <a:ext cx="8334261" cy="483987"/>
            </a:xfrm>
            <a:prstGeom prst="rect">
              <a:avLst/>
            </a:prstGeom>
            <a:noFill/>
          </p:spPr>
        </p:pic>
        <p:pic>
          <p:nvPicPr>
            <p:cNvPr id="4" name="Picture 3"/>
            <p:cNvPicPr>
              <a:picLocks noChangeAspect="1"/>
            </p:cNvPicPr>
            <p:nvPr userDrawn="1"/>
          </p:nvPicPr>
          <p:blipFill>
            <a:blip r:embed="rId13"/>
            <a:stretch>
              <a:fillRect/>
            </a:stretch>
          </p:blipFill>
          <p:spPr>
            <a:xfrm>
              <a:off x="8408082" y="6207783"/>
              <a:ext cx="429654" cy="551078"/>
            </a:xfrm>
            <a:prstGeom prst="rect">
              <a:avLst/>
            </a:prstGeom>
          </p:spPr>
        </p:pic>
      </p:grpSp>
      <p:sp>
        <p:nvSpPr>
          <p:cNvPr id="2" name="Title Placeholder 1"/>
          <p:cNvSpPr>
            <a:spLocks noGrp="1"/>
          </p:cNvSpPr>
          <p:nvPr>
            <p:ph type="title"/>
          </p:nvPr>
        </p:nvSpPr>
        <p:spPr>
          <a:xfrm>
            <a:off x="335916" y="274638"/>
            <a:ext cx="8484234" cy="852487"/>
          </a:xfrm>
          <a:prstGeom prst="rect">
            <a:avLst/>
          </a:prstGeom>
        </p:spPr>
        <p:txBody>
          <a:bodyPr vert="horz" lIns="0" tIns="0" rIns="0" bIns="0" rtlCol="0" anchor="t" anchorCtr="0">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335915" y="1268413"/>
            <a:ext cx="8484235" cy="457285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3"/>
          </p:nvPr>
        </p:nvSpPr>
        <p:spPr>
          <a:xfrm>
            <a:off x="599311" y="6309320"/>
            <a:ext cx="6083845" cy="124274"/>
          </a:xfrm>
          <a:prstGeom prst="rect">
            <a:avLst/>
          </a:prstGeom>
        </p:spPr>
        <p:txBody>
          <a:bodyPr vert="horz" lIns="0" tIns="0" rIns="0" bIns="0" rtlCol="0" anchor="ctr"/>
          <a:lstStyle>
            <a:lvl1pPr algn="l">
              <a:defRPr sz="900">
                <a:solidFill>
                  <a:srgbClr val="FFFFFF"/>
                </a:solidFill>
              </a:defRPr>
            </a:lvl1pPr>
          </a:lstStyle>
          <a:p>
            <a:r>
              <a:rPr lang="en-AU" dirty="0" smtClean="0"/>
              <a:t>Presentation title  |  Presenter name</a:t>
            </a:r>
            <a:endParaRPr lang="en-AU" dirty="0"/>
          </a:p>
        </p:txBody>
      </p:sp>
      <p:sp>
        <p:nvSpPr>
          <p:cNvPr id="18" name="Slide Number Placeholder 17"/>
          <p:cNvSpPr>
            <a:spLocks noGrp="1"/>
          </p:cNvSpPr>
          <p:nvPr>
            <p:ph type="sldNum" sz="quarter" idx="4"/>
          </p:nvPr>
        </p:nvSpPr>
        <p:spPr>
          <a:xfrm>
            <a:off x="251520" y="6309320"/>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
        <p:nvSpPr>
          <p:cNvPr id="36" name="AutoShape 4"/>
          <p:cNvSpPr>
            <a:spLocks noChangeAspect="1" noChangeArrowheads="1" noTextEdit="1"/>
          </p:cNvSpPr>
          <p:nvPr/>
        </p:nvSpPr>
        <p:spPr bwMode="auto">
          <a:xfrm>
            <a:off x="3175" y="3326606"/>
            <a:ext cx="9161463" cy="801687"/>
          </a:xfrm>
          <a:prstGeom prst="rect">
            <a:avLst/>
          </a:prstGeom>
          <a:noFill/>
          <a:ln>
            <a:noFill/>
          </a:ln>
          <a:extLst/>
        </p:spPr>
        <p:txBody>
          <a:bodyPr/>
          <a:lstStyle/>
          <a:p>
            <a:pPr>
              <a:defRPr/>
            </a:pPr>
            <a:endParaRPr lang="en-AU" dirty="0"/>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dirty="0"/>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80" r:id="rId3"/>
    <p:sldLayoutId id="2147483679" r:id="rId4"/>
    <p:sldLayoutId id="2147483661" r:id="rId5"/>
    <p:sldLayoutId id="2147483663" r:id="rId6"/>
    <p:sldLayoutId id="2147483664" r:id="rId7"/>
    <p:sldLayoutId id="2147483667" r:id="rId8"/>
    <p:sldLayoutId id="2147483701" r:id="rId9"/>
    <p:sldLayoutId id="2147483682" r:id="rId10"/>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04" userDrawn="1">
          <p15:clr>
            <a:srgbClr val="F26B43"/>
          </p15:clr>
        </p15:guide>
        <p15:guide id="3" pos="55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0.png"/><Relationship Id="rId18" Type="http://schemas.openxmlformats.org/officeDocument/2006/relationships/image" Target="../media/image25.jpeg"/><Relationship Id="rId26" Type="http://schemas.microsoft.com/office/2007/relationships/hdphoto" Target="../media/hdphoto9.wdp"/><Relationship Id="rId3" Type="http://schemas.openxmlformats.org/officeDocument/2006/relationships/image" Target="../media/image15.png"/><Relationship Id="rId21" Type="http://schemas.openxmlformats.org/officeDocument/2006/relationships/image" Target="../media/image28.jpeg"/><Relationship Id="rId7" Type="http://schemas.openxmlformats.org/officeDocument/2006/relationships/image" Target="../media/image17.png"/><Relationship Id="rId12" Type="http://schemas.microsoft.com/office/2007/relationships/hdphoto" Target="../media/hdphoto7.wdp"/><Relationship Id="rId17" Type="http://schemas.openxmlformats.org/officeDocument/2006/relationships/image" Target="../media/image24.jpeg"/><Relationship Id="rId25"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23.jpg"/><Relationship Id="rId20" Type="http://schemas.openxmlformats.org/officeDocument/2006/relationships/image" Target="../media/image27.jpeg"/><Relationship Id="rId1" Type="http://schemas.openxmlformats.org/officeDocument/2006/relationships/slideLayout" Target="../slideLayouts/slideLayout6.xml"/><Relationship Id="rId6" Type="http://schemas.microsoft.com/office/2007/relationships/hdphoto" Target="../media/hdphoto4.wdp"/><Relationship Id="rId11" Type="http://schemas.openxmlformats.org/officeDocument/2006/relationships/image" Target="../media/image19.png"/><Relationship Id="rId24" Type="http://schemas.microsoft.com/office/2007/relationships/hdphoto" Target="../media/hdphoto8.wdp"/><Relationship Id="rId5" Type="http://schemas.openxmlformats.org/officeDocument/2006/relationships/image" Target="../media/image16.png"/><Relationship Id="rId15" Type="http://schemas.openxmlformats.org/officeDocument/2006/relationships/image" Target="../media/image22.jpg"/><Relationship Id="rId23" Type="http://schemas.openxmlformats.org/officeDocument/2006/relationships/image" Target="../media/image30.png"/><Relationship Id="rId28" Type="http://schemas.microsoft.com/office/2007/relationships/hdphoto" Target="../media/hdphoto10.wdp"/><Relationship Id="rId10" Type="http://schemas.microsoft.com/office/2007/relationships/hdphoto" Target="../media/hdphoto6.wdp"/><Relationship Id="rId19" Type="http://schemas.openxmlformats.org/officeDocument/2006/relationships/image" Target="../media/image26.jpeg"/><Relationship Id="rId4" Type="http://schemas.microsoft.com/office/2007/relationships/hdphoto" Target="../media/hdphoto3.wdp"/><Relationship Id="rId9" Type="http://schemas.openxmlformats.org/officeDocument/2006/relationships/image" Target="../media/image18.png"/><Relationship Id="rId14" Type="http://schemas.openxmlformats.org/officeDocument/2006/relationships/image" Target="../media/image21.jpg"/><Relationship Id="rId22" Type="http://schemas.openxmlformats.org/officeDocument/2006/relationships/image" Target="../media/image29.jpeg"/><Relationship Id="rId27"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video" Target="https://www.youtube.com/embed/7cqh7Uw7A9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jpeg"/><Relationship Id="rId26" Type="http://schemas.openxmlformats.org/officeDocument/2006/relationships/image" Target="../media/image57.jpeg"/><Relationship Id="rId3" Type="http://schemas.openxmlformats.org/officeDocument/2006/relationships/image" Target="../media/image34.jpeg"/><Relationship Id="rId21" Type="http://schemas.openxmlformats.org/officeDocument/2006/relationships/image" Target="../media/image52.png"/><Relationship Id="rId34" Type="http://schemas.openxmlformats.org/officeDocument/2006/relationships/image" Target="../media/image65.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2" Type="http://schemas.openxmlformats.org/officeDocument/2006/relationships/notesSlide" Target="../notesSlides/notesSlide12.xml"/><Relationship Id="rId16" Type="http://schemas.openxmlformats.org/officeDocument/2006/relationships/image" Target="../media/image47.jpeg"/><Relationship Id="rId20" Type="http://schemas.openxmlformats.org/officeDocument/2006/relationships/image" Target="../media/image51.png"/><Relationship Id="rId29"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jpeg"/><Relationship Id="rId24" Type="http://schemas.openxmlformats.org/officeDocument/2006/relationships/image" Target="../media/image55.jpeg"/><Relationship Id="rId32" Type="http://schemas.openxmlformats.org/officeDocument/2006/relationships/image" Target="../media/image63.jpeg"/><Relationship Id="rId5" Type="http://schemas.openxmlformats.org/officeDocument/2006/relationships/image" Target="../media/image36.png"/><Relationship Id="rId15" Type="http://schemas.openxmlformats.org/officeDocument/2006/relationships/image" Target="../media/image46.jpeg"/><Relationship Id="rId23" Type="http://schemas.openxmlformats.org/officeDocument/2006/relationships/image" Target="../media/image54.png"/><Relationship Id="rId28" Type="http://schemas.openxmlformats.org/officeDocument/2006/relationships/image" Target="../media/image59.jpeg"/><Relationship Id="rId36" Type="http://schemas.openxmlformats.org/officeDocument/2006/relationships/image" Target="../media/image67.png"/><Relationship Id="rId10" Type="http://schemas.openxmlformats.org/officeDocument/2006/relationships/image" Target="../media/image41.png"/><Relationship Id="rId19" Type="http://schemas.openxmlformats.org/officeDocument/2006/relationships/image" Target="../media/image50.gif"/><Relationship Id="rId31" Type="http://schemas.openxmlformats.org/officeDocument/2006/relationships/image" Target="../media/image62.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jpeg"/><Relationship Id="rId35" Type="http://schemas.openxmlformats.org/officeDocument/2006/relationships/image" Target="../media/image66.jpg"/></Relationships>
</file>

<file path=ppt/slides/_rels/slide15.xml.rels><?xml version="1.0" encoding="UTF-8" standalone="yes"?>
<Relationships xmlns="http://schemas.openxmlformats.org/package/2006/relationships"><Relationship Id="rId3" Type="http://schemas.openxmlformats.org/officeDocument/2006/relationships/hyperlink" Target="http://oninnovation.com.au/Appl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smtClean="0"/>
              <a:t>Australia’s sci-tech accelerator</a:t>
            </a:r>
            <a:endParaRPr lang="en-AU" dirty="0"/>
          </a:p>
        </p:txBody>
      </p:sp>
      <p:sp>
        <p:nvSpPr>
          <p:cNvPr id="4" name="Subtitle 3"/>
          <p:cNvSpPr>
            <a:spLocks noGrp="1"/>
          </p:cNvSpPr>
          <p:nvPr>
            <p:ph type="subTitle" idx="1"/>
          </p:nvPr>
        </p:nvSpPr>
        <p:spPr/>
        <p:txBody>
          <a:bodyPr/>
          <a:lstStyle/>
          <a:p>
            <a:r>
              <a:rPr lang="en-AU" b="0" dirty="0" smtClean="0"/>
              <a:t>An introduction to ON </a:t>
            </a:r>
            <a:endParaRPr lang="en-AU" b="0" dirty="0"/>
          </a:p>
        </p:txBody>
      </p:sp>
    </p:spTree>
    <p:extLst>
      <p:ext uri="{BB962C8B-B14F-4D97-AF65-F5344CB8AC3E}">
        <p14:creationId xmlns:p14="http://schemas.microsoft.com/office/powerpoint/2010/main" val="4210305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19" y="269241"/>
            <a:ext cx="8484234" cy="852487"/>
          </a:xfrm>
        </p:spPr>
        <p:txBody>
          <a:bodyPr>
            <a:normAutofit/>
          </a:bodyPr>
          <a:lstStyle/>
          <a:p>
            <a:r>
              <a:rPr lang="en-AU" dirty="0" smtClean="0"/>
              <a:t>Just some of our ON Mentor Network</a:t>
            </a:r>
            <a:endParaRPr lang="en-AU" dirty="0"/>
          </a:p>
        </p:txBody>
      </p:sp>
      <p:sp>
        <p:nvSpPr>
          <p:cNvPr id="5" name="Rectangle 4"/>
          <p:cNvSpPr/>
          <p:nvPr/>
        </p:nvSpPr>
        <p:spPr>
          <a:xfrm>
            <a:off x="179684" y="777396"/>
            <a:ext cx="6984615" cy="6232475"/>
          </a:xfrm>
          <a:prstGeom prst="rect">
            <a:avLst/>
          </a:prstGeom>
        </p:spPr>
        <p:txBody>
          <a:bodyPr wrap="square" numCol="1">
            <a:spAutoFit/>
          </a:bodyPr>
          <a:lstStyle/>
          <a:p>
            <a:pPr>
              <a:lnSpc>
                <a:spcPct val="350000"/>
              </a:lnSpc>
            </a:pPr>
            <a:r>
              <a:rPr lang="en-AU" sz="1600" b="1" dirty="0" smtClean="0">
                <a:solidFill>
                  <a:srgbClr val="00313C"/>
                </a:solidFill>
              </a:rPr>
              <a:t>	DAVID MASEFIELD      </a:t>
            </a:r>
          </a:p>
          <a:p>
            <a:pPr>
              <a:lnSpc>
                <a:spcPct val="350000"/>
              </a:lnSpc>
            </a:pPr>
            <a:r>
              <a:rPr lang="en-AU" sz="1600" b="1" dirty="0" smtClean="0">
                <a:solidFill>
                  <a:srgbClr val="00313C"/>
                </a:solidFill>
              </a:rPr>
              <a:t>	             BAMBI PRICE	    </a:t>
            </a:r>
          </a:p>
          <a:p>
            <a:pPr>
              <a:lnSpc>
                <a:spcPct val="350000"/>
              </a:lnSpc>
            </a:pPr>
            <a:r>
              <a:rPr lang="en-AU" sz="1600" b="1" dirty="0" smtClean="0">
                <a:solidFill>
                  <a:srgbClr val="00313C"/>
                </a:solidFill>
              </a:rPr>
              <a:t>	KHIMJI VAGHJIANI </a:t>
            </a:r>
            <a:r>
              <a:rPr lang="en-AU" sz="1600" b="1" dirty="0">
                <a:solidFill>
                  <a:srgbClr val="00313C"/>
                </a:solidFill>
              </a:rPr>
              <a:t> </a:t>
            </a:r>
            <a:r>
              <a:rPr lang="en-AU" sz="1600" b="1" dirty="0" smtClean="0">
                <a:solidFill>
                  <a:srgbClr val="00313C"/>
                </a:solidFill>
              </a:rPr>
              <a:t>     </a:t>
            </a:r>
          </a:p>
          <a:p>
            <a:pPr>
              <a:lnSpc>
                <a:spcPct val="350000"/>
              </a:lnSpc>
            </a:pPr>
            <a:r>
              <a:rPr lang="en-AU" sz="1600" b="1" dirty="0" smtClean="0">
                <a:solidFill>
                  <a:srgbClr val="00313C"/>
                </a:solidFill>
              </a:rPr>
              <a:t>	             PK RASAM 	     </a:t>
            </a:r>
          </a:p>
          <a:p>
            <a:pPr>
              <a:lnSpc>
                <a:spcPct val="350000"/>
              </a:lnSpc>
            </a:pPr>
            <a:r>
              <a:rPr lang="en-AU" sz="1600" b="1" dirty="0" smtClean="0">
                <a:solidFill>
                  <a:srgbClr val="00313C"/>
                </a:solidFill>
              </a:rPr>
              <a:t>	CHHAVI </a:t>
            </a:r>
            <a:r>
              <a:rPr lang="en-AU" sz="1600" b="1" dirty="0">
                <a:solidFill>
                  <a:srgbClr val="00313C"/>
                </a:solidFill>
              </a:rPr>
              <a:t>BHANDARI</a:t>
            </a:r>
          </a:p>
          <a:p>
            <a:pPr>
              <a:lnSpc>
                <a:spcPct val="350000"/>
              </a:lnSpc>
            </a:pPr>
            <a:r>
              <a:rPr lang="en-AU" sz="1600" b="1" dirty="0" smtClean="0">
                <a:solidFill>
                  <a:srgbClr val="00313C"/>
                </a:solidFill>
              </a:rPr>
              <a:t>	             BEN WRIGHT       </a:t>
            </a:r>
          </a:p>
          <a:p>
            <a:pPr>
              <a:lnSpc>
                <a:spcPct val="350000"/>
              </a:lnSpc>
            </a:pPr>
            <a:r>
              <a:rPr lang="en-AU" sz="1600" b="1" dirty="0" smtClean="0">
                <a:solidFill>
                  <a:srgbClr val="00313C"/>
                </a:solidFill>
              </a:rPr>
              <a:t>	</a:t>
            </a:r>
            <a:r>
              <a:rPr lang="en-AU" b="1" dirty="0" smtClean="0">
                <a:solidFill>
                  <a:srgbClr val="00313C"/>
                </a:solidFill>
              </a:rPr>
              <a:t>     </a:t>
            </a:r>
          </a:p>
        </p:txBody>
      </p:sp>
      <p:sp>
        <p:nvSpPr>
          <p:cNvPr id="3" name="Rectangle 2"/>
          <p:cNvSpPr/>
          <p:nvPr/>
        </p:nvSpPr>
        <p:spPr>
          <a:xfrm>
            <a:off x="3855756" y="774289"/>
            <a:ext cx="4572000" cy="5370701"/>
          </a:xfrm>
          <a:prstGeom prst="rect">
            <a:avLst/>
          </a:prstGeom>
        </p:spPr>
        <p:txBody>
          <a:bodyPr>
            <a:spAutoFit/>
          </a:bodyPr>
          <a:lstStyle/>
          <a:p>
            <a:pPr>
              <a:lnSpc>
                <a:spcPct val="350000"/>
              </a:lnSpc>
            </a:pPr>
            <a:r>
              <a:rPr lang="en-AU" sz="1600" b="1" dirty="0" smtClean="0">
                <a:solidFill>
                  <a:srgbClr val="00313C"/>
                </a:solidFill>
              </a:rPr>
              <a:t>ANNA GROCHOLSKY   </a:t>
            </a:r>
            <a:endParaRPr lang="en-AU" sz="1600" b="1" dirty="0">
              <a:solidFill>
                <a:srgbClr val="00313C"/>
              </a:solidFill>
            </a:endParaRPr>
          </a:p>
          <a:p>
            <a:pPr>
              <a:lnSpc>
                <a:spcPct val="350000"/>
              </a:lnSpc>
            </a:pPr>
            <a:r>
              <a:rPr lang="en-AU" sz="1600" b="1" dirty="0">
                <a:solidFill>
                  <a:srgbClr val="00313C"/>
                </a:solidFill>
              </a:rPr>
              <a:t> </a:t>
            </a:r>
            <a:r>
              <a:rPr lang="en-AU" sz="1600" b="1" dirty="0" smtClean="0">
                <a:solidFill>
                  <a:srgbClr val="00313C"/>
                </a:solidFill>
              </a:rPr>
              <a:t>              ALISTAIR </a:t>
            </a:r>
            <a:r>
              <a:rPr lang="en-AU" sz="1600" b="1" dirty="0">
                <a:solidFill>
                  <a:srgbClr val="00313C"/>
                </a:solidFill>
              </a:rPr>
              <a:t>MUIR  	</a:t>
            </a:r>
          </a:p>
          <a:p>
            <a:pPr>
              <a:lnSpc>
                <a:spcPct val="350000"/>
              </a:lnSpc>
            </a:pPr>
            <a:r>
              <a:rPr lang="en-AU" sz="1600" b="1" dirty="0">
                <a:solidFill>
                  <a:srgbClr val="00313C"/>
                </a:solidFill>
              </a:rPr>
              <a:t>NIGEL HENNESSY             </a:t>
            </a:r>
          </a:p>
          <a:p>
            <a:pPr>
              <a:lnSpc>
                <a:spcPct val="350000"/>
              </a:lnSpc>
            </a:pPr>
            <a:r>
              <a:rPr lang="en-AU" sz="1600" b="1" dirty="0">
                <a:solidFill>
                  <a:srgbClr val="00313C"/>
                </a:solidFill>
              </a:rPr>
              <a:t> </a:t>
            </a:r>
            <a:r>
              <a:rPr lang="en-AU" sz="1600" b="1" dirty="0" smtClean="0">
                <a:solidFill>
                  <a:srgbClr val="00313C"/>
                </a:solidFill>
              </a:rPr>
              <a:t>              JAMES </a:t>
            </a:r>
            <a:r>
              <a:rPr lang="en-AU" sz="1600" b="1" dirty="0">
                <a:solidFill>
                  <a:srgbClr val="00313C"/>
                </a:solidFill>
              </a:rPr>
              <a:t>STEWART 		</a:t>
            </a:r>
          </a:p>
          <a:p>
            <a:pPr>
              <a:lnSpc>
                <a:spcPct val="350000"/>
              </a:lnSpc>
            </a:pPr>
            <a:r>
              <a:rPr lang="en-AU" sz="1600" b="1" dirty="0" smtClean="0">
                <a:solidFill>
                  <a:srgbClr val="00313C"/>
                </a:solidFill>
              </a:rPr>
              <a:t>MARTIN </a:t>
            </a:r>
            <a:r>
              <a:rPr lang="en-AU" sz="1600" b="1" dirty="0">
                <a:solidFill>
                  <a:srgbClr val="00313C"/>
                </a:solidFill>
              </a:rPr>
              <a:t>DUURSMA </a:t>
            </a:r>
            <a:endParaRPr lang="en-AU" sz="1600" b="1" dirty="0" smtClean="0">
              <a:solidFill>
                <a:srgbClr val="00313C"/>
              </a:solidFill>
            </a:endParaRPr>
          </a:p>
          <a:p>
            <a:pPr>
              <a:lnSpc>
                <a:spcPct val="350000"/>
              </a:lnSpc>
            </a:pPr>
            <a:r>
              <a:rPr lang="en-AU" sz="1600" b="1" dirty="0">
                <a:solidFill>
                  <a:srgbClr val="00313C"/>
                </a:solidFill>
              </a:rPr>
              <a:t> </a:t>
            </a:r>
            <a:r>
              <a:rPr lang="en-AU" sz="1600" b="1" dirty="0" smtClean="0">
                <a:solidFill>
                  <a:srgbClr val="00313C"/>
                </a:solidFill>
              </a:rPr>
              <a:t>             ANTHONY </a:t>
            </a:r>
            <a:r>
              <a:rPr lang="en-AU" sz="1600" b="1" dirty="0">
                <a:solidFill>
                  <a:srgbClr val="00313C"/>
                </a:solidFill>
              </a:rPr>
              <a:t>MUSUMECI   </a:t>
            </a:r>
          </a:p>
        </p:txBody>
      </p:sp>
      <p:sp>
        <p:nvSpPr>
          <p:cNvPr id="4" name="Rectangle 3"/>
          <p:cNvSpPr/>
          <p:nvPr/>
        </p:nvSpPr>
        <p:spPr>
          <a:xfrm>
            <a:off x="6840760" y="738998"/>
            <a:ext cx="4572000" cy="6124754"/>
          </a:xfrm>
          <a:prstGeom prst="rect">
            <a:avLst/>
          </a:prstGeom>
        </p:spPr>
        <p:txBody>
          <a:bodyPr>
            <a:spAutoFit/>
          </a:bodyPr>
          <a:lstStyle/>
          <a:p>
            <a:pPr>
              <a:lnSpc>
                <a:spcPct val="350000"/>
              </a:lnSpc>
            </a:pPr>
            <a:r>
              <a:rPr lang="en-AU" sz="1600" b="1" dirty="0">
                <a:solidFill>
                  <a:srgbClr val="00313C"/>
                </a:solidFill>
              </a:rPr>
              <a:t>PAUL CHEEVER	       </a:t>
            </a:r>
          </a:p>
          <a:p>
            <a:pPr>
              <a:lnSpc>
                <a:spcPct val="350000"/>
              </a:lnSpc>
            </a:pPr>
            <a:r>
              <a:rPr lang="en-AU" sz="1600" b="1" dirty="0">
                <a:solidFill>
                  <a:srgbClr val="00313C"/>
                </a:solidFill>
              </a:rPr>
              <a:t> </a:t>
            </a:r>
            <a:r>
              <a:rPr lang="en-AU" sz="1600" b="1" dirty="0" smtClean="0">
                <a:solidFill>
                  <a:srgbClr val="00313C"/>
                </a:solidFill>
              </a:rPr>
              <a:t>            SHERMAN </a:t>
            </a:r>
            <a:r>
              <a:rPr lang="en-AU" sz="1600" b="1" dirty="0">
                <a:solidFill>
                  <a:srgbClr val="00313C"/>
                </a:solidFill>
              </a:rPr>
              <a:t>MAK </a:t>
            </a:r>
          </a:p>
          <a:p>
            <a:pPr>
              <a:lnSpc>
                <a:spcPct val="350000"/>
              </a:lnSpc>
            </a:pPr>
            <a:r>
              <a:rPr lang="en-AU" sz="1600" b="1" dirty="0">
                <a:solidFill>
                  <a:srgbClr val="00313C"/>
                </a:solidFill>
              </a:rPr>
              <a:t>MIKE ZIMMERMAN</a:t>
            </a:r>
          </a:p>
          <a:p>
            <a:pPr>
              <a:lnSpc>
                <a:spcPct val="350000"/>
              </a:lnSpc>
            </a:pPr>
            <a:r>
              <a:rPr lang="en-AU" sz="1600" b="1" dirty="0" smtClean="0">
                <a:solidFill>
                  <a:srgbClr val="00313C"/>
                </a:solidFill>
              </a:rPr>
              <a:t>             JAMIE LEACH</a:t>
            </a:r>
            <a:endParaRPr lang="en-AU" sz="1600" b="1" dirty="0">
              <a:solidFill>
                <a:srgbClr val="00313C"/>
              </a:solidFill>
            </a:endParaRPr>
          </a:p>
          <a:p>
            <a:pPr>
              <a:lnSpc>
                <a:spcPct val="350000"/>
              </a:lnSpc>
            </a:pPr>
            <a:r>
              <a:rPr lang="en-AU" sz="1600" b="1" dirty="0">
                <a:solidFill>
                  <a:srgbClr val="00313C"/>
                </a:solidFill>
              </a:rPr>
              <a:t>STUART WAITE </a:t>
            </a:r>
            <a:endParaRPr lang="en-AU" sz="1600" b="1" dirty="0" smtClean="0">
              <a:solidFill>
                <a:srgbClr val="00313C"/>
              </a:solidFill>
            </a:endParaRPr>
          </a:p>
          <a:p>
            <a:pPr>
              <a:lnSpc>
                <a:spcPct val="350000"/>
              </a:lnSpc>
            </a:pPr>
            <a:r>
              <a:rPr lang="en-AU" sz="1600" b="1" dirty="0" smtClean="0">
                <a:solidFill>
                  <a:srgbClr val="00313C"/>
                </a:solidFill>
              </a:rPr>
              <a:t>              JANE SCOWCROFT</a:t>
            </a:r>
            <a:r>
              <a:rPr lang="en-AU" sz="1600" b="1" dirty="0">
                <a:solidFill>
                  <a:srgbClr val="00313C"/>
                </a:solidFill>
              </a:rPr>
              <a:t>		</a:t>
            </a:r>
          </a:p>
          <a:p>
            <a:pPr>
              <a:lnSpc>
                <a:spcPct val="350000"/>
              </a:lnSpc>
            </a:pPr>
            <a:r>
              <a:rPr lang="en-AU" sz="1600" b="1" dirty="0">
                <a:solidFill>
                  <a:srgbClr val="00313C"/>
                </a:solidFill>
              </a:rPr>
              <a:t>	</a:t>
            </a:r>
          </a:p>
        </p:txBody>
      </p:sp>
      <p:pic>
        <p:nvPicPr>
          <p:cNvPr id="6" name="Picture 5"/>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710" t="4883" r="1564" b="19963"/>
          <a:stretch/>
        </p:blipFill>
        <p:spPr bwMode="auto">
          <a:xfrm>
            <a:off x="3119708" y="4334473"/>
            <a:ext cx="736115" cy="756038"/>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7" name="Picture 6"/>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10833" r="11257" b="8487"/>
          <a:stretch/>
        </p:blipFill>
        <p:spPr bwMode="auto">
          <a:xfrm>
            <a:off x="6712508" y="1824333"/>
            <a:ext cx="743168" cy="742513"/>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8" name="Picture 7"/>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bwMode="auto">
          <a:xfrm>
            <a:off x="896231" y="1824333"/>
            <a:ext cx="792088" cy="755995"/>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9" name="Picture 8"/>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6029476" y="4391973"/>
            <a:ext cx="763280" cy="766001"/>
          </a:xfrm>
          <a:prstGeom prst="ellipse">
            <a:avLst/>
          </a:prstGeom>
          <a:ln w="38100" cap="rnd">
            <a:solidFill>
              <a:srgbClr val="2DCCD3"/>
            </a:solidFill>
          </a:ln>
          <a:effectLst/>
        </p:spPr>
      </p:pic>
      <p:pic>
        <p:nvPicPr>
          <p:cNvPr id="10" name="Picture 9"/>
          <p:cNvPicPr/>
          <p:nvPr/>
        </p:nvPicPr>
        <p:blipFill>
          <a:blip r:embed="rId11">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6043142" y="2632772"/>
            <a:ext cx="729977" cy="763144"/>
          </a:xfrm>
          <a:prstGeom prst="ellipse">
            <a:avLst/>
          </a:prstGeom>
          <a:ln w="38100" cap="rnd">
            <a:solidFill>
              <a:srgbClr val="2DCCD3"/>
            </a:solidFill>
          </a:ln>
          <a:effectLst/>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6359" y="957946"/>
            <a:ext cx="754766" cy="754766"/>
          </a:xfrm>
          <a:prstGeom prst="ellipse">
            <a:avLst/>
          </a:prstGeom>
          <a:ln w="38100" cap="rnd">
            <a:solidFill>
              <a:srgbClr val="2DCCD3"/>
            </a:solidFill>
          </a:ln>
          <a:effectLst/>
        </p:spPr>
      </p:pic>
      <p:pic>
        <p:nvPicPr>
          <p:cNvPr id="12" name="Picture 11"/>
          <p:cNvPicPr>
            <a:picLocks noChangeAspect="1"/>
          </p:cNvPicPr>
          <p:nvPr/>
        </p:nvPicPr>
        <p:blipFill>
          <a:blip r:embed="rId14" cstate="print">
            <a:grayscl/>
            <a:extLst>
              <a:ext uri="{28A0092B-C50C-407E-A947-70E740481C1C}">
                <a14:useLocalDpi xmlns:a14="http://schemas.microsoft.com/office/drawing/2010/main" val="0"/>
              </a:ext>
            </a:extLst>
          </a:blip>
          <a:stretch>
            <a:fillRect/>
          </a:stretch>
        </p:blipFill>
        <p:spPr>
          <a:xfrm>
            <a:off x="3809939" y="3540045"/>
            <a:ext cx="704624" cy="707175"/>
          </a:xfrm>
          <a:prstGeom prst="ellipse">
            <a:avLst/>
          </a:prstGeom>
          <a:ln w="38100" cap="rnd">
            <a:solidFill>
              <a:srgbClr val="2DCCD3"/>
            </a:solidFill>
          </a:ln>
          <a:effectLst/>
        </p:spPr>
      </p:pic>
      <p:pic>
        <p:nvPicPr>
          <p:cNvPr id="13" name="Picture 12"/>
          <p:cNvPicPr>
            <a:picLocks noChangeAspect="1"/>
          </p:cNvPicPr>
          <p:nvPr/>
        </p:nvPicPr>
        <p:blipFill>
          <a:blip r:embed="rId15" cstate="print">
            <a:grayscl/>
            <a:extLst>
              <a:ext uri="{28A0092B-C50C-407E-A947-70E740481C1C}">
                <a14:useLocalDpi xmlns:a14="http://schemas.microsoft.com/office/drawing/2010/main" val="0"/>
              </a:ext>
            </a:extLst>
          </a:blip>
          <a:stretch>
            <a:fillRect/>
          </a:stretch>
        </p:blipFill>
        <p:spPr>
          <a:xfrm>
            <a:off x="3792161" y="5199353"/>
            <a:ext cx="740098" cy="740098"/>
          </a:xfrm>
          <a:prstGeom prst="ellipse">
            <a:avLst/>
          </a:prstGeom>
          <a:ln w="38100" cap="rnd">
            <a:solidFill>
              <a:srgbClr val="2DCCD3"/>
            </a:solidFill>
          </a:ln>
          <a:effectLst/>
        </p:spPr>
      </p:pic>
      <p:pic>
        <p:nvPicPr>
          <p:cNvPr id="14" name="Picture 13"/>
          <p:cNvPicPr>
            <a:picLocks noChangeAspect="1"/>
          </p:cNvPicPr>
          <p:nvPr/>
        </p:nvPicPr>
        <p:blipFill>
          <a:blip r:embed="rId16" cstate="print">
            <a:grayscl/>
            <a:extLst>
              <a:ext uri="{28A0092B-C50C-407E-A947-70E740481C1C}">
                <a14:useLocalDpi xmlns:a14="http://schemas.microsoft.com/office/drawing/2010/main" val="0"/>
              </a:ext>
            </a:extLst>
          </a:blip>
          <a:stretch>
            <a:fillRect/>
          </a:stretch>
        </p:blipFill>
        <p:spPr>
          <a:xfrm>
            <a:off x="3138638" y="2632772"/>
            <a:ext cx="698255" cy="698255"/>
          </a:xfrm>
          <a:prstGeom prst="ellipse">
            <a:avLst/>
          </a:prstGeom>
          <a:ln w="38100" cap="rnd">
            <a:solidFill>
              <a:srgbClr val="2DCCD3"/>
            </a:solidFill>
          </a:ln>
          <a:effectLst/>
        </p:spPr>
      </p:pic>
      <p:pic>
        <p:nvPicPr>
          <p:cNvPr id="1026" name="Picture 1" descr="https://media.licdn.com/media/p/3/000/231/051/1a2fd25.jpg"/>
          <p:cNvPicPr>
            <a:picLocks noChangeAspect="1" noChangeArrowheads="1"/>
          </p:cNvPicPr>
          <p:nvPr/>
        </p:nvPicPr>
        <p:blipFill>
          <a:blip r:embed="rId17" cstate="print">
            <a:grayscl/>
            <a:extLst>
              <a:ext uri="{28A0092B-C50C-407E-A947-70E740481C1C}">
                <a14:useLocalDpi xmlns:a14="http://schemas.microsoft.com/office/drawing/2010/main" val="0"/>
              </a:ext>
            </a:extLst>
          </a:blip>
          <a:srcRect/>
          <a:stretch>
            <a:fillRect/>
          </a:stretch>
        </p:blipFill>
        <p:spPr bwMode="auto">
          <a:xfrm>
            <a:off x="6076133" y="957946"/>
            <a:ext cx="697297" cy="697297"/>
          </a:xfrm>
          <a:prstGeom prst="ellipse">
            <a:avLst/>
          </a:prstGeom>
          <a:ln w="38100">
            <a:solidFill>
              <a:srgbClr val="2DCCD3"/>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18" cstate="print">
            <a:grayscl/>
            <a:extLst>
              <a:ext uri="{28A0092B-C50C-407E-A947-70E740481C1C}">
                <a14:useLocalDpi xmlns:a14="http://schemas.microsoft.com/office/drawing/2010/main" val="0"/>
              </a:ext>
            </a:extLst>
          </a:blip>
          <a:stretch>
            <a:fillRect/>
          </a:stretch>
        </p:blipFill>
        <p:spPr bwMode="auto">
          <a:xfrm>
            <a:off x="914278" y="3554115"/>
            <a:ext cx="755995" cy="755995"/>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17" name="Picture 16"/>
          <p:cNvPicPr/>
          <p:nvPr/>
        </p:nvPicPr>
        <p:blipFill>
          <a:blip r:embed="rId19" cstate="print">
            <a:grayscl/>
            <a:extLst>
              <a:ext uri="{28A0092B-C50C-407E-A947-70E740481C1C}">
                <a14:useLocalDpi xmlns:a14="http://schemas.microsoft.com/office/drawing/2010/main" val="0"/>
              </a:ext>
            </a:extLst>
          </a:blip>
          <a:stretch>
            <a:fillRect/>
          </a:stretch>
        </p:blipFill>
        <p:spPr bwMode="auto">
          <a:xfrm>
            <a:off x="215745" y="2632772"/>
            <a:ext cx="755995" cy="755995"/>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18" name="Picture 17"/>
          <p:cNvPicPr/>
          <p:nvPr/>
        </p:nvPicPr>
        <p:blipFill>
          <a:blip r:embed="rId20" cstate="print">
            <a:grayscl/>
            <a:extLst>
              <a:ext uri="{28A0092B-C50C-407E-A947-70E740481C1C}">
                <a14:useLocalDpi xmlns:a14="http://schemas.microsoft.com/office/drawing/2010/main" val="0"/>
              </a:ext>
            </a:extLst>
          </a:blip>
          <a:stretch>
            <a:fillRect/>
          </a:stretch>
        </p:blipFill>
        <p:spPr bwMode="auto">
          <a:xfrm>
            <a:off x="215745" y="4370133"/>
            <a:ext cx="755995" cy="755995"/>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19" name="Picture 18"/>
          <p:cNvPicPr/>
          <p:nvPr/>
        </p:nvPicPr>
        <p:blipFill>
          <a:blip r:embed="rId21" cstate="print">
            <a:grayscl/>
            <a:extLst>
              <a:ext uri="{28A0092B-C50C-407E-A947-70E740481C1C}">
                <a14:useLocalDpi xmlns:a14="http://schemas.microsoft.com/office/drawing/2010/main" val="0"/>
              </a:ext>
            </a:extLst>
          </a:blip>
          <a:stretch>
            <a:fillRect/>
          </a:stretch>
        </p:blipFill>
        <p:spPr bwMode="auto">
          <a:xfrm>
            <a:off x="914278" y="5218681"/>
            <a:ext cx="755995" cy="755995"/>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20" name="Picture 19"/>
          <p:cNvPicPr/>
          <p:nvPr/>
        </p:nvPicPr>
        <p:blipFill>
          <a:blip r:embed="rId22" cstate="print">
            <a:grayscl/>
            <a:extLst>
              <a:ext uri="{28A0092B-C50C-407E-A947-70E740481C1C}">
                <a14:useLocalDpi xmlns:a14="http://schemas.microsoft.com/office/drawing/2010/main" val="0"/>
              </a:ext>
            </a:extLst>
          </a:blip>
          <a:stretch>
            <a:fillRect/>
          </a:stretch>
        </p:blipFill>
        <p:spPr bwMode="auto">
          <a:xfrm>
            <a:off x="3784212" y="1831917"/>
            <a:ext cx="755995" cy="755995"/>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22" name="Picture 21"/>
          <p:cNvPicPr/>
          <p:nvPr/>
        </p:nvPicPr>
        <p:blipFill>
          <a:blip r:embed="rId23" cstate="print">
            <a:extLst>
              <a:ext uri="{BEBA8EAE-BF5A-486C-A8C5-ECC9F3942E4B}">
                <a14:imgProps xmlns:a14="http://schemas.microsoft.com/office/drawing/2010/main">
                  <a14:imgLayer r:embed="rId24">
                    <a14:imgEffect>
                      <a14:saturation sat="0"/>
                    </a14:imgEffect>
                  </a14:imgLayer>
                </a14:imgProps>
              </a:ext>
              <a:ext uri="{28A0092B-C50C-407E-A947-70E740481C1C}">
                <a14:useLocalDpi xmlns:a14="http://schemas.microsoft.com/office/drawing/2010/main" val="0"/>
              </a:ext>
            </a:extLst>
          </a:blip>
          <a:stretch>
            <a:fillRect/>
          </a:stretch>
        </p:blipFill>
        <p:spPr bwMode="auto">
          <a:xfrm>
            <a:off x="6712508" y="3579164"/>
            <a:ext cx="742513" cy="692415"/>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25" name="Picture 24"/>
          <p:cNvPicPr/>
          <p:nvPr/>
        </p:nvPicPr>
        <p:blipFill>
          <a:blip r:embed="rId25" cstate="print">
            <a:extLst>
              <a:ext uri="{BEBA8EAE-BF5A-486C-A8C5-ECC9F3942E4B}">
                <a14:imgProps xmlns:a14="http://schemas.microsoft.com/office/drawing/2010/main">
                  <a14:imgLayer r:embed="rId26">
                    <a14:imgEffect>
                      <a14:saturation sat="0"/>
                    </a14:imgEffect>
                  </a14:imgLayer>
                </a14:imgProps>
              </a:ext>
              <a:ext uri="{28A0092B-C50C-407E-A947-70E740481C1C}">
                <a14:useLocalDpi xmlns:a14="http://schemas.microsoft.com/office/drawing/2010/main" val="0"/>
              </a:ext>
            </a:extLst>
          </a:blip>
          <a:stretch>
            <a:fillRect/>
          </a:stretch>
        </p:blipFill>
        <p:spPr bwMode="auto">
          <a:xfrm>
            <a:off x="6741673" y="5199353"/>
            <a:ext cx="742513" cy="719577"/>
          </a:xfrm>
          <a:prstGeom prst="ellipse">
            <a:avLst/>
          </a:prstGeom>
          <a:ln w="38100" cap="rnd">
            <a:solidFill>
              <a:srgbClr val="2DCCD3"/>
            </a:solidFill>
          </a:ln>
          <a:effectLst/>
          <a:extLst>
            <a:ext uri="{53640926-AAD7-44D8-BBD7-CCE9431645EC}">
              <a14:shadowObscured xmlns:a14="http://schemas.microsoft.com/office/drawing/2010/main"/>
            </a:ext>
          </a:extLst>
        </p:spPr>
      </p:pic>
      <p:pic>
        <p:nvPicPr>
          <p:cNvPr id="26" name="Picture 25"/>
          <p:cNvPicPr/>
          <p:nvPr/>
        </p:nvPicPr>
        <p:blipFill>
          <a:blip r:embed="rId27" cstate="print">
            <a:extLst>
              <a:ext uri="{BEBA8EAE-BF5A-486C-A8C5-ECC9F3942E4B}">
                <a14:imgProps xmlns:a14="http://schemas.microsoft.com/office/drawing/2010/main">
                  <a14:imgLayer r:embed="rId28">
                    <a14:imgEffect>
                      <a14:saturation sat="0"/>
                    </a14:imgEffect>
                  </a14:imgLayer>
                </a14:imgProps>
              </a:ext>
              <a:ext uri="{28A0092B-C50C-407E-A947-70E740481C1C}">
                <a14:useLocalDpi xmlns:a14="http://schemas.microsoft.com/office/drawing/2010/main" val="0"/>
              </a:ext>
            </a:extLst>
          </a:blip>
          <a:stretch>
            <a:fillRect/>
          </a:stretch>
        </p:blipFill>
        <p:spPr bwMode="auto">
          <a:xfrm>
            <a:off x="3119708" y="1010776"/>
            <a:ext cx="755995" cy="755420"/>
          </a:xfrm>
          <a:prstGeom prst="ellipse">
            <a:avLst/>
          </a:prstGeom>
          <a:ln w="38100" cap="rnd">
            <a:solidFill>
              <a:srgbClr val="2DCCD3"/>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45682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Hear from those who’ve done it before!</a:t>
            </a:r>
            <a:endParaRPr lang="en-AU" dirty="0"/>
          </a:p>
        </p:txBody>
      </p:sp>
      <p:pic>
        <p:nvPicPr>
          <p:cNvPr id="6" name="7cqh7Uw7A9s"/>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tretch>
            <a:fillRect/>
          </a:stretch>
        </p:blipFill>
        <p:spPr>
          <a:xfrm>
            <a:off x="735283" y="1489212"/>
            <a:ext cx="7673435" cy="40194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975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words from our teams </a:t>
            </a:r>
            <a:endParaRPr lang="en-AU" dirty="0"/>
          </a:p>
        </p:txBody>
      </p:sp>
      <p:sp>
        <p:nvSpPr>
          <p:cNvPr id="3" name="Slide Number Placeholder 2"/>
          <p:cNvSpPr>
            <a:spLocks noGrp="1"/>
          </p:cNvSpPr>
          <p:nvPr>
            <p:ph type="sldNum" sz="quarter" idx="10"/>
          </p:nvPr>
        </p:nvSpPr>
        <p:spPr/>
        <p:txBody>
          <a:bodyPr/>
          <a:lstStyle/>
          <a:p>
            <a:fld id="{2ABE124A-B5C5-46E0-B944-45307B126769}" type="slidenum">
              <a:rPr lang="en-AU" smtClean="0"/>
              <a:pPr/>
              <a:t>12</a:t>
            </a:fld>
            <a:r>
              <a:rPr lang="en-AU" smtClean="0"/>
              <a:t>  |</a:t>
            </a:r>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6" name="TextBox 5"/>
          <p:cNvSpPr txBox="1"/>
          <p:nvPr/>
        </p:nvSpPr>
        <p:spPr>
          <a:xfrm>
            <a:off x="335916" y="1127125"/>
            <a:ext cx="8340540" cy="4524315"/>
          </a:xfrm>
          <a:prstGeom prst="rect">
            <a:avLst/>
          </a:prstGeom>
          <a:noFill/>
        </p:spPr>
        <p:txBody>
          <a:bodyPr wrap="square" rtlCol="0">
            <a:spAutoFit/>
          </a:bodyPr>
          <a:lstStyle/>
          <a:p>
            <a:r>
              <a:rPr lang="en-AU" dirty="0">
                <a:solidFill>
                  <a:schemeClr val="accent1"/>
                </a:solidFill>
              </a:rPr>
              <a:t>“In the past eight weeks of ON Prime, we’ve made $33K in sales. That doubles the money we’d made in four years of business” </a:t>
            </a:r>
          </a:p>
          <a:p>
            <a:r>
              <a:rPr lang="en-AU" dirty="0">
                <a:solidFill>
                  <a:schemeClr val="accent1"/>
                </a:solidFill>
              </a:rPr>
              <a:t> </a:t>
            </a:r>
          </a:p>
          <a:p>
            <a:r>
              <a:rPr lang="en-AU" dirty="0">
                <a:solidFill>
                  <a:schemeClr val="accent2"/>
                </a:solidFill>
              </a:rPr>
              <a:t>“In the bubble of academia, it’s easy to assume – ‘oh, we’ll just commercialise and sell this </a:t>
            </a:r>
            <a:r>
              <a:rPr lang="en-AU" dirty="0" smtClean="0">
                <a:solidFill>
                  <a:schemeClr val="accent2"/>
                </a:solidFill>
              </a:rPr>
              <a:t>product’…</a:t>
            </a:r>
            <a:r>
              <a:rPr lang="en-AU" dirty="0">
                <a:solidFill>
                  <a:schemeClr val="accent2"/>
                </a:solidFill>
              </a:rPr>
              <a:t>the reality is quite different!”</a:t>
            </a:r>
          </a:p>
          <a:p>
            <a:r>
              <a:rPr lang="en-AU" dirty="0">
                <a:solidFill>
                  <a:schemeClr val="accent1"/>
                </a:solidFill>
              </a:rPr>
              <a:t> </a:t>
            </a:r>
          </a:p>
          <a:p>
            <a:r>
              <a:rPr lang="en-AU" dirty="0">
                <a:solidFill>
                  <a:schemeClr val="accent1"/>
                </a:solidFill>
              </a:rPr>
              <a:t>“When we applied for ON Prime, our entrepreneurial desire was high – what we quickly realised was our entrepreneurial skill-set was very low. Coming into ON Prime, we had no real business skills. That’s what the program promised and it has certainly delivered.”  </a:t>
            </a:r>
          </a:p>
          <a:p>
            <a:r>
              <a:rPr lang="en-AU" dirty="0">
                <a:solidFill>
                  <a:schemeClr val="accent1"/>
                </a:solidFill>
              </a:rPr>
              <a:t> </a:t>
            </a:r>
          </a:p>
          <a:p>
            <a:r>
              <a:rPr lang="en-AU" dirty="0">
                <a:solidFill>
                  <a:schemeClr val="accent2"/>
                </a:solidFill>
              </a:rPr>
              <a:t>“We realised in session one of ON Prime that we weren’t as developed as we had thought – in fact we were at investment readiness level 1. That was great as is showed us just how much work we needed to do and, in the eight weeks of the program, we have advanced to investment readiness level four!”</a:t>
            </a:r>
          </a:p>
          <a:p>
            <a:endParaRPr lang="en-AU" dirty="0"/>
          </a:p>
        </p:txBody>
      </p:sp>
    </p:spTree>
    <p:extLst>
      <p:ext uri="{BB962C8B-B14F-4D97-AF65-F5344CB8AC3E}">
        <p14:creationId xmlns:p14="http://schemas.microsoft.com/office/powerpoint/2010/main" val="336994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ON Program - Key Figures (pre Prime3)</a:t>
            </a:r>
            <a:endParaRPr lang="en-AU" dirty="0"/>
          </a:p>
        </p:txBody>
      </p:sp>
      <p:grpSp>
        <p:nvGrpSpPr>
          <p:cNvPr id="92" name="Group 91"/>
          <p:cNvGrpSpPr/>
          <p:nvPr/>
        </p:nvGrpSpPr>
        <p:grpSpPr>
          <a:xfrm>
            <a:off x="6916539" y="1108241"/>
            <a:ext cx="1872000" cy="2207183"/>
            <a:chOff x="271475" y="1858541"/>
            <a:chExt cx="1800200" cy="2938611"/>
          </a:xfrm>
        </p:grpSpPr>
        <p:sp>
          <p:nvSpPr>
            <p:cNvPr id="93" name="Rounded Rectangle 92"/>
            <p:cNvSpPr/>
            <p:nvPr/>
          </p:nvSpPr>
          <p:spPr>
            <a:xfrm>
              <a:off x="271475" y="1858541"/>
              <a:ext cx="1800200" cy="2938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solidFill>
                  <a:srgbClr val="FFFFFF"/>
                </a:solidFill>
              </a:endParaRPr>
            </a:p>
          </p:txBody>
        </p:sp>
        <p:sp>
          <p:nvSpPr>
            <p:cNvPr id="94" name="TextBox 93"/>
            <p:cNvSpPr txBox="1"/>
            <p:nvPr/>
          </p:nvSpPr>
          <p:spPr>
            <a:xfrm>
              <a:off x="361598" y="2103873"/>
              <a:ext cx="1643796" cy="1229308"/>
            </a:xfrm>
            <a:prstGeom prst="rect">
              <a:avLst/>
            </a:prstGeom>
            <a:noFill/>
          </p:spPr>
          <p:txBody>
            <a:bodyPr wrap="square" rtlCol="0">
              <a:spAutoFit/>
            </a:bodyPr>
            <a:lstStyle/>
            <a:p>
              <a:pPr algn="ctr"/>
              <a:r>
                <a:rPr lang="en-AU" b="1" dirty="0" smtClean="0">
                  <a:solidFill>
                    <a:srgbClr val="FFFFFF"/>
                  </a:solidFill>
                </a:rPr>
                <a:t>ON Participant Willingness to Recommend</a:t>
              </a:r>
              <a:endParaRPr lang="en-AU" b="1" dirty="0">
                <a:solidFill>
                  <a:srgbClr val="FFFFFF"/>
                </a:solidFill>
              </a:endParaRPr>
            </a:p>
          </p:txBody>
        </p:sp>
        <p:sp>
          <p:nvSpPr>
            <p:cNvPr id="95" name="TextBox 94"/>
            <p:cNvSpPr txBox="1"/>
            <p:nvPr/>
          </p:nvSpPr>
          <p:spPr>
            <a:xfrm>
              <a:off x="343041" y="3293250"/>
              <a:ext cx="1680911" cy="1229308"/>
            </a:xfrm>
            <a:prstGeom prst="rect">
              <a:avLst/>
            </a:prstGeom>
            <a:noFill/>
          </p:spPr>
          <p:txBody>
            <a:bodyPr wrap="square" rtlCol="0">
              <a:spAutoFit/>
            </a:bodyPr>
            <a:lstStyle/>
            <a:p>
              <a:pPr algn="ctr"/>
              <a:r>
                <a:rPr lang="en-AU" sz="5400" b="1" dirty="0" smtClean="0">
                  <a:solidFill>
                    <a:srgbClr val="FFFFFF"/>
                  </a:solidFill>
                </a:rPr>
                <a:t>94%</a:t>
              </a:r>
              <a:endParaRPr lang="en-AU" sz="5400" b="1" dirty="0">
                <a:solidFill>
                  <a:srgbClr val="FFFFFF"/>
                </a:solidFill>
              </a:endParaRPr>
            </a:p>
          </p:txBody>
        </p:sp>
      </p:grpSp>
      <p:grpSp>
        <p:nvGrpSpPr>
          <p:cNvPr id="96" name="Group 95"/>
          <p:cNvGrpSpPr/>
          <p:nvPr/>
        </p:nvGrpSpPr>
        <p:grpSpPr>
          <a:xfrm>
            <a:off x="3968356" y="3683047"/>
            <a:ext cx="1470359" cy="1906193"/>
            <a:chOff x="271475" y="1858541"/>
            <a:chExt cx="1800200" cy="2938611"/>
          </a:xfrm>
        </p:grpSpPr>
        <p:sp>
          <p:nvSpPr>
            <p:cNvPr id="97" name="Rounded Rectangle 96"/>
            <p:cNvSpPr/>
            <p:nvPr/>
          </p:nvSpPr>
          <p:spPr>
            <a:xfrm>
              <a:off x="271475" y="1858541"/>
              <a:ext cx="1800200" cy="29386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rgbClr val="FFFFFF"/>
                </a:solidFill>
              </a:endParaRPr>
            </a:p>
          </p:txBody>
        </p:sp>
        <p:sp>
          <p:nvSpPr>
            <p:cNvPr id="98" name="TextBox 97"/>
            <p:cNvSpPr txBox="1"/>
            <p:nvPr/>
          </p:nvSpPr>
          <p:spPr>
            <a:xfrm>
              <a:off x="361598" y="2103873"/>
              <a:ext cx="1643796" cy="1138734"/>
            </a:xfrm>
            <a:prstGeom prst="rect">
              <a:avLst/>
            </a:prstGeom>
            <a:noFill/>
          </p:spPr>
          <p:txBody>
            <a:bodyPr wrap="square" rtlCol="0">
              <a:spAutoFit/>
            </a:bodyPr>
            <a:lstStyle/>
            <a:p>
              <a:pPr algn="ctr"/>
              <a:r>
                <a:rPr lang="en-AU" sz="1400" b="1" dirty="0" smtClean="0">
                  <a:solidFill>
                    <a:srgbClr val="FFFFFF"/>
                  </a:solidFill>
                </a:rPr>
                <a:t>CSIRO Teams</a:t>
              </a:r>
            </a:p>
            <a:p>
              <a:pPr algn="ctr"/>
              <a:r>
                <a:rPr lang="en-AU" sz="1400" b="1" dirty="0" smtClean="0">
                  <a:solidFill>
                    <a:srgbClr val="FFFFFF"/>
                  </a:solidFill>
                </a:rPr>
                <a:t>in Lean Launch Pad</a:t>
              </a:r>
              <a:endParaRPr lang="en-AU" sz="1400" b="1" dirty="0">
                <a:solidFill>
                  <a:srgbClr val="FFFFFF"/>
                </a:solidFill>
              </a:endParaRPr>
            </a:p>
          </p:txBody>
        </p:sp>
        <p:sp>
          <p:nvSpPr>
            <p:cNvPr id="99" name="TextBox 98"/>
            <p:cNvSpPr txBox="1"/>
            <p:nvPr/>
          </p:nvSpPr>
          <p:spPr>
            <a:xfrm>
              <a:off x="343041" y="3293250"/>
              <a:ext cx="1680911" cy="1281075"/>
            </a:xfrm>
            <a:prstGeom prst="rect">
              <a:avLst/>
            </a:prstGeom>
            <a:noFill/>
          </p:spPr>
          <p:txBody>
            <a:bodyPr wrap="square" rtlCol="0">
              <a:spAutoFit/>
            </a:bodyPr>
            <a:lstStyle/>
            <a:p>
              <a:pPr algn="ctr"/>
              <a:r>
                <a:rPr lang="en-AU" sz="4800" b="1" dirty="0" smtClean="0">
                  <a:solidFill>
                    <a:srgbClr val="FFFFFF"/>
                  </a:solidFill>
                </a:rPr>
                <a:t>67</a:t>
              </a:r>
              <a:endParaRPr lang="en-AU" sz="4800" b="1" dirty="0">
                <a:solidFill>
                  <a:srgbClr val="FFFFFF"/>
                </a:solidFill>
              </a:endParaRPr>
            </a:p>
          </p:txBody>
        </p:sp>
      </p:grpSp>
      <p:grpSp>
        <p:nvGrpSpPr>
          <p:cNvPr id="100" name="Group 99"/>
          <p:cNvGrpSpPr/>
          <p:nvPr/>
        </p:nvGrpSpPr>
        <p:grpSpPr>
          <a:xfrm>
            <a:off x="539682" y="3683047"/>
            <a:ext cx="1470359" cy="1906193"/>
            <a:chOff x="271475" y="1858541"/>
            <a:chExt cx="1800200" cy="2938611"/>
          </a:xfrm>
        </p:grpSpPr>
        <p:sp>
          <p:nvSpPr>
            <p:cNvPr id="101" name="Rounded Rectangle 100"/>
            <p:cNvSpPr/>
            <p:nvPr/>
          </p:nvSpPr>
          <p:spPr>
            <a:xfrm>
              <a:off x="271475" y="1858541"/>
              <a:ext cx="1800200" cy="2938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solidFill>
                  <a:srgbClr val="FFFFFF"/>
                </a:solidFill>
              </a:endParaRPr>
            </a:p>
          </p:txBody>
        </p:sp>
        <p:sp>
          <p:nvSpPr>
            <p:cNvPr id="102" name="TextBox 101"/>
            <p:cNvSpPr txBox="1"/>
            <p:nvPr/>
          </p:nvSpPr>
          <p:spPr>
            <a:xfrm>
              <a:off x="361598" y="2103873"/>
              <a:ext cx="1643796" cy="1138734"/>
            </a:xfrm>
            <a:prstGeom prst="rect">
              <a:avLst/>
            </a:prstGeom>
            <a:noFill/>
          </p:spPr>
          <p:txBody>
            <a:bodyPr wrap="square" rtlCol="0">
              <a:spAutoFit/>
            </a:bodyPr>
            <a:lstStyle/>
            <a:p>
              <a:pPr algn="ctr"/>
              <a:r>
                <a:rPr lang="en-AU" sz="1400" b="1" dirty="0" smtClean="0">
                  <a:solidFill>
                    <a:srgbClr val="FFFFFF"/>
                  </a:solidFill>
                </a:rPr>
                <a:t>New Companies Formed</a:t>
              </a:r>
              <a:endParaRPr lang="en-AU" sz="1400" b="1" dirty="0">
                <a:solidFill>
                  <a:srgbClr val="FFFFFF"/>
                </a:solidFill>
              </a:endParaRPr>
            </a:p>
          </p:txBody>
        </p:sp>
        <p:sp>
          <p:nvSpPr>
            <p:cNvPr id="103" name="TextBox 102"/>
            <p:cNvSpPr txBox="1"/>
            <p:nvPr/>
          </p:nvSpPr>
          <p:spPr>
            <a:xfrm>
              <a:off x="343041" y="3293250"/>
              <a:ext cx="1680911" cy="1281075"/>
            </a:xfrm>
            <a:prstGeom prst="rect">
              <a:avLst/>
            </a:prstGeom>
            <a:noFill/>
          </p:spPr>
          <p:txBody>
            <a:bodyPr wrap="square" rtlCol="0">
              <a:spAutoFit/>
            </a:bodyPr>
            <a:lstStyle/>
            <a:p>
              <a:pPr algn="ctr"/>
              <a:r>
                <a:rPr lang="en-AU" sz="4800" b="1" dirty="0" smtClean="0">
                  <a:solidFill>
                    <a:srgbClr val="FFFFFF"/>
                  </a:solidFill>
                </a:rPr>
                <a:t>8</a:t>
              </a:r>
              <a:endParaRPr lang="en-AU" sz="4800" b="1" dirty="0">
                <a:solidFill>
                  <a:srgbClr val="FFFFFF"/>
                </a:solidFill>
              </a:endParaRPr>
            </a:p>
          </p:txBody>
        </p:sp>
      </p:grpSp>
      <p:grpSp>
        <p:nvGrpSpPr>
          <p:cNvPr id="104" name="Group 103"/>
          <p:cNvGrpSpPr/>
          <p:nvPr/>
        </p:nvGrpSpPr>
        <p:grpSpPr>
          <a:xfrm>
            <a:off x="2205303" y="3683047"/>
            <a:ext cx="1567791" cy="1906193"/>
            <a:chOff x="223752" y="1858541"/>
            <a:chExt cx="1919489" cy="2938611"/>
          </a:xfrm>
        </p:grpSpPr>
        <p:sp>
          <p:nvSpPr>
            <p:cNvPr id="105" name="Rounded Rectangle 104"/>
            <p:cNvSpPr/>
            <p:nvPr/>
          </p:nvSpPr>
          <p:spPr>
            <a:xfrm>
              <a:off x="271475" y="1858541"/>
              <a:ext cx="1800200" cy="2938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solidFill>
                  <a:srgbClr val="FFFFFF"/>
                </a:solidFill>
              </a:endParaRPr>
            </a:p>
          </p:txBody>
        </p:sp>
        <p:sp>
          <p:nvSpPr>
            <p:cNvPr id="106" name="TextBox 105"/>
            <p:cNvSpPr txBox="1"/>
            <p:nvPr/>
          </p:nvSpPr>
          <p:spPr>
            <a:xfrm>
              <a:off x="361598" y="2103873"/>
              <a:ext cx="1643796" cy="1138734"/>
            </a:xfrm>
            <a:prstGeom prst="rect">
              <a:avLst/>
            </a:prstGeom>
            <a:noFill/>
          </p:spPr>
          <p:txBody>
            <a:bodyPr wrap="square" rtlCol="0">
              <a:spAutoFit/>
            </a:bodyPr>
            <a:lstStyle/>
            <a:p>
              <a:pPr algn="ctr"/>
              <a:r>
                <a:rPr lang="en-AU" sz="1400" b="1" dirty="0" smtClean="0">
                  <a:solidFill>
                    <a:srgbClr val="FFFFFF"/>
                  </a:solidFill>
                </a:rPr>
                <a:t>Post Program </a:t>
              </a:r>
              <a:r>
                <a:rPr lang="en-AU" sz="1400" b="1" dirty="0" err="1" smtClean="0">
                  <a:solidFill>
                    <a:srgbClr val="FFFFFF"/>
                  </a:solidFill>
                </a:rPr>
                <a:t>Commercialis-ation</a:t>
              </a:r>
              <a:r>
                <a:rPr lang="en-AU" sz="1400" b="1" dirty="0" smtClean="0">
                  <a:solidFill>
                    <a:srgbClr val="FFFFFF"/>
                  </a:solidFill>
                </a:rPr>
                <a:t> Grants</a:t>
              </a:r>
              <a:endParaRPr lang="en-AU" sz="1400" b="1" dirty="0">
                <a:solidFill>
                  <a:srgbClr val="FFFFFF"/>
                </a:solidFill>
              </a:endParaRPr>
            </a:p>
          </p:txBody>
        </p:sp>
        <p:sp>
          <p:nvSpPr>
            <p:cNvPr id="107" name="TextBox 106"/>
            <p:cNvSpPr txBox="1"/>
            <p:nvPr/>
          </p:nvSpPr>
          <p:spPr>
            <a:xfrm>
              <a:off x="223752" y="3396225"/>
              <a:ext cx="1919489" cy="1091286"/>
            </a:xfrm>
            <a:prstGeom prst="rect">
              <a:avLst/>
            </a:prstGeom>
            <a:noFill/>
          </p:spPr>
          <p:txBody>
            <a:bodyPr wrap="square" rtlCol="0">
              <a:spAutoFit/>
            </a:bodyPr>
            <a:lstStyle/>
            <a:p>
              <a:pPr algn="ctr"/>
              <a:r>
                <a:rPr lang="en-AU" sz="4000" b="1" dirty="0" smtClean="0">
                  <a:solidFill>
                    <a:srgbClr val="FFFFFF"/>
                  </a:solidFill>
                </a:rPr>
                <a:t>$2.3M</a:t>
              </a:r>
              <a:endParaRPr lang="en-AU" sz="4000" b="1" dirty="0">
                <a:solidFill>
                  <a:srgbClr val="FFFFFF"/>
                </a:solidFill>
              </a:endParaRPr>
            </a:p>
          </p:txBody>
        </p:sp>
      </p:grpSp>
      <p:grpSp>
        <p:nvGrpSpPr>
          <p:cNvPr id="108" name="Group 107"/>
          <p:cNvGrpSpPr/>
          <p:nvPr/>
        </p:nvGrpSpPr>
        <p:grpSpPr>
          <a:xfrm>
            <a:off x="7299597" y="3683047"/>
            <a:ext cx="1488942" cy="1906193"/>
            <a:chOff x="271475" y="1858541"/>
            <a:chExt cx="1822952" cy="2938611"/>
          </a:xfrm>
        </p:grpSpPr>
        <p:sp>
          <p:nvSpPr>
            <p:cNvPr id="109" name="Rounded Rectangle 108"/>
            <p:cNvSpPr/>
            <p:nvPr/>
          </p:nvSpPr>
          <p:spPr>
            <a:xfrm>
              <a:off x="271475" y="1858541"/>
              <a:ext cx="1800200" cy="29386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solidFill>
                  <a:srgbClr val="FFFFFF"/>
                </a:solidFill>
              </a:endParaRPr>
            </a:p>
          </p:txBody>
        </p:sp>
        <p:sp>
          <p:nvSpPr>
            <p:cNvPr id="110" name="TextBox 109"/>
            <p:cNvSpPr txBox="1"/>
            <p:nvPr/>
          </p:nvSpPr>
          <p:spPr>
            <a:xfrm>
              <a:off x="271475" y="2103873"/>
              <a:ext cx="1822952" cy="2443531"/>
            </a:xfrm>
            <a:prstGeom prst="rect">
              <a:avLst/>
            </a:prstGeom>
            <a:noFill/>
          </p:spPr>
          <p:txBody>
            <a:bodyPr wrap="square" rtlCol="0">
              <a:spAutoFit/>
            </a:bodyPr>
            <a:lstStyle/>
            <a:p>
              <a:pPr algn="ctr"/>
              <a:r>
                <a:rPr lang="en-AU" sz="1400" b="1" dirty="0" smtClean="0">
                  <a:solidFill>
                    <a:srgbClr val="FFFFFF"/>
                  </a:solidFill>
                </a:rPr>
                <a:t>Australian Public Sector Innovation Awards</a:t>
              </a:r>
            </a:p>
            <a:p>
              <a:pPr algn="ctr"/>
              <a:r>
                <a:rPr lang="en-AU" sz="1400" b="1" dirty="0" smtClean="0">
                  <a:solidFill>
                    <a:srgbClr val="FFFFFF"/>
                  </a:solidFill>
                </a:rPr>
                <a:t>2017 Winner</a:t>
              </a:r>
            </a:p>
            <a:p>
              <a:pPr algn="ctr"/>
              <a:endParaRPr lang="en-AU" sz="500" b="1" dirty="0" smtClean="0">
                <a:solidFill>
                  <a:srgbClr val="FFFFFF"/>
                </a:solidFill>
              </a:endParaRPr>
            </a:p>
            <a:p>
              <a:pPr algn="ctr"/>
              <a:r>
                <a:rPr lang="en-AU" b="1" dirty="0" smtClean="0">
                  <a:solidFill>
                    <a:srgbClr val="FFFFFF"/>
                  </a:solidFill>
                </a:rPr>
                <a:t>Best Culture &amp; Practice</a:t>
              </a:r>
              <a:endParaRPr lang="en-AU" b="1" dirty="0">
                <a:solidFill>
                  <a:srgbClr val="FFFFFF"/>
                </a:solidFill>
              </a:endParaRPr>
            </a:p>
          </p:txBody>
        </p:sp>
      </p:grpSp>
      <p:grpSp>
        <p:nvGrpSpPr>
          <p:cNvPr id="116" name="Group 115"/>
          <p:cNvGrpSpPr/>
          <p:nvPr/>
        </p:nvGrpSpPr>
        <p:grpSpPr>
          <a:xfrm>
            <a:off x="5633977" y="3683047"/>
            <a:ext cx="1470359" cy="1906193"/>
            <a:chOff x="271475" y="1858541"/>
            <a:chExt cx="1800200" cy="2938611"/>
          </a:xfrm>
        </p:grpSpPr>
        <p:sp>
          <p:nvSpPr>
            <p:cNvPr id="117" name="Rounded Rectangle 116"/>
            <p:cNvSpPr/>
            <p:nvPr/>
          </p:nvSpPr>
          <p:spPr>
            <a:xfrm>
              <a:off x="271475" y="1858541"/>
              <a:ext cx="1800200" cy="29386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rgbClr val="FFFFFF"/>
                </a:solidFill>
              </a:endParaRPr>
            </a:p>
          </p:txBody>
        </p:sp>
        <p:sp>
          <p:nvSpPr>
            <p:cNvPr id="118" name="TextBox 117"/>
            <p:cNvSpPr txBox="1"/>
            <p:nvPr/>
          </p:nvSpPr>
          <p:spPr>
            <a:xfrm>
              <a:off x="282043" y="2103873"/>
              <a:ext cx="1752477" cy="1138734"/>
            </a:xfrm>
            <a:prstGeom prst="rect">
              <a:avLst/>
            </a:prstGeom>
            <a:noFill/>
          </p:spPr>
          <p:txBody>
            <a:bodyPr wrap="square" rtlCol="0">
              <a:spAutoFit/>
            </a:bodyPr>
            <a:lstStyle/>
            <a:p>
              <a:pPr algn="ctr"/>
              <a:r>
                <a:rPr lang="en-AU" sz="1400" b="1" dirty="0" smtClean="0">
                  <a:solidFill>
                    <a:srgbClr val="FFFFFF"/>
                  </a:solidFill>
                </a:rPr>
                <a:t>CSIRO Participants in Lean Launch Pad</a:t>
              </a:r>
              <a:endParaRPr lang="en-AU" sz="1400" b="1" dirty="0">
                <a:solidFill>
                  <a:srgbClr val="FFFFFF"/>
                </a:solidFill>
              </a:endParaRPr>
            </a:p>
          </p:txBody>
        </p:sp>
        <p:sp>
          <p:nvSpPr>
            <p:cNvPr id="119" name="TextBox 118"/>
            <p:cNvSpPr txBox="1"/>
            <p:nvPr/>
          </p:nvSpPr>
          <p:spPr>
            <a:xfrm>
              <a:off x="343041" y="3293250"/>
              <a:ext cx="1680911" cy="1281075"/>
            </a:xfrm>
            <a:prstGeom prst="rect">
              <a:avLst/>
            </a:prstGeom>
            <a:noFill/>
          </p:spPr>
          <p:txBody>
            <a:bodyPr wrap="square" rtlCol="0">
              <a:spAutoFit/>
            </a:bodyPr>
            <a:lstStyle/>
            <a:p>
              <a:pPr algn="ctr"/>
              <a:r>
                <a:rPr lang="en-AU" sz="4800" b="1" dirty="0" smtClean="0">
                  <a:solidFill>
                    <a:srgbClr val="FFFFFF"/>
                  </a:solidFill>
                </a:rPr>
                <a:t>325</a:t>
              </a:r>
              <a:endParaRPr lang="en-AU" sz="4800" b="1" dirty="0">
                <a:solidFill>
                  <a:srgbClr val="FFFFFF"/>
                </a:solidFill>
              </a:endParaRPr>
            </a:p>
          </p:txBody>
        </p:sp>
      </p:grpSp>
      <p:sp>
        <p:nvSpPr>
          <p:cNvPr id="120" name="TextBox 119"/>
          <p:cNvSpPr txBox="1"/>
          <p:nvPr/>
        </p:nvSpPr>
        <p:spPr>
          <a:xfrm>
            <a:off x="251520" y="6237312"/>
            <a:ext cx="6336704" cy="461665"/>
          </a:xfrm>
          <a:prstGeom prst="rect">
            <a:avLst/>
          </a:prstGeom>
          <a:noFill/>
        </p:spPr>
        <p:txBody>
          <a:bodyPr wrap="square" rtlCol="0">
            <a:spAutoFit/>
          </a:bodyPr>
          <a:lstStyle/>
          <a:p>
            <a:r>
              <a:rPr lang="en-US" sz="800" i="1" dirty="0">
                <a:solidFill>
                  <a:srgbClr val="FFFFFF"/>
                </a:solidFill>
              </a:rPr>
              <a:t>For this report we </a:t>
            </a:r>
            <a:r>
              <a:rPr lang="en-US" sz="800" i="1" dirty="0" smtClean="0">
                <a:solidFill>
                  <a:srgbClr val="FFFFFF"/>
                </a:solidFill>
              </a:rPr>
              <a:t>refer </a:t>
            </a:r>
            <a:r>
              <a:rPr lang="en-US" sz="800" i="1" dirty="0">
                <a:solidFill>
                  <a:srgbClr val="FFFFFF"/>
                </a:solidFill>
              </a:rPr>
              <a:t>to “ON Program participants” defined as distinct teams/individuals that have graduated in ON Accelerate 1, 2, 3 </a:t>
            </a:r>
            <a:r>
              <a:rPr lang="en-US" sz="800" i="1" dirty="0" smtClean="0">
                <a:solidFill>
                  <a:srgbClr val="FFFFFF"/>
                </a:solidFill>
              </a:rPr>
              <a:t/>
            </a:r>
            <a:br>
              <a:rPr lang="en-US" sz="800" i="1" dirty="0" smtClean="0">
                <a:solidFill>
                  <a:srgbClr val="FFFFFF"/>
                </a:solidFill>
              </a:rPr>
            </a:br>
            <a:r>
              <a:rPr lang="en-US" sz="800" i="1" dirty="0" smtClean="0">
                <a:solidFill>
                  <a:srgbClr val="FFFFFF"/>
                </a:solidFill>
              </a:rPr>
              <a:t>and </a:t>
            </a:r>
            <a:r>
              <a:rPr lang="en-US" sz="800" i="1" dirty="0">
                <a:solidFill>
                  <a:srgbClr val="FFFFFF"/>
                </a:solidFill>
              </a:rPr>
              <a:t>ON Prime 1, 2, 3.  CSIRO Lean Launch Pad was delivered as an ON Program prior to NISA engagement.</a:t>
            </a:r>
            <a:endParaRPr lang="en-AU" sz="800" dirty="0">
              <a:solidFill>
                <a:srgbClr val="FFFFFF"/>
              </a:solidFill>
            </a:endParaRPr>
          </a:p>
          <a:p>
            <a:endParaRPr lang="en-AU" sz="800" dirty="0">
              <a:solidFill>
                <a:srgbClr val="FFFFFF"/>
              </a:solidFill>
            </a:endParaRPr>
          </a:p>
        </p:txBody>
      </p:sp>
      <p:grpSp>
        <p:nvGrpSpPr>
          <p:cNvPr id="121" name="Group 120"/>
          <p:cNvGrpSpPr/>
          <p:nvPr/>
        </p:nvGrpSpPr>
        <p:grpSpPr>
          <a:xfrm>
            <a:off x="4797414" y="1108242"/>
            <a:ext cx="1872000" cy="2207183"/>
            <a:chOff x="271475" y="1858541"/>
            <a:chExt cx="1800200" cy="2938611"/>
          </a:xfrm>
        </p:grpSpPr>
        <p:sp>
          <p:nvSpPr>
            <p:cNvPr id="122" name="Rounded Rectangle 121"/>
            <p:cNvSpPr/>
            <p:nvPr/>
          </p:nvSpPr>
          <p:spPr>
            <a:xfrm>
              <a:off x="271475" y="1858541"/>
              <a:ext cx="1800200" cy="2938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solidFill>
                  <a:srgbClr val="FFFFFF"/>
                </a:solidFill>
              </a:endParaRPr>
            </a:p>
          </p:txBody>
        </p:sp>
        <p:sp>
          <p:nvSpPr>
            <p:cNvPr id="123" name="TextBox 122"/>
            <p:cNvSpPr txBox="1"/>
            <p:nvPr/>
          </p:nvSpPr>
          <p:spPr>
            <a:xfrm>
              <a:off x="361598" y="2103873"/>
              <a:ext cx="1643796" cy="942469"/>
            </a:xfrm>
            <a:prstGeom prst="rect">
              <a:avLst/>
            </a:prstGeom>
            <a:noFill/>
          </p:spPr>
          <p:txBody>
            <a:bodyPr wrap="square" rtlCol="0">
              <a:spAutoFit/>
            </a:bodyPr>
            <a:lstStyle/>
            <a:p>
              <a:pPr algn="ctr"/>
              <a:r>
                <a:rPr lang="en-AU" sz="2000" b="1" dirty="0" smtClean="0">
                  <a:solidFill>
                    <a:srgbClr val="FFFFFF"/>
                  </a:solidFill>
                </a:rPr>
                <a:t>ON Partners Signed</a:t>
              </a:r>
              <a:endParaRPr lang="en-AU" sz="2000" b="1" dirty="0">
                <a:solidFill>
                  <a:srgbClr val="FFFFFF"/>
                </a:solidFill>
              </a:endParaRPr>
            </a:p>
          </p:txBody>
        </p:sp>
        <p:sp>
          <p:nvSpPr>
            <p:cNvPr id="124" name="TextBox 123"/>
            <p:cNvSpPr txBox="1"/>
            <p:nvPr/>
          </p:nvSpPr>
          <p:spPr>
            <a:xfrm>
              <a:off x="343041" y="3293250"/>
              <a:ext cx="1680911" cy="1229308"/>
            </a:xfrm>
            <a:prstGeom prst="rect">
              <a:avLst/>
            </a:prstGeom>
            <a:noFill/>
          </p:spPr>
          <p:txBody>
            <a:bodyPr wrap="square" rtlCol="0">
              <a:spAutoFit/>
            </a:bodyPr>
            <a:lstStyle/>
            <a:p>
              <a:pPr algn="ctr"/>
              <a:r>
                <a:rPr lang="en-AU" sz="5400" b="1" dirty="0" smtClean="0">
                  <a:solidFill>
                    <a:srgbClr val="FFFFFF"/>
                  </a:solidFill>
                </a:rPr>
                <a:t>34</a:t>
              </a:r>
              <a:endParaRPr lang="en-AU" sz="5400" b="1" dirty="0">
                <a:solidFill>
                  <a:srgbClr val="FFFFFF"/>
                </a:solidFill>
              </a:endParaRPr>
            </a:p>
          </p:txBody>
        </p:sp>
      </p:grpSp>
      <p:grpSp>
        <p:nvGrpSpPr>
          <p:cNvPr id="125" name="Group 124"/>
          <p:cNvGrpSpPr/>
          <p:nvPr/>
        </p:nvGrpSpPr>
        <p:grpSpPr>
          <a:xfrm>
            <a:off x="2678289" y="1108242"/>
            <a:ext cx="1872000" cy="2207183"/>
            <a:chOff x="271475" y="1858541"/>
            <a:chExt cx="1800200" cy="2938611"/>
          </a:xfrm>
        </p:grpSpPr>
        <p:sp>
          <p:nvSpPr>
            <p:cNvPr id="126" name="Rounded Rectangle 125"/>
            <p:cNvSpPr/>
            <p:nvPr/>
          </p:nvSpPr>
          <p:spPr>
            <a:xfrm>
              <a:off x="271475" y="1858541"/>
              <a:ext cx="1800200" cy="2938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solidFill>
                  <a:srgbClr val="FFFFFF"/>
                </a:solidFill>
              </a:endParaRPr>
            </a:p>
          </p:txBody>
        </p:sp>
        <p:sp>
          <p:nvSpPr>
            <p:cNvPr id="127" name="TextBox 126"/>
            <p:cNvSpPr txBox="1"/>
            <p:nvPr/>
          </p:nvSpPr>
          <p:spPr>
            <a:xfrm>
              <a:off x="271475" y="2103873"/>
              <a:ext cx="1800200" cy="1352239"/>
            </a:xfrm>
            <a:prstGeom prst="rect">
              <a:avLst/>
            </a:prstGeom>
            <a:noFill/>
          </p:spPr>
          <p:txBody>
            <a:bodyPr wrap="square" rtlCol="0">
              <a:spAutoFit/>
            </a:bodyPr>
            <a:lstStyle/>
            <a:p>
              <a:pPr algn="ctr"/>
              <a:r>
                <a:rPr lang="en-AU" sz="2000" b="1" dirty="0" smtClean="0">
                  <a:solidFill>
                    <a:srgbClr val="FFFFFF"/>
                  </a:solidFill>
                </a:rPr>
                <a:t>Teams </a:t>
              </a:r>
              <a:br>
                <a:rPr lang="en-AU" sz="2000" b="1" dirty="0" smtClean="0">
                  <a:solidFill>
                    <a:srgbClr val="FFFFFF"/>
                  </a:solidFill>
                </a:rPr>
              </a:br>
              <a:r>
                <a:rPr lang="en-AU" sz="2000" b="1" dirty="0" smtClean="0">
                  <a:solidFill>
                    <a:srgbClr val="FFFFFF"/>
                  </a:solidFill>
                </a:rPr>
                <a:t>through an </a:t>
              </a:r>
              <a:br>
                <a:rPr lang="en-AU" sz="2000" b="1" dirty="0" smtClean="0">
                  <a:solidFill>
                    <a:srgbClr val="FFFFFF"/>
                  </a:solidFill>
                </a:rPr>
              </a:br>
              <a:r>
                <a:rPr lang="en-AU" sz="2000" b="1" dirty="0" smtClean="0">
                  <a:solidFill>
                    <a:srgbClr val="FFFFFF"/>
                  </a:solidFill>
                </a:rPr>
                <a:t>ON Experience</a:t>
              </a:r>
              <a:endParaRPr lang="en-AU" sz="2000" b="1" dirty="0">
                <a:solidFill>
                  <a:srgbClr val="FFFFFF"/>
                </a:solidFill>
              </a:endParaRPr>
            </a:p>
          </p:txBody>
        </p:sp>
        <p:sp>
          <p:nvSpPr>
            <p:cNvPr id="128" name="TextBox 127"/>
            <p:cNvSpPr txBox="1"/>
            <p:nvPr/>
          </p:nvSpPr>
          <p:spPr>
            <a:xfrm>
              <a:off x="343041" y="3293250"/>
              <a:ext cx="1680911" cy="1229308"/>
            </a:xfrm>
            <a:prstGeom prst="rect">
              <a:avLst/>
            </a:prstGeom>
            <a:noFill/>
          </p:spPr>
          <p:txBody>
            <a:bodyPr wrap="square" rtlCol="0">
              <a:spAutoFit/>
            </a:bodyPr>
            <a:lstStyle/>
            <a:p>
              <a:pPr algn="ctr"/>
              <a:r>
                <a:rPr lang="en-AU" sz="5400" b="1" dirty="0" smtClean="0">
                  <a:solidFill>
                    <a:srgbClr val="FFFFFF"/>
                  </a:solidFill>
                </a:rPr>
                <a:t>132</a:t>
              </a:r>
              <a:endParaRPr lang="en-AU" sz="5400" b="1" dirty="0">
                <a:solidFill>
                  <a:srgbClr val="FFFFFF"/>
                </a:solidFill>
              </a:endParaRPr>
            </a:p>
          </p:txBody>
        </p:sp>
      </p:grpSp>
      <p:grpSp>
        <p:nvGrpSpPr>
          <p:cNvPr id="129" name="Group 128"/>
          <p:cNvGrpSpPr/>
          <p:nvPr/>
        </p:nvGrpSpPr>
        <p:grpSpPr>
          <a:xfrm>
            <a:off x="559164" y="1108242"/>
            <a:ext cx="1872000" cy="2207183"/>
            <a:chOff x="271475" y="1858541"/>
            <a:chExt cx="1800200" cy="2938611"/>
          </a:xfrm>
        </p:grpSpPr>
        <p:sp>
          <p:nvSpPr>
            <p:cNvPr id="130" name="Rounded Rectangle 129"/>
            <p:cNvSpPr/>
            <p:nvPr/>
          </p:nvSpPr>
          <p:spPr>
            <a:xfrm>
              <a:off x="271475" y="1858541"/>
              <a:ext cx="1800200" cy="2938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solidFill>
                  <a:srgbClr val="FFFFFF"/>
                </a:solidFill>
              </a:endParaRPr>
            </a:p>
          </p:txBody>
        </p:sp>
        <p:sp>
          <p:nvSpPr>
            <p:cNvPr id="131" name="TextBox 130"/>
            <p:cNvSpPr txBox="1"/>
            <p:nvPr/>
          </p:nvSpPr>
          <p:spPr>
            <a:xfrm>
              <a:off x="361598" y="2103873"/>
              <a:ext cx="1643796" cy="1352239"/>
            </a:xfrm>
            <a:prstGeom prst="rect">
              <a:avLst/>
            </a:prstGeom>
            <a:noFill/>
          </p:spPr>
          <p:txBody>
            <a:bodyPr wrap="square" rtlCol="0">
              <a:spAutoFit/>
            </a:bodyPr>
            <a:lstStyle/>
            <a:p>
              <a:pPr algn="ctr"/>
              <a:r>
                <a:rPr lang="en-AU" sz="2000" b="1" dirty="0" smtClean="0">
                  <a:solidFill>
                    <a:srgbClr val="FFFFFF"/>
                  </a:solidFill>
                </a:rPr>
                <a:t>Total</a:t>
              </a:r>
            </a:p>
            <a:p>
              <a:pPr algn="ctr"/>
              <a:r>
                <a:rPr lang="en-AU" sz="2000" b="1" dirty="0" smtClean="0">
                  <a:solidFill>
                    <a:srgbClr val="FFFFFF"/>
                  </a:solidFill>
                </a:rPr>
                <a:t>ON Program Participants</a:t>
              </a:r>
              <a:endParaRPr lang="en-AU" sz="2000" b="1" dirty="0">
                <a:solidFill>
                  <a:srgbClr val="FFFFFF"/>
                </a:solidFill>
              </a:endParaRPr>
            </a:p>
          </p:txBody>
        </p:sp>
        <p:sp>
          <p:nvSpPr>
            <p:cNvPr id="132" name="TextBox 131"/>
            <p:cNvSpPr txBox="1"/>
            <p:nvPr/>
          </p:nvSpPr>
          <p:spPr>
            <a:xfrm>
              <a:off x="343041" y="3293250"/>
              <a:ext cx="1680911" cy="1229308"/>
            </a:xfrm>
            <a:prstGeom prst="rect">
              <a:avLst/>
            </a:prstGeom>
            <a:noFill/>
          </p:spPr>
          <p:txBody>
            <a:bodyPr wrap="square" rtlCol="0">
              <a:spAutoFit/>
            </a:bodyPr>
            <a:lstStyle/>
            <a:p>
              <a:pPr algn="ctr"/>
              <a:r>
                <a:rPr lang="en-AU" sz="5400" b="1" dirty="0" smtClean="0">
                  <a:solidFill>
                    <a:srgbClr val="FFFFFF"/>
                  </a:solidFill>
                </a:rPr>
                <a:t>551</a:t>
              </a:r>
              <a:endParaRPr lang="en-AU" sz="5400" b="1" dirty="0">
                <a:solidFill>
                  <a:srgbClr val="FFFFFF"/>
                </a:solidFill>
              </a:endParaRPr>
            </a:p>
          </p:txBody>
        </p:sp>
      </p:grpSp>
      <p:sp>
        <p:nvSpPr>
          <p:cNvPr id="39" name="TextBox 38"/>
          <p:cNvSpPr txBox="1"/>
          <p:nvPr/>
        </p:nvSpPr>
        <p:spPr>
          <a:xfrm>
            <a:off x="3995936" y="5373216"/>
            <a:ext cx="1403800" cy="230832"/>
          </a:xfrm>
          <a:prstGeom prst="rect">
            <a:avLst/>
          </a:prstGeom>
          <a:noFill/>
        </p:spPr>
        <p:txBody>
          <a:bodyPr wrap="square" rtlCol="0">
            <a:spAutoFit/>
          </a:bodyPr>
          <a:lstStyle/>
          <a:p>
            <a:pPr algn="ctr"/>
            <a:r>
              <a:rPr lang="en-AU" sz="900" b="1" dirty="0" smtClean="0">
                <a:solidFill>
                  <a:srgbClr val="FFFFFF"/>
                </a:solidFill>
              </a:rPr>
              <a:t>CSIRO Internal Program</a:t>
            </a:r>
            <a:endParaRPr lang="en-AU" sz="900" b="1" dirty="0">
              <a:solidFill>
                <a:srgbClr val="FFFFFF"/>
              </a:solidFill>
            </a:endParaRPr>
          </a:p>
        </p:txBody>
      </p:sp>
      <p:sp>
        <p:nvSpPr>
          <p:cNvPr id="40" name="TextBox 39"/>
          <p:cNvSpPr txBox="1"/>
          <p:nvPr/>
        </p:nvSpPr>
        <p:spPr>
          <a:xfrm>
            <a:off x="5681031" y="5362134"/>
            <a:ext cx="1403800" cy="230832"/>
          </a:xfrm>
          <a:prstGeom prst="rect">
            <a:avLst/>
          </a:prstGeom>
          <a:noFill/>
        </p:spPr>
        <p:txBody>
          <a:bodyPr wrap="square" rtlCol="0">
            <a:spAutoFit/>
          </a:bodyPr>
          <a:lstStyle/>
          <a:p>
            <a:pPr algn="ctr"/>
            <a:r>
              <a:rPr lang="en-AU" sz="900" b="1" dirty="0" smtClean="0">
                <a:solidFill>
                  <a:srgbClr val="FFFFFF"/>
                </a:solidFill>
              </a:rPr>
              <a:t>CSIRO Internal Program</a:t>
            </a:r>
            <a:endParaRPr lang="en-AU" sz="900" b="1" dirty="0">
              <a:solidFill>
                <a:srgbClr val="FFFFFF"/>
              </a:solidFill>
            </a:endParaRPr>
          </a:p>
        </p:txBody>
      </p:sp>
    </p:spTree>
    <p:extLst>
      <p:ext uri="{BB962C8B-B14F-4D97-AF65-F5344CB8AC3E}">
        <p14:creationId xmlns:p14="http://schemas.microsoft.com/office/powerpoint/2010/main" val="4154640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992" y="5301208"/>
            <a:ext cx="1913126" cy="815934"/>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6630" y="2973354"/>
            <a:ext cx="1495046" cy="959702"/>
          </a:xfrm>
          <a:prstGeom prst="rect">
            <a:avLst/>
          </a:prstGeom>
        </p:spPr>
      </p:pic>
      <p:sp>
        <p:nvSpPr>
          <p:cNvPr id="2" name="Title 1"/>
          <p:cNvSpPr>
            <a:spLocks noGrp="1"/>
          </p:cNvSpPr>
          <p:nvPr>
            <p:ph type="title"/>
          </p:nvPr>
        </p:nvSpPr>
        <p:spPr>
          <a:xfrm>
            <a:off x="120214" y="44624"/>
            <a:ext cx="8484234" cy="852487"/>
          </a:xfrm>
        </p:spPr>
        <p:txBody>
          <a:bodyPr/>
          <a:lstStyle/>
          <a:p>
            <a:r>
              <a:rPr lang="en-AU" u="sng" dirty="0" smtClean="0"/>
              <a:t>ON Partners </a:t>
            </a:r>
            <a:endParaRPr lang="en-AU" u="sng" dirty="0"/>
          </a:p>
        </p:txBody>
      </p:sp>
      <p:pic>
        <p:nvPicPr>
          <p:cNvPr id="26"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17436" y="764704"/>
            <a:ext cx="1474244" cy="657996"/>
          </a:xfr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2657" y="232030"/>
            <a:ext cx="1873514" cy="31665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512" y="3946498"/>
            <a:ext cx="1627281" cy="856584"/>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76" y="3212976"/>
            <a:ext cx="2064246" cy="772705"/>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0352" y="3573016"/>
            <a:ext cx="1064169" cy="789202"/>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063" y="5143070"/>
            <a:ext cx="1072306" cy="878218"/>
          </a:xfrm>
          <a:prstGeom prst="rect">
            <a:avLst/>
          </a:prstGeom>
        </p:spPr>
      </p:pic>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0960" y="4681259"/>
            <a:ext cx="1923528" cy="403925"/>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9594" y="640667"/>
            <a:ext cx="1221504" cy="1330289"/>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61717" y="1965680"/>
            <a:ext cx="994682" cy="959279"/>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22428" y="3461379"/>
            <a:ext cx="2259539" cy="471677"/>
          </a:xfrm>
          <a:prstGeom prst="rect">
            <a:avLst/>
          </a:prstGeom>
        </p:spPr>
      </p:pic>
      <p:pic>
        <p:nvPicPr>
          <p:cNvPr id="39" name="Pictur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81419" y="5441989"/>
            <a:ext cx="1238588" cy="435283"/>
          </a:xfrm>
          <a:prstGeom prst="rect">
            <a:avLst/>
          </a:prstGeom>
        </p:spPr>
      </p:pic>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48177" y="5384968"/>
            <a:ext cx="1695809" cy="564312"/>
          </a:xfrm>
          <a:prstGeom prst="rect">
            <a:avLst/>
          </a:prstGeom>
        </p:spPr>
      </p:pic>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08710" y="2780928"/>
            <a:ext cx="1538865" cy="505627"/>
          </a:xfrm>
          <a:prstGeom prst="rect">
            <a:avLst/>
          </a:prstGeom>
        </p:spPr>
      </p:pic>
      <p:pic>
        <p:nvPicPr>
          <p:cNvPr id="42" name="Pictur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40483" y="2102796"/>
            <a:ext cx="1215179" cy="600570"/>
          </a:xfrm>
          <a:prstGeom prst="rect">
            <a:avLst/>
          </a:prstGeom>
        </p:spPr>
      </p:pic>
      <p:pic>
        <p:nvPicPr>
          <p:cNvPr id="43" name="Picture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45533" y="116632"/>
            <a:ext cx="1275256" cy="640179"/>
          </a:xfrm>
          <a:prstGeom prst="rect">
            <a:avLst/>
          </a:prstGeom>
        </p:spPr>
      </p:pic>
      <p:pic>
        <p:nvPicPr>
          <p:cNvPr id="45" name="Picture 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02092" y="2670994"/>
            <a:ext cx="2274398" cy="512493"/>
          </a:xfrm>
          <a:prstGeom prst="rect">
            <a:avLst/>
          </a:prstGeom>
        </p:spPr>
      </p:pic>
      <p:pic>
        <p:nvPicPr>
          <p:cNvPr id="46" name="Picture 45"/>
          <p:cNvPicPr>
            <a:picLocks noChangeAspect="1"/>
          </p:cNvPicPr>
          <p:nvPr/>
        </p:nvPicPr>
        <p:blipFill>
          <a:blip r:embed="rId21"/>
          <a:stretch>
            <a:fillRect/>
          </a:stretch>
        </p:blipFill>
        <p:spPr>
          <a:xfrm>
            <a:off x="1763688" y="4773917"/>
            <a:ext cx="1758807" cy="383275"/>
          </a:xfrm>
          <a:prstGeom prst="rect">
            <a:avLst/>
          </a:prstGeom>
        </p:spPr>
      </p:pic>
      <p:pic>
        <p:nvPicPr>
          <p:cNvPr id="47" name="Picture 46"/>
          <p:cNvPicPr>
            <a:picLocks noChangeAspect="1"/>
          </p:cNvPicPr>
          <p:nvPr/>
        </p:nvPicPr>
        <p:blipFill>
          <a:blip r:embed="rId22"/>
          <a:stretch>
            <a:fillRect/>
          </a:stretch>
        </p:blipFill>
        <p:spPr>
          <a:xfrm>
            <a:off x="7840443" y="908720"/>
            <a:ext cx="951291" cy="903461"/>
          </a:xfrm>
          <a:prstGeom prst="rect">
            <a:avLst/>
          </a:prstGeom>
        </p:spPr>
      </p:pic>
      <p:pic>
        <p:nvPicPr>
          <p:cNvPr id="48" name="Picture 47"/>
          <p:cNvPicPr>
            <a:picLocks noChangeAspect="1"/>
          </p:cNvPicPr>
          <p:nvPr/>
        </p:nvPicPr>
        <p:blipFill>
          <a:blip r:embed="rId23"/>
          <a:stretch>
            <a:fillRect/>
          </a:stretch>
        </p:blipFill>
        <p:spPr>
          <a:xfrm>
            <a:off x="3746369" y="3449113"/>
            <a:ext cx="1390775" cy="596046"/>
          </a:xfrm>
          <a:prstGeom prst="rect">
            <a:avLst/>
          </a:prstGeom>
        </p:spPr>
      </p:pic>
      <p:pic>
        <p:nvPicPr>
          <p:cNvPr id="49" name="Picture 4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55662" y="44624"/>
            <a:ext cx="1895356" cy="889320"/>
          </a:xfrm>
          <a:prstGeom prst="rect">
            <a:avLst/>
          </a:prstGeom>
        </p:spPr>
      </p:pic>
      <p:pic>
        <p:nvPicPr>
          <p:cNvPr id="3" name="Picture 2"/>
          <p:cNvPicPr>
            <a:picLocks noChangeAspect="1"/>
          </p:cNvPicPr>
          <p:nvPr/>
        </p:nvPicPr>
        <p:blipFill>
          <a:blip r:embed="rId25"/>
          <a:stretch>
            <a:fillRect/>
          </a:stretch>
        </p:blipFill>
        <p:spPr>
          <a:xfrm>
            <a:off x="5524796" y="988067"/>
            <a:ext cx="847404" cy="821759"/>
          </a:xfrm>
          <a:prstGeom prst="rect">
            <a:avLst/>
          </a:prstGeom>
        </p:spPr>
      </p:pic>
      <p:pic>
        <p:nvPicPr>
          <p:cNvPr id="4" name="Picture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11898" y="1844824"/>
            <a:ext cx="1780582" cy="609569"/>
          </a:xfrm>
          <a:prstGeom prst="rect">
            <a:avLst/>
          </a:prstGeom>
        </p:spPr>
      </p:pic>
      <p:pic>
        <p:nvPicPr>
          <p:cNvPr id="6" name="Picture 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511081" y="5455830"/>
            <a:ext cx="1713370" cy="493450"/>
          </a:xfrm>
          <a:prstGeom prst="rect">
            <a:avLst/>
          </a:prstGeom>
        </p:spPr>
      </p:pic>
      <p:pic>
        <p:nvPicPr>
          <p:cNvPr id="5" name="Picture 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919335" y="4273037"/>
            <a:ext cx="1154538" cy="932256"/>
          </a:xfrm>
          <a:prstGeom prst="rect">
            <a:avLst/>
          </a:prstGeom>
        </p:spPr>
      </p:pic>
      <p:pic>
        <p:nvPicPr>
          <p:cNvPr id="7" name="Picture 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073091" y="726269"/>
            <a:ext cx="913817" cy="676151"/>
          </a:xfrm>
          <a:prstGeom prst="rect">
            <a:avLst/>
          </a:prstGeom>
        </p:spPr>
      </p:pic>
      <p:pic>
        <p:nvPicPr>
          <p:cNvPr id="8" name="Picture 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28060" y="1672113"/>
            <a:ext cx="706660" cy="887084"/>
          </a:xfrm>
          <a:prstGeom prst="rect">
            <a:avLst/>
          </a:prstGeom>
        </p:spPr>
      </p:pic>
      <p:pic>
        <p:nvPicPr>
          <p:cNvPr id="9" name="Picture 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7076" y="1044802"/>
            <a:ext cx="1101268" cy="728014"/>
          </a:xfrm>
          <a:prstGeom prst="rect">
            <a:avLst/>
          </a:prstGeom>
        </p:spPr>
      </p:pic>
      <p:pic>
        <p:nvPicPr>
          <p:cNvPr id="10" name="Picture 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508104" y="4200969"/>
            <a:ext cx="1076393" cy="1076393"/>
          </a:xfrm>
          <a:prstGeom prst="rect">
            <a:avLst/>
          </a:prstGeom>
        </p:spPr>
      </p:pic>
      <p:pic>
        <p:nvPicPr>
          <p:cNvPr id="11" name="Picture 10"/>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187662" y="1052736"/>
            <a:ext cx="1134766" cy="1259050"/>
          </a:xfrm>
          <a:prstGeom prst="rect">
            <a:avLst/>
          </a:prstGeom>
        </p:spPr>
      </p:pic>
      <p:pic>
        <p:nvPicPr>
          <p:cNvPr id="12" name="Picture 1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43330" y="2594766"/>
            <a:ext cx="1417633" cy="453065"/>
          </a:xfrm>
          <a:prstGeom prst="rect">
            <a:avLst/>
          </a:prstGeom>
        </p:spPr>
      </p:pic>
      <p:pic>
        <p:nvPicPr>
          <p:cNvPr id="29" name="Picture 28"/>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91947" y="1663308"/>
            <a:ext cx="1860505" cy="541556"/>
          </a:xfrm>
          <a:prstGeom prst="rect">
            <a:avLst/>
          </a:prstGeom>
        </p:spPr>
      </p:pic>
      <p:pic>
        <p:nvPicPr>
          <p:cNvPr id="14" name="Picture 13"/>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840932" y="3617221"/>
            <a:ext cx="1782636" cy="963907"/>
          </a:xfrm>
          <a:prstGeom prst="rect">
            <a:avLst/>
          </a:prstGeom>
        </p:spPr>
      </p:pic>
    </p:spTree>
    <p:extLst>
      <p:ext uri="{BB962C8B-B14F-4D97-AF65-F5344CB8AC3E}">
        <p14:creationId xmlns:p14="http://schemas.microsoft.com/office/powerpoint/2010/main" val="111672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37" y="158391"/>
            <a:ext cx="8484234" cy="852487"/>
          </a:xfrm>
        </p:spPr>
        <p:txBody>
          <a:bodyPr>
            <a:normAutofit/>
          </a:bodyPr>
          <a:lstStyle/>
          <a:p>
            <a:r>
              <a:rPr lang="en-AU" dirty="0" smtClean="0"/>
              <a:t>How can you get involved?</a:t>
            </a:r>
            <a:endParaRPr lang="en-AU" dirty="0"/>
          </a:p>
        </p:txBody>
      </p:sp>
      <p:sp>
        <p:nvSpPr>
          <p:cNvPr id="8" name="Rectangle 7"/>
          <p:cNvSpPr/>
          <p:nvPr/>
        </p:nvSpPr>
        <p:spPr>
          <a:xfrm>
            <a:off x="1475656" y="1468810"/>
            <a:ext cx="17281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rgbClr val="DF1995"/>
                </a:solidFill>
              </a:rPr>
              <a:t>Apply</a:t>
            </a:r>
            <a:endParaRPr lang="en-AU" sz="2400" b="1" dirty="0">
              <a:solidFill>
                <a:srgbClr val="DF1995"/>
              </a:solidFill>
            </a:endParaRPr>
          </a:p>
        </p:txBody>
      </p:sp>
      <p:sp>
        <p:nvSpPr>
          <p:cNvPr id="9" name="Rectangle 8"/>
          <p:cNvSpPr/>
          <p:nvPr/>
        </p:nvSpPr>
        <p:spPr>
          <a:xfrm>
            <a:off x="3563888" y="1468810"/>
            <a:ext cx="17281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rgbClr val="DF1995"/>
                </a:solidFill>
              </a:rPr>
              <a:t>Mentor</a:t>
            </a:r>
            <a:endParaRPr lang="en-AU" sz="2400" b="1" dirty="0">
              <a:solidFill>
                <a:srgbClr val="DF1995"/>
              </a:solidFill>
            </a:endParaRPr>
          </a:p>
        </p:txBody>
      </p:sp>
      <p:sp>
        <p:nvSpPr>
          <p:cNvPr id="11" name="Rectangle 10"/>
          <p:cNvSpPr/>
          <p:nvPr/>
        </p:nvSpPr>
        <p:spPr>
          <a:xfrm>
            <a:off x="5652120" y="1468810"/>
            <a:ext cx="17281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rgbClr val="DF1995"/>
                </a:solidFill>
              </a:rPr>
              <a:t>Connect</a:t>
            </a:r>
            <a:endParaRPr lang="en-AU" sz="2400" b="1" dirty="0">
              <a:solidFill>
                <a:srgbClr val="DF1995"/>
              </a:solidFill>
            </a:endParaRPr>
          </a:p>
        </p:txBody>
      </p:sp>
      <p:sp>
        <p:nvSpPr>
          <p:cNvPr id="12" name="Rectangle 11"/>
          <p:cNvSpPr/>
          <p:nvPr/>
        </p:nvSpPr>
        <p:spPr>
          <a:xfrm>
            <a:off x="1475656" y="2244502"/>
            <a:ext cx="1728192" cy="31287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rgbClr val="00313C"/>
              </a:solidFill>
            </a:endParaRPr>
          </a:p>
          <a:p>
            <a:pPr algn="ctr"/>
            <a:r>
              <a:rPr lang="en-AU" dirty="0" smtClean="0">
                <a:solidFill>
                  <a:srgbClr val="00313C"/>
                </a:solidFill>
              </a:rPr>
              <a:t>Apply to be part of ON Prime4 </a:t>
            </a:r>
          </a:p>
          <a:p>
            <a:pPr algn="ctr"/>
            <a:r>
              <a:rPr lang="en-AU" dirty="0" smtClean="0">
                <a:solidFill>
                  <a:srgbClr val="00313C"/>
                </a:solidFill>
              </a:rPr>
              <a:t>Applications open November 14 and close February 2 2018:</a:t>
            </a:r>
          </a:p>
          <a:p>
            <a:pPr algn="ctr"/>
            <a:endParaRPr lang="en-AU" dirty="0">
              <a:solidFill>
                <a:srgbClr val="00313C"/>
              </a:solidFill>
            </a:endParaRPr>
          </a:p>
          <a:p>
            <a:pPr algn="ctr"/>
            <a:r>
              <a:rPr lang="en-AU" dirty="0" smtClean="0">
                <a:solidFill>
                  <a:srgbClr val="00313C"/>
                </a:solidFill>
                <a:hlinkClick r:id="rId3"/>
              </a:rPr>
              <a:t>oninnovation.com.au/Apply</a:t>
            </a:r>
            <a:r>
              <a:rPr lang="en-AU" dirty="0" smtClean="0">
                <a:solidFill>
                  <a:srgbClr val="00313C"/>
                </a:solidFill>
              </a:rPr>
              <a:t> </a:t>
            </a:r>
            <a:endParaRPr lang="en-AU" dirty="0">
              <a:solidFill>
                <a:srgbClr val="00313C"/>
              </a:solidFill>
            </a:endParaRPr>
          </a:p>
          <a:p>
            <a:pPr algn="ctr"/>
            <a:endParaRPr lang="en-AU" dirty="0">
              <a:solidFill>
                <a:srgbClr val="00313C"/>
              </a:solidFill>
            </a:endParaRPr>
          </a:p>
        </p:txBody>
      </p:sp>
      <p:sp>
        <p:nvSpPr>
          <p:cNvPr id="13" name="Rectangle 12"/>
          <p:cNvSpPr/>
          <p:nvPr/>
        </p:nvSpPr>
        <p:spPr>
          <a:xfrm>
            <a:off x="3563888" y="2244502"/>
            <a:ext cx="1728192" cy="31287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00313C"/>
                </a:solidFill>
              </a:rPr>
              <a:t>We’re always looking to expand our mentor network. </a:t>
            </a:r>
            <a:endParaRPr lang="en-AU" dirty="0">
              <a:solidFill>
                <a:srgbClr val="00313C"/>
              </a:solidFill>
            </a:endParaRPr>
          </a:p>
          <a:p>
            <a:pPr algn="ctr"/>
            <a:endParaRPr lang="en-AU" dirty="0" smtClean="0">
              <a:solidFill>
                <a:srgbClr val="00313C"/>
              </a:solidFill>
            </a:endParaRPr>
          </a:p>
          <a:p>
            <a:pPr algn="ctr"/>
            <a:r>
              <a:rPr lang="en-AU" dirty="0" smtClean="0">
                <a:solidFill>
                  <a:srgbClr val="00313C"/>
                </a:solidFill>
              </a:rPr>
              <a:t>Know any potential mentors? Bring </a:t>
            </a:r>
            <a:r>
              <a:rPr lang="en-AU" dirty="0">
                <a:solidFill>
                  <a:srgbClr val="00313C"/>
                </a:solidFill>
              </a:rPr>
              <a:t>them ON </a:t>
            </a:r>
          </a:p>
        </p:txBody>
      </p:sp>
      <p:sp>
        <p:nvSpPr>
          <p:cNvPr id="15" name="Rectangle 14"/>
          <p:cNvSpPr/>
          <p:nvPr/>
        </p:nvSpPr>
        <p:spPr>
          <a:xfrm>
            <a:off x="5652120" y="2244502"/>
            <a:ext cx="1728192" cy="31287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solidFill>
                <a:srgbClr val="00313C"/>
              </a:solidFill>
            </a:endParaRPr>
          </a:p>
          <a:p>
            <a:pPr algn="ctr"/>
            <a:r>
              <a:rPr lang="en-AU" sz="1600" dirty="0" smtClean="0">
                <a:solidFill>
                  <a:srgbClr val="00313C"/>
                </a:solidFill>
              </a:rPr>
              <a:t>@</a:t>
            </a:r>
            <a:r>
              <a:rPr lang="en-AU" b="1" dirty="0" smtClean="0">
                <a:solidFill>
                  <a:srgbClr val="00313C"/>
                </a:solidFill>
              </a:rPr>
              <a:t>ONaccelerator</a:t>
            </a:r>
            <a:endParaRPr lang="en-AU" sz="1200" b="1" dirty="0">
              <a:solidFill>
                <a:srgbClr val="00313C"/>
              </a:solidFill>
            </a:endParaRPr>
          </a:p>
          <a:p>
            <a:pPr lvl="1"/>
            <a:endParaRPr lang="en-AU" dirty="0" smtClean="0">
              <a:solidFill>
                <a:srgbClr val="00313C"/>
              </a:solidFill>
            </a:endParaRPr>
          </a:p>
          <a:p>
            <a:pPr lvl="1"/>
            <a:endParaRPr lang="en-AU" dirty="0" smtClean="0">
              <a:solidFill>
                <a:srgbClr val="00313C"/>
              </a:solidFill>
            </a:endParaRPr>
          </a:p>
          <a:p>
            <a:pPr lvl="1"/>
            <a:endParaRPr lang="en-AU" sz="2800" dirty="0" smtClean="0">
              <a:solidFill>
                <a:srgbClr val="00313C"/>
              </a:solidFill>
            </a:endParaRPr>
          </a:p>
          <a:p>
            <a:pPr algn="ctr"/>
            <a:r>
              <a:rPr lang="en-AU" sz="1600" b="1" dirty="0" smtClean="0">
                <a:solidFill>
                  <a:srgbClr val="00313C"/>
                </a:solidFill>
              </a:rPr>
              <a:t>linkedin.com/</a:t>
            </a:r>
          </a:p>
          <a:p>
            <a:pPr algn="ctr"/>
            <a:r>
              <a:rPr lang="en-AU" sz="1600" b="1" dirty="0" smtClean="0">
                <a:solidFill>
                  <a:srgbClr val="00313C"/>
                </a:solidFill>
              </a:rPr>
              <a:t>company/</a:t>
            </a:r>
          </a:p>
          <a:p>
            <a:pPr algn="ctr"/>
            <a:r>
              <a:rPr lang="en-AU" sz="1600" b="1" dirty="0" smtClean="0">
                <a:solidFill>
                  <a:srgbClr val="00313C"/>
                </a:solidFill>
              </a:rPr>
              <a:t>on-innovation-program </a:t>
            </a:r>
            <a:endParaRPr lang="en-AU" sz="1600" b="1" dirty="0">
              <a:solidFill>
                <a:srgbClr val="00313C"/>
              </a:solidFill>
            </a:endParaRPr>
          </a:p>
        </p:txBody>
      </p:sp>
      <p:pic>
        <p:nvPicPr>
          <p:cNvPr id="1028" name="Picture 4" descr="https://g.twimg.com/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8530" y="2438540"/>
            <a:ext cx="419386" cy="3409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ursekeith.com/wp-content/uploads/2014/12/LinkedIn-Logo-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1931" y="3446881"/>
            <a:ext cx="455985" cy="45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5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330546" y="3522498"/>
            <a:ext cx="8129886" cy="1539200"/>
          </a:xfrm>
        </p:spPr>
        <p:txBody>
          <a:bodyPr>
            <a:normAutofit/>
          </a:bodyPr>
          <a:lstStyle/>
          <a:p>
            <a:pPr>
              <a:lnSpc>
                <a:spcPct val="80000"/>
              </a:lnSpc>
              <a:spcAft>
                <a:spcPct val="0"/>
              </a:spcAft>
            </a:pPr>
            <a:r>
              <a:rPr lang="en-US" sz="1500" dirty="0" smtClean="0"/>
              <a:t>Contact the ON team</a:t>
            </a:r>
            <a:endParaRPr lang="en-US" sz="1500" dirty="0"/>
          </a:p>
          <a:p>
            <a:pPr marL="270000" lvl="2" indent="-270000">
              <a:lnSpc>
                <a:spcPct val="80000"/>
              </a:lnSpc>
              <a:spcAft>
                <a:spcPct val="0"/>
              </a:spcAft>
            </a:pPr>
            <a:r>
              <a:rPr lang="en-AU" sz="1400" dirty="0" smtClean="0"/>
              <a:t> </a:t>
            </a:r>
          </a:p>
          <a:p>
            <a:pPr marL="270000" lvl="2" indent="-270000">
              <a:lnSpc>
                <a:spcPct val="80000"/>
              </a:lnSpc>
              <a:spcAft>
                <a:spcPct val="0"/>
              </a:spcAft>
            </a:pPr>
            <a:r>
              <a:rPr lang="en-US" sz="1500" b="1" dirty="0" smtClean="0"/>
              <a:t>e</a:t>
            </a:r>
            <a:r>
              <a:rPr lang="en-US" sz="1500" dirty="0"/>
              <a:t>	</a:t>
            </a:r>
            <a:r>
              <a:rPr lang="en-US" sz="1500" dirty="0" smtClean="0">
                <a:solidFill>
                  <a:schemeClr val="bg2"/>
                </a:solidFill>
              </a:rPr>
              <a:t>ON@csiro.au </a:t>
            </a:r>
            <a:endParaRPr lang="en-US" sz="1500" dirty="0">
              <a:solidFill>
                <a:schemeClr val="bg2"/>
              </a:solidFill>
            </a:endParaRPr>
          </a:p>
          <a:p>
            <a:pPr marL="270000" lvl="2" indent="-270000">
              <a:lnSpc>
                <a:spcPct val="80000"/>
              </a:lnSpc>
              <a:spcAft>
                <a:spcPct val="0"/>
              </a:spcAft>
            </a:pPr>
            <a:r>
              <a:rPr lang="en-US" sz="1500" b="1" dirty="0"/>
              <a:t>w</a:t>
            </a:r>
            <a:r>
              <a:rPr lang="en-US" sz="1500" dirty="0"/>
              <a:t>	</a:t>
            </a:r>
            <a:r>
              <a:rPr lang="en-US" sz="1500" dirty="0" smtClean="0"/>
              <a:t>ONinnovation.com.au</a:t>
            </a:r>
            <a:endParaRPr lang="en-US" sz="1500" dirty="0"/>
          </a:p>
        </p:txBody>
      </p:sp>
      <p:sp>
        <p:nvSpPr>
          <p:cNvPr id="38913" name="Title 3"/>
          <p:cNvSpPr>
            <a:spLocks noGrp="1"/>
          </p:cNvSpPr>
          <p:nvPr>
            <p:ph type="title"/>
          </p:nvPr>
        </p:nvSpPr>
        <p:spPr/>
        <p:txBody>
          <a:bodyPr/>
          <a:lstStyle/>
          <a:p>
            <a:pPr eaLnBrk="1" hangingPunct="1">
              <a:spcAft>
                <a:spcPct val="0"/>
              </a:spcAft>
            </a:pPr>
            <a:r>
              <a:rPr lang="en-US" dirty="0" smtClean="0"/>
              <a:t>Thank you</a:t>
            </a:r>
          </a:p>
        </p:txBody>
      </p:sp>
    </p:spTree>
    <p:extLst>
      <p:ext uri="{BB962C8B-B14F-4D97-AF65-F5344CB8AC3E}">
        <p14:creationId xmlns:p14="http://schemas.microsoft.com/office/powerpoint/2010/main" val="417937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8037" y="158391"/>
            <a:ext cx="8484234" cy="852487"/>
          </a:xfrm>
        </p:spPr>
        <p:txBody>
          <a:bodyPr>
            <a:noAutofit/>
          </a:bodyPr>
          <a:lstStyle/>
          <a:p>
            <a:r>
              <a:rPr lang="en-AU" sz="3200" dirty="0" smtClean="0"/>
              <a:t>Investment Readiness Level &amp; Technology Readiness Level charts</a:t>
            </a:r>
            <a:endParaRPr lang="en-AU" sz="3200" dirty="0"/>
          </a:p>
        </p:txBody>
      </p:sp>
      <p:pic>
        <p:nvPicPr>
          <p:cNvPr id="7" name="Picture 6"/>
          <p:cNvPicPr>
            <a:picLocks noChangeAspect="1"/>
          </p:cNvPicPr>
          <p:nvPr/>
        </p:nvPicPr>
        <p:blipFill>
          <a:blip r:embed="rId3"/>
          <a:stretch>
            <a:fillRect/>
          </a:stretch>
        </p:blipFill>
        <p:spPr>
          <a:xfrm>
            <a:off x="683568" y="1412776"/>
            <a:ext cx="7790492" cy="4536504"/>
          </a:xfrm>
          <a:prstGeom prst="rect">
            <a:avLst/>
          </a:prstGeom>
        </p:spPr>
      </p:pic>
    </p:spTree>
    <p:extLst>
      <p:ext uri="{BB962C8B-B14F-4D97-AF65-F5344CB8AC3E}">
        <p14:creationId xmlns:p14="http://schemas.microsoft.com/office/powerpoint/2010/main" val="380678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2204864"/>
            <a:ext cx="8346936" cy="2406651"/>
          </a:xfrm>
        </p:spPr>
        <p:txBody>
          <a:bodyPr>
            <a:normAutofit lnSpcReduction="10000"/>
          </a:bodyPr>
          <a:lstStyle/>
          <a:p>
            <a:pPr lvl="2"/>
            <a:r>
              <a:rPr lang="en-AU" sz="4400" dirty="0" smtClean="0"/>
              <a:t>ON is designed to fast-track </a:t>
            </a:r>
          </a:p>
          <a:p>
            <a:pPr lvl="2"/>
            <a:r>
              <a:rPr lang="en-AU" sz="4400" dirty="0" smtClean="0"/>
              <a:t>the best Australian </a:t>
            </a:r>
          </a:p>
          <a:p>
            <a:pPr lvl="2"/>
            <a:r>
              <a:rPr lang="en-AU" sz="4400" dirty="0" smtClean="0"/>
              <a:t>science and technology</a:t>
            </a:r>
          </a:p>
          <a:p>
            <a:pPr lvl="2"/>
            <a:r>
              <a:rPr lang="en-AU" sz="4400" dirty="0" smtClean="0"/>
              <a:t>into real world impact</a:t>
            </a:r>
            <a:endParaRPr lang="en-AU" sz="4400" dirty="0"/>
          </a:p>
          <a:p>
            <a:pPr lvl="2"/>
            <a:endParaRPr lang="en-AU" sz="4400" dirty="0"/>
          </a:p>
        </p:txBody>
      </p:sp>
    </p:spTree>
    <p:extLst>
      <p:ext uri="{BB962C8B-B14F-4D97-AF65-F5344CB8AC3E}">
        <p14:creationId xmlns:p14="http://schemas.microsoft.com/office/powerpoint/2010/main" val="296134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spcAft>
                <a:spcPts val="1200"/>
              </a:spcAft>
            </a:pPr>
            <a:r>
              <a:rPr lang="en-AU" dirty="0" smtClean="0"/>
              <a:t>How?</a:t>
            </a:r>
            <a:br>
              <a:rPr lang="en-AU" dirty="0" smtClean="0"/>
            </a:br>
            <a:endParaRPr lang="en-AU" sz="4000" b="0" dirty="0"/>
          </a:p>
        </p:txBody>
      </p:sp>
      <p:sp>
        <p:nvSpPr>
          <p:cNvPr id="6" name="Oval 5"/>
          <p:cNvSpPr/>
          <p:nvPr/>
        </p:nvSpPr>
        <p:spPr>
          <a:xfrm>
            <a:off x="776873" y="2060848"/>
            <a:ext cx="3312368" cy="3357604"/>
          </a:xfrm>
          <a:prstGeom prst="ellipse">
            <a:avLst/>
          </a:prstGeom>
          <a:solidFill>
            <a:srgbClr val="00313C">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b="1" dirty="0">
              <a:solidFill>
                <a:srgbClr val="00313C"/>
              </a:solidFill>
            </a:endParaRPr>
          </a:p>
        </p:txBody>
      </p:sp>
      <p:sp>
        <p:nvSpPr>
          <p:cNvPr id="7" name="Oval 6"/>
          <p:cNvSpPr/>
          <p:nvPr/>
        </p:nvSpPr>
        <p:spPr>
          <a:xfrm>
            <a:off x="4572000" y="2060848"/>
            <a:ext cx="3312367" cy="3357604"/>
          </a:xfrm>
          <a:prstGeom prst="ellipse">
            <a:avLst/>
          </a:prstGeom>
          <a:solidFill>
            <a:srgbClr val="00313C">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b="1" dirty="0">
              <a:solidFill>
                <a:srgbClr val="00313C"/>
              </a:solidFill>
            </a:endParaRPr>
          </a:p>
        </p:txBody>
      </p:sp>
      <p:sp>
        <p:nvSpPr>
          <p:cNvPr id="8" name="Rectangle 7"/>
          <p:cNvSpPr/>
          <p:nvPr/>
        </p:nvSpPr>
        <p:spPr>
          <a:xfrm>
            <a:off x="848881" y="2647043"/>
            <a:ext cx="3168352" cy="2062103"/>
          </a:xfrm>
          <a:prstGeom prst="rect">
            <a:avLst/>
          </a:prstGeom>
        </p:spPr>
        <p:txBody>
          <a:bodyPr wrap="square">
            <a:spAutoFit/>
          </a:bodyPr>
          <a:lstStyle/>
          <a:p>
            <a:pPr algn="ctr"/>
            <a:r>
              <a:rPr lang="en-AU" sz="3200" b="1" dirty="0">
                <a:solidFill>
                  <a:srgbClr val="DF1995"/>
                </a:solidFill>
              </a:rPr>
              <a:t>ON Prime</a:t>
            </a:r>
          </a:p>
          <a:p>
            <a:pPr algn="ctr"/>
            <a:r>
              <a:rPr lang="en-AU" sz="1600" dirty="0">
                <a:solidFill>
                  <a:srgbClr val="00313C"/>
                </a:solidFill>
              </a:rPr>
              <a:t>A p</a:t>
            </a:r>
            <a:r>
              <a:rPr lang="en-AU" sz="1600" dirty="0" smtClean="0">
                <a:solidFill>
                  <a:srgbClr val="00313C"/>
                </a:solidFill>
              </a:rPr>
              <a:t>re-accelerator, </a:t>
            </a:r>
            <a:r>
              <a:rPr lang="en-AU" sz="1600" dirty="0">
                <a:solidFill>
                  <a:srgbClr val="00313C"/>
                </a:solidFill>
              </a:rPr>
              <a:t>to test ‘product solution fit’ – getting out of the building to talk to customers and industry about how your science or technology might address a key challenge for them</a:t>
            </a:r>
          </a:p>
        </p:txBody>
      </p:sp>
      <p:sp>
        <p:nvSpPr>
          <p:cNvPr id="9" name="Rectangle 8"/>
          <p:cNvSpPr/>
          <p:nvPr/>
        </p:nvSpPr>
        <p:spPr>
          <a:xfrm>
            <a:off x="4571999" y="2647042"/>
            <a:ext cx="3312367" cy="2062103"/>
          </a:xfrm>
          <a:prstGeom prst="rect">
            <a:avLst/>
          </a:prstGeom>
        </p:spPr>
        <p:txBody>
          <a:bodyPr wrap="square">
            <a:spAutoFit/>
          </a:bodyPr>
          <a:lstStyle/>
          <a:p>
            <a:pPr algn="ctr"/>
            <a:r>
              <a:rPr lang="en-AU" sz="3200" b="1" dirty="0">
                <a:solidFill>
                  <a:srgbClr val="DF1995"/>
                </a:solidFill>
              </a:rPr>
              <a:t>ON Accelerate</a:t>
            </a:r>
          </a:p>
          <a:p>
            <a:pPr algn="ctr"/>
            <a:r>
              <a:rPr lang="en-AU" sz="1600" dirty="0" smtClean="0">
                <a:solidFill>
                  <a:srgbClr val="00313C"/>
                </a:solidFill>
              </a:rPr>
              <a:t>Involves further </a:t>
            </a:r>
            <a:r>
              <a:rPr lang="en-AU" sz="1600" dirty="0">
                <a:solidFill>
                  <a:srgbClr val="00313C"/>
                </a:solidFill>
              </a:rPr>
              <a:t>market validation of the technology and establishing the right business model to make that innovation a reality – looking at </a:t>
            </a:r>
            <a:r>
              <a:rPr lang="en-AU" sz="1600" dirty="0" smtClean="0">
                <a:solidFill>
                  <a:srgbClr val="00313C"/>
                </a:solidFill>
              </a:rPr>
              <a:t>scale, the </a:t>
            </a:r>
            <a:r>
              <a:rPr lang="en-AU" sz="1600" dirty="0">
                <a:solidFill>
                  <a:srgbClr val="00313C"/>
                </a:solidFill>
              </a:rPr>
              <a:t>right partnerships, </a:t>
            </a:r>
            <a:r>
              <a:rPr lang="en-AU" sz="1600" dirty="0" smtClean="0">
                <a:solidFill>
                  <a:srgbClr val="00313C"/>
                </a:solidFill>
              </a:rPr>
              <a:t>funding, skills </a:t>
            </a:r>
            <a:r>
              <a:rPr lang="en-AU" sz="1600" dirty="0">
                <a:solidFill>
                  <a:srgbClr val="00313C"/>
                </a:solidFill>
              </a:rPr>
              <a:t>and resources to make it </a:t>
            </a:r>
            <a:r>
              <a:rPr lang="en-AU" sz="1600" dirty="0" smtClean="0">
                <a:solidFill>
                  <a:srgbClr val="00313C"/>
                </a:solidFill>
              </a:rPr>
              <a:t>happen </a:t>
            </a:r>
            <a:endParaRPr lang="en-AU" sz="1600" b="1" dirty="0">
              <a:solidFill>
                <a:srgbClr val="00313C"/>
              </a:solidFill>
            </a:endParaRPr>
          </a:p>
        </p:txBody>
      </p:sp>
      <p:sp>
        <p:nvSpPr>
          <p:cNvPr id="10" name="Rectangle 9"/>
          <p:cNvSpPr/>
          <p:nvPr/>
        </p:nvSpPr>
        <p:spPr>
          <a:xfrm>
            <a:off x="314938" y="1019245"/>
            <a:ext cx="8289510" cy="830997"/>
          </a:xfrm>
          <a:prstGeom prst="rect">
            <a:avLst/>
          </a:prstGeom>
        </p:spPr>
        <p:txBody>
          <a:bodyPr wrap="square">
            <a:spAutoFit/>
          </a:bodyPr>
          <a:lstStyle/>
          <a:p>
            <a:r>
              <a:rPr lang="en-AU" sz="2400" b="1" dirty="0">
                <a:solidFill>
                  <a:srgbClr val="00313C"/>
                </a:solidFill>
              </a:rPr>
              <a:t>Two free national accelerator programs </a:t>
            </a:r>
            <a:r>
              <a:rPr lang="en-AU" sz="2400" dirty="0">
                <a:solidFill>
                  <a:srgbClr val="00313C"/>
                </a:solidFill>
              </a:rPr>
              <a:t>designed specifically </a:t>
            </a:r>
            <a:r>
              <a:rPr lang="en-AU" sz="2400" dirty="0" smtClean="0">
                <a:solidFill>
                  <a:srgbClr val="00313C"/>
                </a:solidFill>
              </a:rPr>
              <a:t>for publicly funded sci-tech </a:t>
            </a:r>
            <a:r>
              <a:rPr lang="en-AU" sz="2400" dirty="0">
                <a:solidFill>
                  <a:srgbClr val="00313C"/>
                </a:solidFill>
              </a:rPr>
              <a:t>researchers</a:t>
            </a:r>
          </a:p>
        </p:txBody>
      </p:sp>
    </p:spTree>
    <p:extLst>
      <p:ext uri="{BB962C8B-B14F-4D97-AF65-F5344CB8AC3E}">
        <p14:creationId xmlns:p14="http://schemas.microsoft.com/office/powerpoint/2010/main" val="166698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and which program for me?</a:t>
            </a:r>
            <a:endParaRPr lang="en-AU" dirty="0"/>
          </a:p>
        </p:txBody>
      </p:sp>
      <p:graphicFrame>
        <p:nvGraphicFramePr>
          <p:cNvPr id="13" name="Table 12"/>
          <p:cNvGraphicFramePr>
            <a:graphicFrameLocks noGrp="1"/>
          </p:cNvGraphicFramePr>
          <p:nvPr>
            <p:extLst>
              <p:ext uri="{D42A27DB-BD31-4B8C-83A1-F6EECF244321}">
                <p14:modId xmlns:p14="http://schemas.microsoft.com/office/powerpoint/2010/main" val="3621408646"/>
              </p:ext>
            </p:extLst>
          </p:nvPr>
        </p:nvGraphicFramePr>
        <p:xfrm>
          <a:off x="5703659" y="1425681"/>
          <a:ext cx="3116491" cy="2807668"/>
        </p:xfrm>
        <a:graphic>
          <a:graphicData uri="http://schemas.openxmlformats.org/drawingml/2006/table">
            <a:tbl>
              <a:tblPr firstRow="1" bandRow="1">
                <a:tableStyleId>{5940675A-B579-460E-94D1-54222C63F5DA}</a:tableStyleId>
              </a:tblPr>
              <a:tblGrid>
                <a:gridCol w="1091924"/>
                <a:gridCol w="1057235"/>
                <a:gridCol w="967332"/>
              </a:tblGrid>
              <a:tr h="958452">
                <a:tc>
                  <a:txBody>
                    <a:bodyPr/>
                    <a:lstStyle/>
                    <a:p>
                      <a:r>
                        <a:rPr lang="en-AU" sz="1400" b="1" dirty="0" smtClean="0">
                          <a:solidFill>
                            <a:srgbClr val="DF1995"/>
                          </a:solidFill>
                        </a:rPr>
                        <a:t>PROGRAM</a:t>
                      </a:r>
                      <a:endParaRPr lang="en-AU" sz="1400" b="1" dirty="0">
                        <a:solidFill>
                          <a:srgbClr val="DF1995"/>
                        </a:solidFill>
                      </a:endParaRPr>
                    </a:p>
                  </a:txBody>
                  <a:tcPr marL="60960" marR="60960" marT="30480" marB="3048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r>
                        <a:rPr lang="en-AU" sz="1400" b="1" dirty="0" smtClean="0"/>
                        <a:t>Technology Readiness Level (TRL)</a:t>
                      </a:r>
                      <a:endParaRPr lang="en-AU" sz="1400" b="1" dirty="0"/>
                    </a:p>
                  </a:txBody>
                  <a:tcPr marL="60960" marR="60960" marT="30480" marB="3048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lang="en-AU" sz="1400" b="1" dirty="0" smtClean="0"/>
                        <a:t>Investment</a:t>
                      </a:r>
                      <a:r>
                        <a:rPr lang="en-AU" sz="1400" b="1" baseline="0" dirty="0" smtClean="0"/>
                        <a:t> Readiness Level (IRL)</a:t>
                      </a:r>
                      <a:endParaRPr lang="en-AU" sz="1400" b="1" dirty="0"/>
                    </a:p>
                  </a:txBody>
                  <a:tcPr marL="60960" marR="60960" marT="30480" marB="3048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913756">
                <a:tc>
                  <a:txBody>
                    <a:bodyPr/>
                    <a:lstStyle/>
                    <a:p>
                      <a:r>
                        <a:rPr lang="en-AU" sz="1400" b="1" dirty="0" smtClean="0">
                          <a:solidFill>
                            <a:srgbClr val="DF1995"/>
                          </a:solidFill>
                        </a:rPr>
                        <a:t>ON </a:t>
                      </a:r>
                      <a:r>
                        <a:rPr lang="en-AU" sz="1400" b="1" baseline="0" dirty="0" smtClean="0">
                          <a:solidFill>
                            <a:srgbClr val="DF1995"/>
                          </a:solidFill>
                        </a:rPr>
                        <a:t>PRIME</a:t>
                      </a:r>
                      <a:endParaRPr lang="en-AU" sz="1400" b="1" dirty="0">
                        <a:solidFill>
                          <a:srgbClr val="DF1995"/>
                        </a:solidFill>
                      </a:endParaRPr>
                    </a:p>
                  </a:txBody>
                  <a:tcPr marL="60960" marR="60960" marT="30480" marB="304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2800" b="1" dirty="0" smtClean="0"/>
                        <a:t>1-3</a:t>
                      </a:r>
                      <a:endParaRPr lang="en-AU" sz="2800" b="1" dirty="0"/>
                    </a:p>
                  </a:txBody>
                  <a:tcPr marL="60960" marR="60960" marT="30480" marB="304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AU" sz="2800" b="1" dirty="0" smtClean="0"/>
                        <a:t>1-3</a:t>
                      </a:r>
                      <a:endParaRPr lang="en-AU" sz="2800" b="1" dirty="0"/>
                    </a:p>
                  </a:txBody>
                  <a:tcPr marL="60960" marR="60960" marT="30480" marB="304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935460">
                <a:tc>
                  <a:txBody>
                    <a:bodyPr/>
                    <a:lstStyle/>
                    <a:p>
                      <a:r>
                        <a:rPr lang="en-AU" sz="1400" b="1" dirty="0" smtClean="0">
                          <a:solidFill>
                            <a:srgbClr val="DF1995"/>
                          </a:solidFill>
                        </a:rPr>
                        <a:t>ON</a:t>
                      </a:r>
                      <a:r>
                        <a:rPr lang="en-AU" sz="1400" b="1" baseline="0" dirty="0" smtClean="0">
                          <a:solidFill>
                            <a:srgbClr val="DF1995"/>
                          </a:solidFill>
                        </a:rPr>
                        <a:t> ACCELERATE</a:t>
                      </a:r>
                      <a:endParaRPr lang="en-AU" sz="1400" b="1" dirty="0">
                        <a:solidFill>
                          <a:srgbClr val="DF1995"/>
                        </a:solidFill>
                      </a:endParaRPr>
                    </a:p>
                  </a:txBody>
                  <a:tcPr marL="60960" marR="60960" marT="30480" marB="304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AU" sz="2800" b="1" baseline="0" dirty="0" smtClean="0"/>
                        <a:t>4+</a:t>
                      </a:r>
                      <a:endParaRPr lang="en-AU" sz="2800" b="1" dirty="0"/>
                    </a:p>
                  </a:txBody>
                  <a:tcPr marL="60960" marR="60960" marT="30480" marB="304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AU" sz="2800" b="1" dirty="0" smtClean="0"/>
                        <a:t>3-7</a:t>
                      </a:r>
                      <a:endParaRPr lang="en-AU" sz="2800" b="1" dirty="0"/>
                    </a:p>
                  </a:txBody>
                  <a:tcPr marL="60960" marR="60960" marT="30480" marB="304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bl>
          </a:graphicData>
        </a:graphic>
      </p:graphicFrame>
      <p:sp>
        <p:nvSpPr>
          <p:cNvPr id="16" name="Oval 15"/>
          <p:cNvSpPr/>
          <p:nvPr/>
        </p:nvSpPr>
        <p:spPr>
          <a:xfrm>
            <a:off x="141921" y="2749620"/>
            <a:ext cx="3057531" cy="2981680"/>
          </a:xfrm>
          <a:prstGeom prst="ellipse">
            <a:avLst/>
          </a:prstGeom>
          <a:solidFill>
            <a:srgbClr val="00313C">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7" name="Oval 16"/>
          <p:cNvSpPr/>
          <p:nvPr/>
        </p:nvSpPr>
        <p:spPr>
          <a:xfrm>
            <a:off x="2399397" y="2749620"/>
            <a:ext cx="3057531" cy="2981680"/>
          </a:xfrm>
          <a:prstGeom prst="ellipse">
            <a:avLst/>
          </a:prstGeom>
          <a:solidFill>
            <a:srgbClr val="00313C">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dirty="0"/>
          </a:p>
        </p:txBody>
      </p:sp>
      <p:sp>
        <p:nvSpPr>
          <p:cNvPr id="18" name="Oval 17"/>
          <p:cNvSpPr/>
          <p:nvPr/>
        </p:nvSpPr>
        <p:spPr>
          <a:xfrm>
            <a:off x="1188707" y="908720"/>
            <a:ext cx="3057531" cy="2981680"/>
          </a:xfrm>
          <a:prstGeom prst="ellipse">
            <a:avLst/>
          </a:prstGeom>
          <a:solidFill>
            <a:srgbClr val="00313C">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p>
          <a:p>
            <a:pPr algn="ctr"/>
            <a:endParaRPr lang="en-AU" dirty="0"/>
          </a:p>
          <a:p>
            <a:pPr algn="ctr"/>
            <a:endParaRPr lang="en-AU" dirty="0" smtClean="0"/>
          </a:p>
        </p:txBody>
      </p:sp>
      <p:sp>
        <p:nvSpPr>
          <p:cNvPr id="19" name="Rectangle 18"/>
          <p:cNvSpPr/>
          <p:nvPr/>
        </p:nvSpPr>
        <p:spPr>
          <a:xfrm>
            <a:off x="196286" y="3972224"/>
            <a:ext cx="2219135" cy="923330"/>
          </a:xfrm>
          <a:prstGeom prst="rect">
            <a:avLst/>
          </a:prstGeom>
        </p:spPr>
        <p:txBody>
          <a:bodyPr wrap="square">
            <a:spAutoFit/>
          </a:bodyPr>
          <a:lstStyle/>
          <a:p>
            <a:pPr algn="ctr"/>
            <a:r>
              <a:rPr lang="en-AU" b="1" dirty="0">
                <a:solidFill>
                  <a:srgbClr val="DF1995"/>
                </a:solidFill>
              </a:rPr>
              <a:t>ON PRIME</a:t>
            </a:r>
          </a:p>
          <a:p>
            <a:pPr algn="ctr"/>
            <a:r>
              <a:rPr lang="en-AU" dirty="0" smtClean="0">
                <a:solidFill>
                  <a:srgbClr val="FFFFFF"/>
                </a:solidFill>
              </a:rPr>
              <a:t>PROVING </a:t>
            </a:r>
          </a:p>
          <a:p>
            <a:pPr algn="ctr"/>
            <a:r>
              <a:rPr lang="en-AU" dirty="0" smtClean="0">
                <a:solidFill>
                  <a:srgbClr val="FFFFFF"/>
                </a:solidFill>
              </a:rPr>
              <a:t>DESIRABILITY</a:t>
            </a:r>
            <a:endParaRPr lang="en-AU" dirty="0">
              <a:solidFill>
                <a:srgbClr val="FFFFFF"/>
              </a:solidFill>
            </a:endParaRPr>
          </a:p>
        </p:txBody>
      </p:sp>
      <p:sp>
        <p:nvSpPr>
          <p:cNvPr id="20" name="Rectangle 19"/>
          <p:cNvSpPr/>
          <p:nvPr/>
        </p:nvSpPr>
        <p:spPr>
          <a:xfrm>
            <a:off x="3166482" y="3972224"/>
            <a:ext cx="2325554" cy="923330"/>
          </a:xfrm>
          <a:prstGeom prst="rect">
            <a:avLst/>
          </a:prstGeom>
        </p:spPr>
        <p:txBody>
          <a:bodyPr wrap="square">
            <a:spAutoFit/>
          </a:bodyPr>
          <a:lstStyle/>
          <a:p>
            <a:pPr algn="ctr"/>
            <a:r>
              <a:rPr lang="en-AU" b="1" dirty="0">
                <a:solidFill>
                  <a:srgbClr val="DF1995"/>
                </a:solidFill>
              </a:rPr>
              <a:t>ON </a:t>
            </a:r>
            <a:r>
              <a:rPr lang="en-AU" b="1" dirty="0" smtClean="0">
                <a:solidFill>
                  <a:srgbClr val="DF1995"/>
                </a:solidFill>
              </a:rPr>
              <a:t>ACCELERATE</a:t>
            </a:r>
            <a:endParaRPr lang="en-AU" b="1" dirty="0">
              <a:solidFill>
                <a:srgbClr val="DF1995"/>
              </a:solidFill>
            </a:endParaRPr>
          </a:p>
          <a:p>
            <a:pPr algn="ctr"/>
            <a:r>
              <a:rPr lang="en-AU" dirty="0" smtClean="0">
                <a:solidFill>
                  <a:srgbClr val="FFFFFF"/>
                </a:solidFill>
              </a:rPr>
              <a:t>PROVING </a:t>
            </a:r>
          </a:p>
          <a:p>
            <a:pPr algn="ctr"/>
            <a:r>
              <a:rPr lang="en-AU" dirty="0" smtClean="0">
                <a:solidFill>
                  <a:srgbClr val="FFFFFF"/>
                </a:solidFill>
              </a:rPr>
              <a:t>VIABILITY</a:t>
            </a:r>
            <a:endParaRPr lang="en-AU" dirty="0">
              <a:solidFill>
                <a:srgbClr val="FFFFFF"/>
              </a:solidFill>
            </a:endParaRPr>
          </a:p>
        </p:txBody>
      </p:sp>
      <p:sp>
        <p:nvSpPr>
          <p:cNvPr id="21" name="Rectangle 20"/>
          <p:cNvSpPr/>
          <p:nvPr/>
        </p:nvSpPr>
        <p:spPr>
          <a:xfrm>
            <a:off x="1105140" y="1737620"/>
            <a:ext cx="3244955" cy="923330"/>
          </a:xfrm>
          <a:prstGeom prst="rect">
            <a:avLst/>
          </a:prstGeom>
        </p:spPr>
        <p:txBody>
          <a:bodyPr wrap="square">
            <a:spAutoFit/>
          </a:bodyPr>
          <a:lstStyle/>
          <a:p>
            <a:pPr algn="ctr"/>
            <a:r>
              <a:rPr lang="en-AU" b="1" dirty="0" smtClean="0">
                <a:solidFill>
                  <a:srgbClr val="DF1995"/>
                </a:solidFill>
              </a:rPr>
              <a:t>RESEARCH &amp; DEVELOPMENT</a:t>
            </a:r>
            <a:endParaRPr lang="en-AU" b="1" dirty="0">
              <a:solidFill>
                <a:srgbClr val="DF1995"/>
              </a:solidFill>
            </a:endParaRPr>
          </a:p>
          <a:p>
            <a:pPr algn="ctr"/>
            <a:r>
              <a:rPr lang="en-AU" dirty="0" smtClean="0">
                <a:solidFill>
                  <a:srgbClr val="FFFFFF"/>
                </a:solidFill>
              </a:rPr>
              <a:t>PROVING</a:t>
            </a:r>
          </a:p>
          <a:p>
            <a:pPr algn="ctr"/>
            <a:r>
              <a:rPr lang="en-AU" dirty="0" smtClean="0">
                <a:solidFill>
                  <a:srgbClr val="FFFFFF"/>
                </a:solidFill>
              </a:rPr>
              <a:t>FEASIBILITY</a:t>
            </a:r>
            <a:endParaRPr lang="en-AU" dirty="0">
              <a:solidFill>
                <a:srgbClr val="FFFFFF"/>
              </a:solidFill>
            </a:endParaRPr>
          </a:p>
        </p:txBody>
      </p:sp>
      <p:sp>
        <p:nvSpPr>
          <p:cNvPr id="22" name="Rectangle 21"/>
          <p:cNvSpPr/>
          <p:nvPr/>
        </p:nvSpPr>
        <p:spPr>
          <a:xfrm>
            <a:off x="1992331" y="3511253"/>
            <a:ext cx="1659845" cy="338554"/>
          </a:xfrm>
          <a:prstGeom prst="rect">
            <a:avLst/>
          </a:prstGeom>
        </p:spPr>
        <p:txBody>
          <a:bodyPr wrap="square">
            <a:spAutoFit/>
          </a:bodyPr>
          <a:lstStyle/>
          <a:p>
            <a:pPr algn="ctr"/>
            <a:r>
              <a:rPr lang="en-AU" sz="1600" b="1" dirty="0">
                <a:solidFill>
                  <a:srgbClr val="2DCCD3"/>
                </a:solidFill>
              </a:rPr>
              <a:t>INNOVATION</a:t>
            </a:r>
            <a:endParaRPr lang="en-AU" sz="1400" b="1" dirty="0">
              <a:solidFill>
                <a:srgbClr val="2DCCD3"/>
              </a:solidFill>
            </a:endParaRPr>
          </a:p>
        </p:txBody>
      </p:sp>
      <p:sp>
        <p:nvSpPr>
          <p:cNvPr id="37" name="Rectangle 36"/>
          <p:cNvSpPr/>
          <p:nvPr/>
        </p:nvSpPr>
        <p:spPr>
          <a:xfrm rot="19558868">
            <a:off x="2772513" y="3030172"/>
            <a:ext cx="1660456" cy="261610"/>
          </a:xfrm>
          <a:prstGeom prst="rect">
            <a:avLst/>
          </a:prstGeom>
        </p:spPr>
        <p:txBody>
          <a:bodyPr wrap="square">
            <a:spAutoFit/>
          </a:bodyPr>
          <a:lstStyle/>
          <a:p>
            <a:pPr algn="ctr"/>
            <a:r>
              <a:rPr lang="en-AU" sz="1100" b="1" dirty="0" smtClean="0">
                <a:solidFill>
                  <a:srgbClr val="00313C"/>
                </a:solidFill>
              </a:rPr>
              <a:t>IMPLEMENTATION</a:t>
            </a:r>
            <a:endParaRPr lang="en-AU" sz="1100" b="1" dirty="0">
              <a:solidFill>
                <a:srgbClr val="00313C"/>
              </a:solidFill>
            </a:endParaRPr>
          </a:p>
        </p:txBody>
      </p:sp>
      <p:sp>
        <p:nvSpPr>
          <p:cNvPr id="38" name="Rectangle 37"/>
          <p:cNvSpPr/>
          <p:nvPr/>
        </p:nvSpPr>
        <p:spPr>
          <a:xfrm rot="1794204">
            <a:off x="1107885" y="3066094"/>
            <a:ext cx="1692947" cy="261610"/>
          </a:xfrm>
          <a:prstGeom prst="rect">
            <a:avLst/>
          </a:prstGeom>
        </p:spPr>
        <p:txBody>
          <a:bodyPr wrap="square">
            <a:spAutoFit/>
          </a:bodyPr>
          <a:lstStyle/>
          <a:p>
            <a:pPr algn="ctr"/>
            <a:r>
              <a:rPr lang="en-AU" sz="1100" b="1" dirty="0" smtClean="0">
                <a:solidFill>
                  <a:srgbClr val="00313C"/>
                </a:solidFill>
              </a:rPr>
              <a:t>INSPIRATION</a:t>
            </a:r>
            <a:endParaRPr lang="en-AU" sz="1100" b="1" dirty="0">
              <a:solidFill>
                <a:srgbClr val="00313C"/>
              </a:solidFill>
            </a:endParaRPr>
          </a:p>
        </p:txBody>
      </p:sp>
      <p:sp>
        <p:nvSpPr>
          <p:cNvPr id="39" name="Rectangle 38"/>
          <p:cNvSpPr/>
          <p:nvPr/>
        </p:nvSpPr>
        <p:spPr>
          <a:xfrm>
            <a:off x="2169983" y="4233349"/>
            <a:ext cx="1304539" cy="261610"/>
          </a:xfrm>
          <a:prstGeom prst="rect">
            <a:avLst/>
          </a:prstGeom>
        </p:spPr>
        <p:txBody>
          <a:bodyPr wrap="square">
            <a:spAutoFit/>
          </a:bodyPr>
          <a:lstStyle/>
          <a:p>
            <a:pPr algn="ctr"/>
            <a:r>
              <a:rPr lang="en-AU" sz="1100" b="1" dirty="0" smtClean="0">
                <a:solidFill>
                  <a:srgbClr val="00313C"/>
                </a:solidFill>
              </a:rPr>
              <a:t>IDEATION</a:t>
            </a:r>
            <a:endParaRPr lang="en-AU" sz="1100" b="1" dirty="0">
              <a:solidFill>
                <a:srgbClr val="00313C"/>
              </a:solidFill>
            </a:endParaRPr>
          </a:p>
        </p:txBody>
      </p:sp>
      <p:sp>
        <p:nvSpPr>
          <p:cNvPr id="3" name="TextBox 2"/>
          <p:cNvSpPr txBox="1"/>
          <p:nvPr/>
        </p:nvSpPr>
        <p:spPr>
          <a:xfrm>
            <a:off x="5580112" y="4378660"/>
            <a:ext cx="3360664" cy="307777"/>
          </a:xfrm>
          <a:prstGeom prst="rect">
            <a:avLst/>
          </a:prstGeom>
          <a:noFill/>
        </p:spPr>
        <p:txBody>
          <a:bodyPr wrap="none" rtlCol="0">
            <a:spAutoFit/>
          </a:bodyPr>
          <a:lstStyle/>
          <a:p>
            <a:r>
              <a:rPr lang="en-AU" sz="1400" i="1" dirty="0" smtClean="0"/>
              <a:t>See appendix for further info on IRL and TRL</a:t>
            </a:r>
            <a:endParaRPr lang="en-AU" sz="1400" i="1" dirty="0"/>
          </a:p>
        </p:txBody>
      </p:sp>
    </p:spTree>
    <p:extLst>
      <p:ext uri="{BB962C8B-B14F-4D97-AF65-F5344CB8AC3E}">
        <p14:creationId xmlns:p14="http://schemas.microsoft.com/office/powerpoint/2010/main" val="16035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8484234" cy="852487"/>
          </a:xfrm>
        </p:spPr>
        <p:txBody>
          <a:bodyPr>
            <a:normAutofit fontScale="90000"/>
          </a:bodyPr>
          <a:lstStyle/>
          <a:p>
            <a:r>
              <a:rPr lang="en-AU" sz="4000" dirty="0" smtClean="0"/>
              <a:t>ON Prime: a pre-accelerator</a:t>
            </a:r>
            <a:r>
              <a:rPr lang="en-AU" dirty="0"/>
              <a:t/>
            </a:r>
            <a:br>
              <a:rPr lang="en-AU" dirty="0"/>
            </a:br>
            <a:endParaRPr lang="en-AU" dirty="0"/>
          </a:p>
        </p:txBody>
      </p:sp>
      <p:pic>
        <p:nvPicPr>
          <p:cNvPr id="7" name="Picture 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8560" y="179115"/>
            <a:ext cx="2502585" cy="2502585"/>
          </a:xfrm>
          <a:prstGeom prst="rect">
            <a:avLst/>
          </a:prstGeom>
          <a:ln>
            <a:noFill/>
          </a:ln>
        </p:spPr>
      </p:pic>
      <p:sp>
        <p:nvSpPr>
          <p:cNvPr id="8" name="Content Placeholder 2"/>
          <p:cNvSpPr txBox="1">
            <a:spLocks/>
          </p:cNvSpPr>
          <p:nvPr/>
        </p:nvSpPr>
        <p:spPr>
          <a:xfrm>
            <a:off x="1854399" y="1052736"/>
            <a:ext cx="7272486" cy="4572855"/>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AU" sz="1800" b="1" dirty="0" smtClean="0">
                <a:solidFill>
                  <a:srgbClr val="DF1995"/>
                </a:solidFill>
              </a:rPr>
              <a:t>What: 	</a:t>
            </a:r>
            <a:r>
              <a:rPr lang="en-AU" sz="1600" dirty="0" smtClean="0">
                <a:solidFill>
                  <a:schemeClr val="accent1"/>
                </a:solidFill>
              </a:rPr>
              <a:t>Lean </a:t>
            </a:r>
            <a:r>
              <a:rPr lang="en-AU" sz="1600" dirty="0">
                <a:solidFill>
                  <a:schemeClr val="accent1"/>
                </a:solidFill>
              </a:rPr>
              <a:t>innovation </a:t>
            </a:r>
            <a:r>
              <a:rPr lang="en-AU" sz="1600" dirty="0" smtClean="0">
                <a:solidFill>
                  <a:schemeClr val="accent1"/>
                </a:solidFill>
              </a:rPr>
              <a:t>for science and technology  </a:t>
            </a:r>
            <a:endParaRPr lang="en-AU" sz="1800" dirty="0" smtClean="0">
              <a:solidFill>
                <a:schemeClr val="accent1"/>
              </a:solidFill>
            </a:endParaRPr>
          </a:p>
          <a:p>
            <a:pPr marL="0" indent="0">
              <a:lnSpc>
                <a:spcPct val="100000"/>
              </a:lnSpc>
              <a:buNone/>
            </a:pPr>
            <a:r>
              <a:rPr lang="en-AU" sz="1800" b="1" dirty="0" smtClean="0">
                <a:solidFill>
                  <a:schemeClr val="accent2"/>
                </a:solidFill>
              </a:rPr>
              <a:t>Where: </a:t>
            </a:r>
            <a:r>
              <a:rPr lang="en-AU" sz="1800" b="1" dirty="0" smtClean="0">
                <a:solidFill>
                  <a:srgbClr val="7030A0"/>
                </a:solidFill>
              </a:rPr>
              <a:t>	</a:t>
            </a:r>
            <a:r>
              <a:rPr lang="en-AU" sz="1600" dirty="0" smtClean="0">
                <a:solidFill>
                  <a:schemeClr val="accent1"/>
                </a:solidFill>
              </a:rPr>
              <a:t>Offered in delivery hubs </a:t>
            </a:r>
            <a:r>
              <a:rPr lang="en-AU" sz="1600" dirty="0">
                <a:solidFill>
                  <a:schemeClr val="accent1"/>
                </a:solidFill>
              </a:rPr>
              <a:t>across </a:t>
            </a:r>
            <a:r>
              <a:rPr lang="en-AU" sz="1600" dirty="0" smtClean="0">
                <a:solidFill>
                  <a:schemeClr val="accent1"/>
                </a:solidFill>
              </a:rPr>
              <a:t>Australia. </a:t>
            </a:r>
          </a:p>
          <a:p>
            <a:pPr marL="0" indent="0">
              <a:lnSpc>
                <a:spcPct val="100000"/>
              </a:lnSpc>
              <a:buNone/>
            </a:pPr>
            <a:r>
              <a:rPr lang="en-AU" sz="1600" dirty="0" smtClean="0">
                <a:solidFill>
                  <a:schemeClr val="accent1"/>
                </a:solidFill>
              </a:rPr>
              <a:t>Previously offered in Sydney, Brisbane</a:t>
            </a:r>
            <a:r>
              <a:rPr lang="en-AU" sz="1600" dirty="0" smtClean="0">
                <a:solidFill>
                  <a:schemeClr val="accent1"/>
                </a:solidFill>
              </a:rPr>
              <a:t>, </a:t>
            </a:r>
            <a:r>
              <a:rPr lang="en-AU" sz="1600" dirty="0" smtClean="0">
                <a:solidFill>
                  <a:schemeClr val="accent1"/>
                </a:solidFill>
              </a:rPr>
              <a:t>Adelaide, Melbourne, Perth, Canberra and Newcastle. Capacity to cater for </a:t>
            </a:r>
            <a:r>
              <a:rPr lang="en-AU" sz="1600" dirty="0" smtClean="0">
                <a:solidFill>
                  <a:schemeClr val="accent1"/>
                </a:solidFill>
              </a:rPr>
              <a:t>80 </a:t>
            </a:r>
            <a:r>
              <a:rPr lang="en-AU" sz="1600" dirty="0" smtClean="0">
                <a:solidFill>
                  <a:schemeClr val="accent1"/>
                </a:solidFill>
              </a:rPr>
              <a:t>teams/year</a:t>
            </a:r>
            <a:endParaRPr lang="en-AU" sz="1600" dirty="0">
              <a:solidFill>
                <a:schemeClr val="accent1"/>
              </a:solidFill>
            </a:endParaRPr>
          </a:p>
        </p:txBody>
      </p:sp>
      <p:sp>
        <p:nvSpPr>
          <p:cNvPr id="9" name="Rectangle 8"/>
          <p:cNvSpPr/>
          <p:nvPr/>
        </p:nvSpPr>
        <p:spPr>
          <a:xfrm>
            <a:off x="251198" y="2691225"/>
            <a:ext cx="4104778" cy="320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b="1" dirty="0" smtClean="0">
              <a:solidFill>
                <a:srgbClr val="DF1995"/>
              </a:solidFill>
            </a:endParaRPr>
          </a:p>
          <a:p>
            <a:pPr algn="ctr"/>
            <a:r>
              <a:rPr lang="en-AU" sz="2400" b="1" dirty="0" smtClean="0">
                <a:solidFill>
                  <a:srgbClr val="DF1995"/>
                </a:solidFill>
              </a:rPr>
              <a:t>What does it involve?</a:t>
            </a:r>
          </a:p>
          <a:p>
            <a:pPr algn="ctr"/>
            <a:endParaRPr lang="en-AU" dirty="0" smtClean="0">
              <a:solidFill>
                <a:schemeClr val="bg1"/>
              </a:solidFill>
            </a:endParaRPr>
          </a:p>
          <a:p>
            <a:pPr marL="285750" indent="-285750">
              <a:buFont typeface="Arial" panose="020B0604020202020204" pitchFamily="34" charset="0"/>
              <a:buChar char="•"/>
            </a:pPr>
            <a:r>
              <a:rPr lang="en-AU" dirty="0" smtClean="0">
                <a:solidFill>
                  <a:schemeClr val="bg1"/>
                </a:solidFill>
              </a:rPr>
              <a:t>Part-time </a:t>
            </a:r>
            <a:r>
              <a:rPr lang="en-AU" dirty="0">
                <a:solidFill>
                  <a:schemeClr val="bg1"/>
                </a:solidFill>
              </a:rPr>
              <a:t>experience: 5 face-to-face sessions </a:t>
            </a:r>
            <a:r>
              <a:rPr lang="en-AU" dirty="0" smtClean="0">
                <a:solidFill>
                  <a:schemeClr val="bg1"/>
                </a:solidFill>
              </a:rPr>
              <a:t>(6 </a:t>
            </a:r>
            <a:r>
              <a:rPr lang="en-AU" dirty="0">
                <a:solidFill>
                  <a:schemeClr val="bg1"/>
                </a:solidFill>
              </a:rPr>
              <a:t>days in total) over 8 </a:t>
            </a:r>
            <a:r>
              <a:rPr lang="en-AU" dirty="0" smtClean="0">
                <a:solidFill>
                  <a:schemeClr val="bg1"/>
                </a:solidFill>
              </a:rPr>
              <a:t>weeks</a:t>
            </a:r>
          </a:p>
          <a:p>
            <a:endParaRPr lang="en-AU" dirty="0" smtClean="0">
              <a:solidFill>
                <a:schemeClr val="bg1"/>
              </a:solidFill>
            </a:endParaRPr>
          </a:p>
          <a:p>
            <a:pPr marL="285750" indent="-285750">
              <a:buFont typeface="Arial" panose="020B0604020202020204" pitchFamily="34" charset="0"/>
              <a:buChar char="•"/>
            </a:pPr>
            <a:r>
              <a:rPr lang="en-AU" dirty="0" smtClean="0">
                <a:solidFill>
                  <a:schemeClr val="bg1"/>
                </a:solidFill>
              </a:rPr>
              <a:t>Culminates </a:t>
            </a:r>
            <a:r>
              <a:rPr lang="en-AU" dirty="0">
                <a:solidFill>
                  <a:schemeClr val="bg1"/>
                </a:solidFill>
              </a:rPr>
              <a:t>in a learnings presentation &amp; IRL </a:t>
            </a:r>
            <a:r>
              <a:rPr lang="en-AU" dirty="0" smtClean="0">
                <a:solidFill>
                  <a:schemeClr val="bg1"/>
                </a:solidFill>
              </a:rPr>
              <a:t>assessment</a:t>
            </a:r>
          </a:p>
          <a:p>
            <a:pPr algn="ctr"/>
            <a:endParaRPr lang="en-AU" dirty="0">
              <a:solidFill>
                <a:schemeClr val="bg1"/>
              </a:solidFill>
            </a:endParaRPr>
          </a:p>
        </p:txBody>
      </p:sp>
      <p:sp>
        <p:nvSpPr>
          <p:cNvPr id="10" name="Rectangle 9"/>
          <p:cNvSpPr/>
          <p:nvPr/>
        </p:nvSpPr>
        <p:spPr>
          <a:xfrm>
            <a:off x="4499992" y="2691225"/>
            <a:ext cx="4320158" cy="320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b="1" dirty="0" smtClean="0">
              <a:solidFill>
                <a:srgbClr val="DF1995"/>
              </a:solidFill>
            </a:endParaRPr>
          </a:p>
          <a:p>
            <a:pPr algn="ctr"/>
            <a:r>
              <a:rPr lang="en-AU" sz="2400" b="1" dirty="0" smtClean="0">
                <a:solidFill>
                  <a:srgbClr val="DF1995"/>
                </a:solidFill>
              </a:rPr>
              <a:t>What do participants receive?</a:t>
            </a:r>
          </a:p>
          <a:p>
            <a:pPr algn="ctr"/>
            <a:endParaRPr lang="en-AU" sz="700" b="1" dirty="0" smtClean="0">
              <a:solidFill>
                <a:srgbClr val="DF1995"/>
              </a:solidFill>
            </a:endParaRPr>
          </a:p>
          <a:p>
            <a:pPr marL="285750" indent="-285750">
              <a:lnSpc>
                <a:spcPct val="100000"/>
              </a:lnSpc>
              <a:buFont typeface="Arial" panose="020B0604020202020204" pitchFamily="34" charset="0"/>
              <a:buChar char="•"/>
            </a:pPr>
            <a:r>
              <a:rPr lang="en-AU" dirty="0" smtClean="0">
                <a:solidFill>
                  <a:schemeClr val="bg1"/>
                </a:solidFill>
              </a:rPr>
              <a:t>Skill </a:t>
            </a:r>
            <a:r>
              <a:rPr lang="en-AU" dirty="0">
                <a:solidFill>
                  <a:schemeClr val="bg1"/>
                </a:solidFill>
              </a:rPr>
              <a:t>development:</a:t>
            </a:r>
          </a:p>
          <a:p>
            <a:pPr marL="742950" lvl="1" indent="-285750">
              <a:lnSpc>
                <a:spcPct val="100000"/>
              </a:lnSpc>
              <a:buFont typeface="Arial" panose="020B0604020202020204" pitchFamily="34" charset="0"/>
              <a:buChar char="•"/>
            </a:pPr>
            <a:r>
              <a:rPr lang="en-AU" sz="1400" dirty="0">
                <a:solidFill>
                  <a:schemeClr val="bg1"/>
                </a:solidFill>
              </a:rPr>
              <a:t>Market Discovery</a:t>
            </a:r>
          </a:p>
          <a:p>
            <a:pPr marL="742950" lvl="1" indent="-285750">
              <a:lnSpc>
                <a:spcPct val="100000"/>
              </a:lnSpc>
              <a:buFont typeface="Arial" panose="020B0604020202020204" pitchFamily="34" charset="0"/>
              <a:buChar char="•"/>
            </a:pPr>
            <a:r>
              <a:rPr lang="en-AU" sz="1400" dirty="0">
                <a:solidFill>
                  <a:schemeClr val="bg1"/>
                </a:solidFill>
              </a:rPr>
              <a:t>Business Model</a:t>
            </a:r>
          </a:p>
          <a:p>
            <a:pPr marL="742950" lvl="1" indent="-285750">
              <a:lnSpc>
                <a:spcPct val="100000"/>
              </a:lnSpc>
              <a:buFont typeface="Arial" panose="020B0604020202020204" pitchFamily="34" charset="0"/>
              <a:buChar char="•"/>
            </a:pPr>
            <a:r>
              <a:rPr lang="en-AU" sz="1400" dirty="0">
                <a:solidFill>
                  <a:schemeClr val="bg1"/>
                </a:solidFill>
              </a:rPr>
              <a:t>IP Strategy </a:t>
            </a:r>
            <a:endParaRPr lang="en-AU" sz="1400" dirty="0" smtClean="0">
              <a:solidFill>
                <a:schemeClr val="bg1"/>
              </a:solidFill>
            </a:endParaRPr>
          </a:p>
          <a:p>
            <a:pPr marL="285750" indent="-285750">
              <a:lnSpc>
                <a:spcPct val="100000"/>
              </a:lnSpc>
              <a:buFont typeface="Arial" panose="020B0604020202020204" pitchFamily="34" charset="0"/>
              <a:buChar char="•"/>
            </a:pPr>
            <a:r>
              <a:rPr lang="en-AU" dirty="0" smtClean="0">
                <a:solidFill>
                  <a:schemeClr val="bg1"/>
                </a:solidFill>
              </a:rPr>
              <a:t>Access </a:t>
            </a:r>
            <a:r>
              <a:rPr lang="en-AU" dirty="0">
                <a:solidFill>
                  <a:schemeClr val="bg1"/>
                </a:solidFill>
              </a:rPr>
              <a:t>to </a:t>
            </a:r>
            <a:r>
              <a:rPr lang="en-AU" dirty="0" smtClean="0">
                <a:solidFill>
                  <a:schemeClr val="bg1"/>
                </a:solidFill>
              </a:rPr>
              <a:t>strong mentor network &amp; support functions</a:t>
            </a:r>
          </a:p>
          <a:p>
            <a:pPr marL="285750" indent="-285750">
              <a:lnSpc>
                <a:spcPct val="100000"/>
              </a:lnSpc>
              <a:buFont typeface="Arial" panose="020B0604020202020204" pitchFamily="34" charset="0"/>
              <a:buChar char="•"/>
            </a:pPr>
            <a:r>
              <a:rPr lang="en-AU" dirty="0" smtClean="0">
                <a:solidFill>
                  <a:schemeClr val="bg1"/>
                </a:solidFill>
              </a:rPr>
              <a:t>Invite </a:t>
            </a:r>
            <a:r>
              <a:rPr lang="en-AU" dirty="0">
                <a:solidFill>
                  <a:schemeClr val="bg1"/>
                </a:solidFill>
              </a:rPr>
              <a:t>to ON Accelerate for eligible </a:t>
            </a:r>
            <a:r>
              <a:rPr lang="en-AU" dirty="0" smtClean="0">
                <a:solidFill>
                  <a:schemeClr val="bg1"/>
                </a:solidFill>
              </a:rPr>
              <a:t>teams</a:t>
            </a:r>
          </a:p>
        </p:txBody>
      </p:sp>
    </p:spTree>
    <p:extLst>
      <p:ext uri="{BB962C8B-B14F-4D97-AF65-F5344CB8AC3E}">
        <p14:creationId xmlns:p14="http://schemas.microsoft.com/office/powerpoint/2010/main" val="369072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539552" y="1340768"/>
            <a:ext cx="8208912" cy="3416320"/>
          </a:xfrm>
          <a:prstGeom prst="rect">
            <a:avLst/>
          </a:prstGeom>
          <a:noFill/>
        </p:spPr>
        <p:txBody>
          <a:bodyPr wrap="square" rtlCol="0">
            <a:spAutoFit/>
          </a:bodyPr>
          <a:lstStyle/>
          <a:p>
            <a:r>
              <a:rPr lang="en-AU" sz="5400" b="1" dirty="0" smtClean="0">
                <a:solidFill>
                  <a:schemeClr val="bg1"/>
                </a:solidFill>
                <a:latin typeface="+mj-lt"/>
                <a:ea typeface="+mj-ea"/>
                <a:cs typeface="+mj-cs"/>
              </a:rPr>
              <a:t>ON Prime exists to empower researchers to translate their big </a:t>
            </a:r>
            <a:r>
              <a:rPr lang="en-AU" sz="5400" b="1" dirty="0" err="1" smtClean="0">
                <a:solidFill>
                  <a:schemeClr val="bg1"/>
                </a:solidFill>
                <a:latin typeface="+mj-lt"/>
                <a:ea typeface="+mj-ea"/>
                <a:cs typeface="+mj-cs"/>
              </a:rPr>
              <a:t>sci</a:t>
            </a:r>
            <a:r>
              <a:rPr lang="en-AU" sz="5400" b="1" dirty="0" smtClean="0">
                <a:solidFill>
                  <a:schemeClr val="bg1"/>
                </a:solidFill>
                <a:latin typeface="+mj-lt"/>
                <a:ea typeface="+mj-ea"/>
                <a:cs typeface="+mj-cs"/>
              </a:rPr>
              <a:t>-tech ideas into impact</a:t>
            </a:r>
            <a:endParaRPr lang="en-AU" sz="5400" b="1" dirty="0">
              <a:solidFill>
                <a:schemeClr val="bg1"/>
              </a:solidFill>
              <a:latin typeface="+mj-lt"/>
              <a:ea typeface="+mj-ea"/>
              <a:cs typeface="+mj-cs"/>
            </a:endParaRPr>
          </a:p>
        </p:txBody>
      </p:sp>
    </p:spTree>
    <p:extLst>
      <p:ext uri="{BB962C8B-B14F-4D97-AF65-F5344CB8AC3E}">
        <p14:creationId xmlns:p14="http://schemas.microsoft.com/office/powerpoint/2010/main" val="276227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ON Prime 3</a:t>
            </a:r>
            <a:endParaRPr lang="en-AU" dirty="0"/>
          </a:p>
        </p:txBody>
      </p:sp>
      <p:grpSp>
        <p:nvGrpSpPr>
          <p:cNvPr id="27" name="Group 26"/>
          <p:cNvGrpSpPr/>
          <p:nvPr/>
        </p:nvGrpSpPr>
        <p:grpSpPr>
          <a:xfrm>
            <a:off x="539552" y="1858540"/>
            <a:ext cx="1800200" cy="2938611"/>
            <a:chOff x="271475" y="1858541"/>
            <a:chExt cx="1800200" cy="2938611"/>
          </a:xfrm>
        </p:grpSpPr>
        <p:sp>
          <p:nvSpPr>
            <p:cNvPr id="8" name="Rounded Rectangle 7"/>
            <p:cNvSpPr/>
            <p:nvPr/>
          </p:nvSpPr>
          <p:spPr>
            <a:xfrm>
              <a:off x="271475" y="1858541"/>
              <a:ext cx="1800200" cy="2938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9" name="TextBox 8"/>
            <p:cNvSpPr txBox="1"/>
            <p:nvPr/>
          </p:nvSpPr>
          <p:spPr>
            <a:xfrm>
              <a:off x="379676" y="2260823"/>
              <a:ext cx="1583798" cy="707886"/>
            </a:xfrm>
            <a:prstGeom prst="rect">
              <a:avLst/>
            </a:prstGeom>
            <a:noFill/>
          </p:spPr>
          <p:txBody>
            <a:bodyPr wrap="square" rtlCol="0">
              <a:spAutoFit/>
            </a:bodyPr>
            <a:lstStyle/>
            <a:p>
              <a:pPr algn="ctr"/>
              <a:r>
                <a:rPr lang="en-AU" sz="2000" b="1" dirty="0" smtClean="0">
                  <a:solidFill>
                    <a:schemeClr val="bg1"/>
                  </a:solidFill>
                </a:rPr>
                <a:t>Applications Submitted</a:t>
              </a:r>
              <a:endParaRPr lang="en-AU" sz="2000" b="1" dirty="0">
                <a:solidFill>
                  <a:schemeClr val="bg1"/>
                </a:solidFill>
              </a:endParaRPr>
            </a:p>
          </p:txBody>
        </p:sp>
        <p:sp>
          <p:nvSpPr>
            <p:cNvPr id="14" name="TextBox 13"/>
            <p:cNvSpPr txBox="1"/>
            <p:nvPr/>
          </p:nvSpPr>
          <p:spPr>
            <a:xfrm>
              <a:off x="335916" y="3281208"/>
              <a:ext cx="1680911" cy="1015663"/>
            </a:xfrm>
            <a:prstGeom prst="rect">
              <a:avLst/>
            </a:prstGeom>
            <a:noFill/>
          </p:spPr>
          <p:txBody>
            <a:bodyPr wrap="square" rtlCol="0">
              <a:spAutoFit/>
            </a:bodyPr>
            <a:lstStyle/>
            <a:p>
              <a:pPr algn="ctr"/>
              <a:r>
                <a:rPr lang="en-AU" sz="6000" b="1" dirty="0" smtClean="0">
                  <a:solidFill>
                    <a:schemeClr val="bg1"/>
                  </a:solidFill>
                </a:rPr>
                <a:t>96</a:t>
              </a:r>
              <a:endParaRPr lang="en-AU" sz="6000" b="1" dirty="0">
                <a:solidFill>
                  <a:schemeClr val="bg1"/>
                </a:solidFill>
              </a:endParaRPr>
            </a:p>
          </p:txBody>
        </p:sp>
      </p:grpSp>
      <p:grpSp>
        <p:nvGrpSpPr>
          <p:cNvPr id="26" name="Group 25"/>
          <p:cNvGrpSpPr/>
          <p:nvPr/>
        </p:nvGrpSpPr>
        <p:grpSpPr>
          <a:xfrm>
            <a:off x="2603781" y="1858541"/>
            <a:ext cx="1800200" cy="2938611"/>
            <a:chOff x="2555776" y="1858541"/>
            <a:chExt cx="1800200" cy="2938611"/>
          </a:xfrm>
        </p:grpSpPr>
        <p:sp>
          <p:nvSpPr>
            <p:cNvPr id="15" name="Rounded Rectangle 14"/>
            <p:cNvSpPr/>
            <p:nvPr/>
          </p:nvSpPr>
          <p:spPr>
            <a:xfrm>
              <a:off x="2555776" y="1858541"/>
              <a:ext cx="1800200" cy="29386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16" name="TextBox 15"/>
            <p:cNvSpPr txBox="1"/>
            <p:nvPr/>
          </p:nvSpPr>
          <p:spPr>
            <a:xfrm>
              <a:off x="2663977" y="2260823"/>
              <a:ext cx="1583798" cy="707886"/>
            </a:xfrm>
            <a:prstGeom prst="rect">
              <a:avLst/>
            </a:prstGeom>
            <a:noFill/>
          </p:spPr>
          <p:txBody>
            <a:bodyPr wrap="square" rtlCol="0">
              <a:spAutoFit/>
            </a:bodyPr>
            <a:lstStyle/>
            <a:p>
              <a:pPr algn="ctr"/>
              <a:r>
                <a:rPr lang="en-AU" sz="2000" b="1" dirty="0" smtClean="0">
                  <a:solidFill>
                    <a:schemeClr val="bg1"/>
                  </a:solidFill>
                </a:rPr>
                <a:t>Total</a:t>
              </a:r>
            </a:p>
            <a:p>
              <a:pPr algn="ctr"/>
              <a:r>
                <a:rPr lang="en-AU" sz="2000" b="1" dirty="0" smtClean="0">
                  <a:solidFill>
                    <a:schemeClr val="bg1"/>
                  </a:solidFill>
                </a:rPr>
                <a:t>Teams</a:t>
              </a:r>
              <a:endParaRPr lang="en-AU" sz="2000" b="1" dirty="0">
                <a:solidFill>
                  <a:schemeClr val="bg1"/>
                </a:solidFill>
              </a:endParaRPr>
            </a:p>
          </p:txBody>
        </p:sp>
        <p:sp>
          <p:nvSpPr>
            <p:cNvPr id="17" name="TextBox 16"/>
            <p:cNvSpPr txBox="1"/>
            <p:nvPr/>
          </p:nvSpPr>
          <p:spPr>
            <a:xfrm>
              <a:off x="2620217" y="3281208"/>
              <a:ext cx="1680911" cy="1015663"/>
            </a:xfrm>
            <a:prstGeom prst="rect">
              <a:avLst/>
            </a:prstGeom>
            <a:noFill/>
          </p:spPr>
          <p:txBody>
            <a:bodyPr wrap="square" rtlCol="0">
              <a:spAutoFit/>
            </a:bodyPr>
            <a:lstStyle/>
            <a:p>
              <a:pPr algn="ctr"/>
              <a:r>
                <a:rPr lang="en-AU" sz="6000" b="1" dirty="0" smtClean="0">
                  <a:solidFill>
                    <a:schemeClr val="bg1"/>
                  </a:solidFill>
                </a:rPr>
                <a:t>71</a:t>
              </a:r>
              <a:endParaRPr lang="en-AU" sz="6000" b="1" dirty="0">
                <a:solidFill>
                  <a:schemeClr val="bg1"/>
                </a:solidFill>
              </a:endParaRPr>
            </a:p>
          </p:txBody>
        </p:sp>
      </p:grpSp>
      <p:grpSp>
        <p:nvGrpSpPr>
          <p:cNvPr id="24" name="Group 23"/>
          <p:cNvGrpSpPr/>
          <p:nvPr/>
        </p:nvGrpSpPr>
        <p:grpSpPr>
          <a:xfrm>
            <a:off x="4668010" y="1858540"/>
            <a:ext cx="1800200" cy="2938611"/>
            <a:chOff x="4840077" y="1858540"/>
            <a:chExt cx="1800200" cy="2938611"/>
          </a:xfrm>
        </p:grpSpPr>
        <p:sp>
          <p:nvSpPr>
            <p:cNvPr id="18" name="Rounded Rectangle 17"/>
            <p:cNvSpPr/>
            <p:nvPr/>
          </p:nvSpPr>
          <p:spPr>
            <a:xfrm>
              <a:off x="4840077" y="1858540"/>
              <a:ext cx="1800200" cy="2938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9" name="TextBox 18"/>
            <p:cNvSpPr txBox="1"/>
            <p:nvPr/>
          </p:nvSpPr>
          <p:spPr>
            <a:xfrm>
              <a:off x="4948278" y="2260822"/>
              <a:ext cx="1583798" cy="707886"/>
            </a:xfrm>
            <a:prstGeom prst="rect">
              <a:avLst/>
            </a:prstGeom>
            <a:noFill/>
          </p:spPr>
          <p:txBody>
            <a:bodyPr wrap="square" rtlCol="0">
              <a:spAutoFit/>
            </a:bodyPr>
            <a:lstStyle/>
            <a:p>
              <a:pPr algn="ctr"/>
              <a:r>
                <a:rPr lang="en-AU" sz="2000" b="1" dirty="0" smtClean="0">
                  <a:solidFill>
                    <a:schemeClr val="bg1"/>
                  </a:solidFill>
                </a:rPr>
                <a:t>Total Participants</a:t>
              </a:r>
              <a:endParaRPr lang="en-AU" sz="2000" b="1" dirty="0">
                <a:solidFill>
                  <a:schemeClr val="bg1"/>
                </a:solidFill>
              </a:endParaRPr>
            </a:p>
          </p:txBody>
        </p:sp>
        <p:sp>
          <p:nvSpPr>
            <p:cNvPr id="20" name="TextBox 19"/>
            <p:cNvSpPr txBox="1"/>
            <p:nvPr/>
          </p:nvSpPr>
          <p:spPr>
            <a:xfrm>
              <a:off x="4904518" y="3281207"/>
              <a:ext cx="1680911" cy="1015663"/>
            </a:xfrm>
            <a:prstGeom prst="rect">
              <a:avLst/>
            </a:prstGeom>
            <a:noFill/>
          </p:spPr>
          <p:txBody>
            <a:bodyPr wrap="square" rtlCol="0">
              <a:spAutoFit/>
            </a:bodyPr>
            <a:lstStyle/>
            <a:p>
              <a:pPr algn="ctr"/>
              <a:r>
                <a:rPr lang="en-AU" sz="6000" b="1" dirty="0" smtClean="0">
                  <a:solidFill>
                    <a:schemeClr val="bg1"/>
                  </a:solidFill>
                </a:rPr>
                <a:t>276</a:t>
              </a:r>
              <a:endParaRPr lang="en-AU" sz="6000" b="1" dirty="0">
                <a:solidFill>
                  <a:schemeClr val="bg1"/>
                </a:solidFill>
              </a:endParaRPr>
            </a:p>
          </p:txBody>
        </p:sp>
      </p:grpSp>
      <p:grpSp>
        <p:nvGrpSpPr>
          <p:cNvPr id="25" name="Group 24"/>
          <p:cNvGrpSpPr/>
          <p:nvPr/>
        </p:nvGrpSpPr>
        <p:grpSpPr>
          <a:xfrm>
            <a:off x="6732240" y="1858540"/>
            <a:ext cx="1800200" cy="2938611"/>
            <a:chOff x="7124378" y="1858540"/>
            <a:chExt cx="1800200" cy="2938611"/>
          </a:xfrm>
        </p:grpSpPr>
        <p:sp>
          <p:nvSpPr>
            <p:cNvPr id="21" name="Rounded Rectangle 20"/>
            <p:cNvSpPr/>
            <p:nvPr/>
          </p:nvSpPr>
          <p:spPr>
            <a:xfrm>
              <a:off x="7124378" y="1858540"/>
              <a:ext cx="1800200" cy="2938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2" name="TextBox 21"/>
            <p:cNvSpPr txBox="1"/>
            <p:nvPr/>
          </p:nvSpPr>
          <p:spPr>
            <a:xfrm>
              <a:off x="7232579" y="2260822"/>
              <a:ext cx="1583798" cy="707886"/>
            </a:xfrm>
            <a:prstGeom prst="rect">
              <a:avLst/>
            </a:prstGeom>
            <a:noFill/>
          </p:spPr>
          <p:txBody>
            <a:bodyPr wrap="square" rtlCol="0">
              <a:spAutoFit/>
            </a:bodyPr>
            <a:lstStyle/>
            <a:p>
              <a:pPr algn="ctr"/>
              <a:r>
                <a:rPr lang="en-AU" sz="2000" b="1" dirty="0" smtClean="0">
                  <a:solidFill>
                    <a:schemeClr val="bg1"/>
                  </a:solidFill>
                </a:rPr>
                <a:t>Delivery</a:t>
              </a:r>
            </a:p>
            <a:p>
              <a:pPr algn="ctr"/>
              <a:r>
                <a:rPr lang="en-AU" sz="2000" b="1" dirty="0" smtClean="0">
                  <a:solidFill>
                    <a:schemeClr val="bg1"/>
                  </a:solidFill>
                </a:rPr>
                <a:t>Hubs</a:t>
              </a:r>
              <a:endParaRPr lang="en-AU" sz="2000" b="1" dirty="0">
                <a:solidFill>
                  <a:schemeClr val="bg1"/>
                </a:solidFill>
              </a:endParaRPr>
            </a:p>
          </p:txBody>
        </p:sp>
        <p:sp>
          <p:nvSpPr>
            <p:cNvPr id="23" name="TextBox 22"/>
            <p:cNvSpPr txBox="1"/>
            <p:nvPr/>
          </p:nvSpPr>
          <p:spPr>
            <a:xfrm>
              <a:off x="7188819" y="3281207"/>
              <a:ext cx="1680911" cy="1015663"/>
            </a:xfrm>
            <a:prstGeom prst="rect">
              <a:avLst/>
            </a:prstGeom>
            <a:noFill/>
          </p:spPr>
          <p:txBody>
            <a:bodyPr wrap="square" rtlCol="0">
              <a:spAutoFit/>
            </a:bodyPr>
            <a:lstStyle/>
            <a:p>
              <a:pPr algn="ctr"/>
              <a:r>
                <a:rPr lang="en-AU" sz="6000" b="1" dirty="0" smtClean="0">
                  <a:solidFill>
                    <a:schemeClr val="bg1"/>
                  </a:solidFill>
                </a:rPr>
                <a:t>9</a:t>
              </a:r>
              <a:endParaRPr lang="en-AU" sz="6000" b="1" dirty="0">
                <a:solidFill>
                  <a:schemeClr val="bg1"/>
                </a:solidFill>
              </a:endParaRPr>
            </a:p>
          </p:txBody>
        </p:sp>
      </p:grpSp>
    </p:spTree>
    <p:extLst>
      <p:ext uri="{BB962C8B-B14F-4D97-AF65-F5344CB8AC3E}">
        <p14:creationId xmlns:p14="http://schemas.microsoft.com/office/powerpoint/2010/main" val="427524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a:t>ON </a:t>
            </a:r>
            <a:r>
              <a:rPr lang="en-AU" dirty="0" smtClean="0"/>
              <a:t>Prime4 – Open for Business!</a:t>
            </a:r>
            <a:endParaRPr lang="en-AU" dirty="0"/>
          </a:p>
        </p:txBody>
      </p:sp>
      <p:sp>
        <p:nvSpPr>
          <p:cNvPr id="11" name="Slide Number Placeholder 10"/>
          <p:cNvSpPr>
            <a:spLocks noGrp="1"/>
          </p:cNvSpPr>
          <p:nvPr>
            <p:ph type="sldNum" sz="quarter" idx="10"/>
          </p:nvPr>
        </p:nvSpPr>
        <p:spPr/>
        <p:txBody>
          <a:bodyPr/>
          <a:lstStyle/>
          <a:p>
            <a:fld id="{2ABE124A-B5C5-46E0-B944-45307B126769}" type="slidenum">
              <a:rPr lang="en-AU" smtClean="0">
                <a:solidFill>
                  <a:srgbClr val="FFFFFF"/>
                </a:solidFill>
              </a:rPr>
              <a:pPr/>
              <a:t>8</a:t>
            </a:fld>
            <a:r>
              <a:rPr lang="en-AU" smtClean="0">
                <a:solidFill>
                  <a:srgbClr val="FFFFFF"/>
                </a:solidFill>
              </a:rPr>
              <a:t>  |</a:t>
            </a:r>
            <a:endParaRPr lang="en-AU" dirty="0">
              <a:solidFill>
                <a:srgbClr val="FFFFFF"/>
              </a:solidFill>
            </a:endParaRPr>
          </a:p>
        </p:txBody>
      </p:sp>
      <p:sp>
        <p:nvSpPr>
          <p:cNvPr id="2" name="Footer Placeholder 1"/>
          <p:cNvSpPr>
            <a:spLocks noGrp="1"/>
          </p:cNvSpPr>
          <p:nvPr>
            <p:ph type="ftr" sz="quarter" idx="11"/>
          </p:nvPr>
        </p:nvSpPr>
        <p:spPr/>
        <p:txBody>
          <a:bodyPr/>
          <a:lstStyle/>
          <a:p>
            <a:r>
              <a:rPr lang="en-AU" dirty="0" smtClean="0"/>
              <a:t>ON Program Briefing</a:t>
            </a:r>
            <a:endParaRPr lang="en-AU" dirty="0"/>
          </a:p>
        </p:txBody>
      </p:sp>
      <p:sp>
        <p:nvSpPr>
          <p:cNvPr id="5" name="TextBox 4"/>
          <p:cNvSpPr txBox="1"/>
          <p:nvPr/>
        </p:nvSpPr>
        <p:spPr>
          <a:xfrm>
            <a:off x="466887" y="3291753"/>
            <a:ext cx="8291671" cy="2554545"/>
          </a:xfrm>
          <a:prstGeom prst="rect">
            <a:avLst/>
          </a:prstGeom>
          <a:noFill/>
        </p:spPr>
        <p:txBody>
          <a:bodyPr wrap="square" rtlCol="0">
            <a:spAutoFit/>
          </a:bodyPr>
          <a:lstStyle/>
          <a:p>
            <a:r>
              <a:rPr lang="en-AU" sz="2400" b="1" dirty="0" smtClean="0">
                <a:solidFill>
                  <a:schemeClr val="accent1"/>
                </a:solidFill>
              </a:rPr>
              <a:t>Program dates</a:t>
            </a:r>
            <a:r>
              <a:rPr lang="en-AU" sz="2000" b="1" dirty="0" smtClean="0">
                <a:solidFill>
                  <a:schemeClr val="accent1"/>
                </a:solidFill>
              </a:rPr>
              <a:t>*</a:t>
            </a:r>
            <a:endParaRPr lang="en-AU" sz="2400" b="1" dirty="0" smtClean="0">
              <a:solidFill>
                <a:schemeClr val="accent1"/>
              </a:solidFill>
            </a:endParaRPr>
          </a:p>
          <a:p>
            <a:r>
              <a:rPr lang="en-AU" dirty="0" smtClean="0">
                <a:solidFill>
                  <a:schemeClr val="accent1"/>
                </a:solidFill>
              </a:rPr>
              <a:t>Session </a:t>
            </a:r>
            <a:r>
              <a:rPr lang="en-AU" dirty="0">
                <a:solidFill>
                  <a:schemeClr val="accent1"/>
                </a:solidFill>
              </a:rPr>
              <a:t>1: 	held between </a:t>
            </a:r>
            <a:r>
              <a:rPr lang="en-AU" dirty="0" smtClean="0">
                <a:solidFill>
                  <a:schemeClr val="accent1"/>
                </a:solidFill>
              </a:rPr>
              <a:t>9 April – 4 May</a:t>
            </a:r>
            <a:endParaRPr lang="en-AU" dirty="0">
              <a:solidFill>
                <a:schemeClr val="accent1"/>
              </a:solidFill>
            </a:endParaRPr>
          </a:p>
          <a:p>
            <a:r>
              <a:rPr lang="en-AU" dirty="0" smtClean="0">
                <a:solidFill>
                  <a:schemeClr val="accent1"/>
                </a:solidFill>
              </a:rPr>
              <a:t>Session 2: 	held between 7 – 18 May</a:t>
            </a:r>
          </a:p>
          <a:p>
            <a:r>
              <a:rPr lang="en-AU" dirty="0" smtClean="0">
                <a:solidFill>
                  <a:schemeClr val="accent1"/>
                </a:solidFill>
              </a:rPr>
              <a:t>Session </a:t>
            </a:r>
            <a:r>
              <a:rPr lang="en-AU" dirty="0">
                <a:solidFill>
                  <a:schemeClr val="accent1"/>
                </a:solidFill>
              </a:rPr>
              <a:t>3: 	held between </a:t>
            </a:r>
            <a:r>
              <a:rPr lang="en-AU" dirty="0" smtClean="0">
                <a:solidFill>
                  <a:schemeClr val="accent1"/>
                </a:solidFill>
              </a:rPr>
              <a:t>21 May – 1 June</a:t>
            </a:r>
            <a:endParaRPr lang="en-AU" dirty="0">
              <a:solidFill>
                <a:schemeClr val="accent1"/>
              </a:solidFill>
            </a:endParaRPr>
          </a:p>
          <a:p>
            <a:r>
              <a:rPr lang="en-AU" dirty="0">
                <a:solidFill>
                  <a:schemeClr val="accent1"/>
                </a:solidFill>
              </a:rPr>
              <a:t>Session 4: 	held between </a:t>
            </a:r>
            <a:r>
              <a:rPr lang="en-AU" dirty="0" smtClean="0">
                <a:solidFill>
                  <a:schemeClr val="accent1"/>
                </a:solidFill>
              </a:rPr>
              <a:t>4 – 16 June</a:t>
            </a:r>
            <a:endParaRPr lang="en-AU" dirty="0">
              <a:solidFill>
                <a:schemeClr val="accent1"/>
              </a:solidFill>
            </a:endParaRPr>
          </a:p>
          <a:p>
            <a:r>
              <a:rPr lang="en-AU" dirty="0">
                <a:solidFill>
                  <a:schemeClr val="accent1"/>
                </a:solidFill>
              </a:rPr>
              <a:t>Finals:	 	held between </a:t>
            </a:r>
            <a:r>
              <a:rPr lang="en-AU" dirty="0" smtClean="0">
                <a:solidFill>
                  <a:schemeClr val="accent1"/>
                </a:solidFill>
              </a:rPr>
              <a:t>18 – 29 June</a:t>
            </a:r>
            <a:endParaRPr lang="en-AU" dirty="0">
              <a:solidFill>
                <a:schemeClr val="accent1"/>
              </a:solidFill>
            </a:endParaRPr>
          </a:p>
          <a:p>
            <a:endParaRPr lang="en-AU" dirty="0">
              <a:solidFill>
                <a:schemeClr val="accent1"/>
              </a:solidFill>
            </a:endParaRPr>
          </a:p>
          <a:p>
            <a:r>
              <a:rPr lang="en-AU" sz="1400" i="1" dirty="0">
                <a:solidFill>
                  <a:schemeClr val="accent1"/>
                </a:solidFill>
              </a:rPr>
              <a:t>*Exact dates </a:t>
            </a:r>
            <a:r>
              <a:rPr lang="en-AU" sz="1400" i="1" dirty="0" smtClean="0">
                <a:solidFill>
                  <a:schemeClr val="accent1"/>
                </a:solidFill>
              </a:rPr>
              <a:t>are dependent </a:t>
            </a:r>
            <a:r>
              <a:rPr lang="en-AU" sz="1400" i="1" dirty="0">
                <a:solidFill>
                  <a:schemeClr val="accent1"/>
                </a:solidFill>
              </a:rPr>
              <a:t>on location. The above dates are an indication of the time period when the 6 face-to-face sessions will be </a:t>
            </a:r>
            <a:r>
              <a:rPr lang="en-AU" sz="1400" i="1" dirty="0" smtClean="0">
                <a:solidFill>
                  <a:schemeClr val="accent1"/>
                </a:solidFill>
              </a:rPr>
              <a:t>run</a:t>
            </a:r>
            <a:endParaRPr lang="en-AU" dirty="0">
              <a:solidFill>
                <a:schemeClr val="accent1"/>
              </a:solidFill>
            </a:endParaRPr>
          </a:p>
        </p:txBody>
      </p:sp>
      <p:grpSp>
        <p:nvGrpSpPr>
          <p:cNvPr id="8" name="Group 7"/>
          <p:cNvGrpSpPr/>
          <p:nvPr/>
        </p:nvGrpSpPr>
        <p:grpSpPr>
          <a:xfrm>
            <a:off x="539552" y="1403548"/>
            <a:ext cx="8240094" cy="1593404"/>
            <a:chOff x="599311" y="1504632"/>
            <a:chExt cx="8240094" cy="1593404"/>
          </a:xfrm>
        </p:grpSpPr>
        <p:grpSp>
          <p:nvGrpSpPr>
            <p:cNvPr id="9" name="Group 8"/>
            <p:cNvGrpSpPr/>
            <p:nvPr/>
          </p:nvGrpSpPr>
          <p:grpSpPr>
            <a:xfrm>
              <a:off x="599311" y="1504634"/>
              <a:ext cx="1074474" cy="836353"/>
              <a:chOff x="4762" y="959145"/>
              <a:chExt cx="1074474" cy="869593"/>
            </a:xfrm>
          </p:grpSpPr>
          <p:sp>
            <p:nvSpPr>
              <p:cNvPr id="10" name="Rounded Rectangle 9"/>
              <p:cNvSpPr/>
              <p:nvPr/>
            </p:nvSpPr>
            <p:spPr>
              <a:xfrm>
                <a:off x="4762" y="959145"/>
                <a:ext cx="1074474" cy="86959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ounded Rectangle 4"/>
              <p:cNvSpPr/>
              <p:nvPr/>
            </p:nvSpPr>
            <p:spPr>
              <a:xfrm>
                <a:off x="4762" y="1080122"/>
                <a:ext cx="1074474" cy="499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n-AU" sz="1400" b="1" kern="1200" dirty="0" smtClean="0"/>
                  <a:t>14 Nov</a:t>
                </a:r>
                <a:br>
                  <a:rPr lang="en-AU" sz="1400" b="1" kern="1200" dirty="0" smtClean="0"/>
                </a:br>
                <a:r>
                  <a:rPr lang="en-AU" sz="1400" b="1" dirty="0" smtClean="0"/>
                  <a:t>2017</a:t>
                </a:r>
                <a:endParaRPr lang="en-AU" sz="1400" b="1" kern="1200" dirty="0"/>
              </a:p>
            </p:txBody>
          </p:sp>
        </p:grpSp>
        <p:grpSp>
          <p:nvGrpSpPr>
            <p:cNvPr id="13" name="Group 12"/>
            <p:cNvGrpSpPr/>
            <p:nvPr/>
          </p:nvGrpSpPr>
          <p:grpSpPr>
            <a:xfrm>
              <a:off x="815539" y="2228380"/>
              <a:ext cx="1074474" cy="863190"/>
              <a:chOff x="204516" y="1766013"/>
              <a:chExt cx="1074474" cy="720000"/>
            </a:xfrm>
          </p:grpSpPr>
          <p:sp>
            <p:nvSpPr>
              <p:cNvPr id="14" name="Rounded Rectangle 13"/>
              <p:cNvSpPr/>
              <p:nvPr/>
            </p:nvSpPr>
            <p:spPr>
              <a:xfrm>
                <a:off x="204516" y="1766013"/>
                <a:ext cx="1074474" cy="720000"/>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225604" y="1787101"/>
                <a:ext cx="1032298" cy="677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ctr" anchorCtr="0">
                <a:noAutofit/>
              </a:bodyPr>
              <a:lstStyle/>
              <a:p>
                <a:pPr marL="0" lvl="1" algn="ctr" defTabSz="488950">
                  <a:lnSpc>
                    <a:spcPct val="90000"/>
                  </a:lnSpc>
                  <a:spcBef>
                    <a:spcPct val="0"/>
                  </a:spcBef>
                  <a:spcAft>
                    <a:spcPct val="15000"/>
                  </a:spcAft>
                </a:pPr>
                <a:r>
                  <a:rPr lang="en-AU" sz="1200" kern="1200" dirty="0" smtClean="0">
                    <a:solidFill>
                      <a:schemeClr val="accent1"/>
                    </a:solidFill>
                  </a:rPr>
                  <a:t>Applications Opened</a:t>
                </a:r>
                <a:endParaRPr lang="en-AU" sz="1200" kern="1200" dirty="0">
                  <a:solidFill>
                    <a:schemeClr val="accent1"/>
                  </a:solidFill>
                </a:endParaRPr>
              </a:p>
            </p:txBody>
          </p:sp>
        </p:grpSp>
        <p:grpSp>
          <p:nvGrpSpPr>
            <p:cNvPr id="16" name="Group 15"/>
            <p:cNvGrpSpPr/>
            <p:nvPr/>
          </p:nvGrpSpPr>
          <p:grpSpPr>
            <a:xfrm>
              <a:off x="1830035" y="1826159"/>
              <a:ext cx="345320" cy="267513"/>
              <a:chOff x="1242122" y="1194020"/>
              <a:chExt cx="345320" cy="267513"/>
            </a:xfrm>
          </p:grpSpPr>
          <p:sp>
            <p:nvSpPr>
              <p:cNvPr id="17" name="Right Arrow 16"/>
              <p:cNvSpPr/>
              <p:nvPr/>
            </p:nvSpPr>
            <p:spPr>
              <a:xfrm rot="21592579">
                <a:off x="1242122" y="1194020"/>
                <a:ext cx="345320" cy="267513"/>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Right Arrow 4"/>
              <p:cNvSpPr/>
              <p:nvPr/>
            </p:nvSpPr>
            <p:spPr>
              <a:xfrm rot="21592579">
                <a:off x="1242122" y="1247610"/>
                <a:ext cx="265066" cy="160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a:p>
            </p:txBody>
          </p:sp>
        </p:grpSp>
        <p:grpSp>
          <p:nvGrpSpPr>
            <p:cNvPr id="19" name="Group 18"/>
            <p:cNvGrpSpPr/>
            <p:nvPr/>
          </p:nvGrpSpPr>
          <p:grpSpPr>
            <a:xfrm>
              <a:off x="2335752" y="1504632"/>
              <a:ext cx="1074474" cy="836353"/>
              <a:chOff x="1730782" y="977548"/>
              <a:chExt cx="1074474" cy="817655"/>
            </a:xfrm>
          </p:grpSpPr>
          <p:sp>
            <p:nvSpPr>
              <p:cNvPr id="20" name="Rounded Rectangle 19"/>
              <p:cNvSpPr/>
              <p:nvPr/>
            </p:nvSpPr>
            <p:spPr>
              <a:xfrm>
                <a:off x="1730782" y="977548"/>
                <a:ext cx="1074474" cy="81765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Rounded Rectangle 4"/>
              <p:cNvSpPr/>
              <p:nvPr/>
            </p:nvSpPr>
            <p:spPr>
              <a:xfrm>
                <a:off x="1730782" y="1091300"/>
                <a:ext cx="1074474" cy="469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n-AU" sz="1400" b="1" kern="1200" dirty="0" smtClean="0"/>
                  <a:t>2 Feb</a:t>
                </a:r>
                <a:br>
                  <a:rPr lang="en-AU" sz="1400" b="1" kern="1200" dirty="0" smtClean="0"/>
                </a:br>
                <a:r>
                  <a:rPr lang="en-AU" sz="1400" b="1" dirty="0" smtClean="0"/>
                  <a:t>2018</a:t>
                </a:r>
                <a:endParaRPr lang="en-AU" sz="1400" b="1" kern="1200" dirty="0"/>
              </a:p>
            </p:txBody>
          </p:sp>
        </p:grpSp>
        <p:grpSp>
          <p:nvGrpSpPr>
            <p:cNvPr id="22" name="Group 21"/>
            <p:cNvGrpSpPr/>
            <p:nvPr/>
          </p:nvGrpSpPr>
          <p:grpSpPr>
            <a:xfrm>
              <a:off x="2555195" y="2226898"/>
              <a:ext cx="1074474" cy="863190"/>
              <a:chOff x="1932707" y="1746507"/>
              <a:chExt cx="1074474" cy="720000"/>
            </a:xfrm>
          </p:grpSpPr>
          <p:sp>
            <p:nvSpPr>
              <p:cNvPr id="23" name="Rounded Rectangle 22"/>
              <p:cNvSpPr/>
              <p:nvPr/>
            </p:nvSpPr>
            <p:spPr>
              <a:xfrm>
                <a:off x="1932707" y="1746507"/>
                <a:ext cx="1074474" cy="720000"/>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1953795" y="1767595"/>
                <a:ext cx="1032298" cy="677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ctr" anchorCtr="0">
                <a:noAutofit/>
              </a:bodyPr>
              <a:lstStyle/>
              <a:p>
                <a:pPr marL="0" lvl="1" algn="ctr" defTabSz="488950">
                  <a:lnSpc>
                    <a:spcPct val="90000"/>
                  </a:lnSpc>
                  <a:spcBef>
                    <a:spcPct val="0"/>
                  </a:spcBef>
                  <a:spcAft>
                    <a:spcPct val="15000"/>
                  </a:spcAft>
                </a:pPr>
                <a:r>
                  <a:rPr lang="en-AU" sz="1200" kern="1200" dirty="0" smtClean="0">
                    <a:solidFill>
                      <a:schemeClr val="accent1"/>
                    </a:solidFill>
                  </a:rPr>
                  <a:t>Applications Close</a:t>
                </a:r>
                <a:endParaRPr lang="en-AU" sz="1200" kern="1200" dirty="0">
                  <a:solidFill>
                    <a:schemeClr val="accent1"/>
                  </a:solidFill>
                </a:endParaRPr>
              </a:p>
            </p:txBody>
          </p:sp>
        </p:grpSp>
        <p:grpSp>
          <p:nvGrpSpPr>
            <p:cNvPr id="25" name="Group 24"/>
            <p:cNvGrpSpPr/>
            <p:nvPr/>
          </p:nvGrpSpPr>
          <p:grpSpPr>
            <a:xfrm>
              <a:off x="4072193" y="1504632"/>
              <a:ext cx="1074474" cy="836353"/>
              <a:chOff x="3456802" y="977548"/>
              <a:chExt cx="1074474" cy="817655"/>
            </a:xfrm>
          </p:grpSpPr>
          <p:sp>
            <p:nvSpPr>
              <p:cNvPr id="26" name="Rounded Rectangle 25"/>
              <p:cNvSpPr/>
              <p:nvPr/>
            </p:nvSpPr>
            <p:spPr>
              <a:xfrm>
                <a:off x="3456802" y="977548"/>
                <a:ext cx="1074474" cy="8176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ounded Rectangle 4"/>
              <p:cNvSpPr/>
              <p:nvPr/>
            </p:nvSpPr>
            <p:spPr>
              <a:xfrm>
                <a:off x="3456802" y="1091300"/>
                <a:ext cx="1074474" cy="469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n-AU" sz="1400" b="1" dirty="0" smtClean="0"/>
                  <a:t>Late Feb</a:t>
                </a:r>
                <a:r>
                  <a:rPr lang="en-AU" sz="1400" b="1" kern="1200" dirty="0" smtClean="0"/>
                  <a:t/>
                </a:r>
                <a:br>
                  <a:rPr lang="en-AU" sz="1400" b="1" kern="1200" dirty="0" smtClean="0"/>
                </a:br>
                <a:r>
                  <a:rPr lang="en-AU" sz="1400" b="1" dirty="0" smtClean="0"/>
                  <a:t>2018</a:t>
                </a:r>
                <a:endParaRPr lang="en-AU" sz="1400" b="1" kern="1200" dirty="0"/>
              </a:p>
            </p:txBody>
          </p:sp>
        </p:grpSp>
        <p:grpSp>
          <p:nvGrpSpPr>
            <p:cNvPr id="28" name="Group 27"/>
            <p:cNvGrpSpPr/>
            <p:nvPr/>
          </p:nvGrpSpPr>
          <p:grpSpPr>
            <a:xfrm>
              <a:off x="4285619" y="2230493"/>
              <a:ext cx="1074474" cy="863190"/>
              <a:chOff x="3676875" y="1732464"/>
              <a:chExt cx="1074474" cy="720000"/>
            </a:xfrm>
          </p:grpSpPr>
          <p:sp>
            <p:nvSpPr>
              <p:cNvPr id="29" name="Rounded Rectangle 28"/>
              <p:cNvSpPr/>
              <p:nvPr/>
            </p:nvSpPr>
            <p:spPr>
              <a:xfrm>
                <a:off x="3676875" y="1732464"/>
                <a:ext cx="1074474" cy="720000"/>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3697963" y="1753552"/>
                <a:ext cx="1032298" cy="677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ctr" anchorCtr="0">
                <a:noAutofit/>
              </a:bodyPr>
              <a:lstStyle/>
              <a:p>
                <a:pPr marL="0" lvl="1" algn="ctr" defTabSz="488950">
                  <a:lnSpc>
                    <a:spcPct val="90000"/>
                  </a:lnSpc>
                  <a:spcBef>
                    <a:spcPct val="0"/>
                  </a:spcBef>
                  <a:spcAft>
                    <a:spcPct val="15000"/>
                  </a:spcAft>
                </a:pPr>
                <a:r>
                  <a:rPr lang="en-AU" sz="1200" kern="1200" dirty="0" smtClean="0">
                    <a:solidFill>
                      <a:schemeClr val="accent1"/>
                    </a:solidFill>
                  </a:rPr>
                  <a:t>Successful Teams Announced</a:t>
                </a:r>
                <a:endParaRPr lang="en-AU" sz="1200" kern="1200" dirty="0">
                  <a:solidFill>
                    <a:schemeClr val="accent1"/>
                  </a:solidFill>
                </a:endParaRPr>
              </a:p>
            </p:txBody>
          </p:sp>
        </p:grpSp>
        <p:grpSp>
          <p:nvGrpSpPr>
            <p:cNvPr id="31" name="Group 30"/>
            <p:cNvGrpSpPr/>
            <p:nvPr/>
          </p:nvGrpSpPr>
          <p:grpSpPr>
            <a:xfrm>
              <a:off x="3567050" y="1832920"/>
              <a:ext cx="345319" cy="267513"/>
              <a:chOff x="2968143" y="1192178"/>
              <a:chExt cx="345319" cy="267513"/>
            </a:xfrm>
          </p:grpSpPr>
          <p:sp>
            <p:nvSpPr>
              <p:cNvPr id="32" name="Right Arrow 31"/>
              <p:cNvSpPr/>
              <p:nvPr/>
            </p:nvSpPr>
            <p:spPr>
              <a:xfrm>
                <a:off x="2968143" y="1192178"/>
                <a:ext cx="345319" cy="267513"/>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Right Arrow 4"/>
              <p:cNvSpPr/>
              <p:nvPr/>
            </p:nvSpPr>
            <p:spPr>
              <a:xfrm>
                <a:off x="2968143" y="1245681"/>
                <a:ext cx="265065" cy="160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a:p>
            </p:txBody>
          </p:sp>
        </p:grpSp>
        <p:grpSp>
          <p:nvGrpSpPr>
            <p:cNvPr id="34" name="Group 33"/>
            <p:cNvGrpSpPr/>
            <p:nvPr/>
          </p:nvGrpSpPr>
          <p:grpSpPr>
            <a:xfrm>
              <a:off x="5303491" y="1832920"/>
              <a:ext cx="345319" cy="267513"/>
              <a:chOff x="4694163" y="1192178"/>
              <a:chExt cx="345319" cy="267513"/>
            </a:xfrm>
          </p:grpSpPr>
          <p:sp>
            <p:nvSpPr>
              <p:cNvPr id="35" name="Right Arrow 34"/>
              <p:cNvSpPr/>
              <p:nvPr/>
            </p:nvSpPr>
            <p:spPr>
              <a:xfrm>
                <a:off x="4694163" y="1192178"/>
                <a:ext cx="345319" cy="267513"/>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6" name="Right Arrow 4"/>
              <p:cNvSpPr/>
              <p:nvPr/>
            </p:nvSpPr>
            <p:spPr>
              <a:xfrm>
                <a:off x="4694163" y="1245681"/>
                <a:ext cx="265065" cy="160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a:p>
            </p:txBody>
          </p:sp>
        </p:grpSp>
        <p:grpSp>
          <p:nvGrpSpPr>
            <p:cNvPr id="37" name="Group 36"/>
            <p:cNvGrpSpPr/>
            <p:nvPr/>
          </p:nvGrpSpPr>
          <p:grpSpPr>
            <a:xfrm>
              <a:off x="5808634" y="1504632"/>
              <a:ext cx="1074474" cy="836353"/>
              <a:chOff x="5182822" y="977548"/>
              <a:chExt cx="1074474" cy="817655"/>
            </a:xfrm>
          </p:grpSpPr>
          <p:sp>
            <p:nvSpPr>
              <p:cNvPr id="38" name="Rounded Rectangle 37"/>
              <p:cNvSpPr/>
              <p:nvPr/>
            </p:nvSpPr>
            <p:spPr>
              <a:xfrm>
                <a:off x="5182822" y="977548"/>
                <a:ext cx="1074474" cy="817655"/>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9" name="Rounded Rectangle 4"/>
              <p:cNvSpPr/>
              <p:nvPr/>
            </p:nvSpPr>
            <p:spPr>
              <a:xfrm>
                <a:off x="5182822" y="1091300"/>
                <a:ext cx="1074474" cy="469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n-AU" sz="1400" b="1" kern="1200" dirty="0" smtClean="0"/>
                  <a:t>From 9 Apr</a:t>
                </a:r>
                <a:br>
                  <a:rPr lang="en-AU" sz="1400" b="1" kern="1200" dirty="0" smtClean="0"/>
                </a:br>
                <a:r>
                  <a:rPr lang="en-AU" sz="1400" b="1" kern="1200" dirty="0" smtClean="0"/>
                  <a:t>2018</a:t>
                </a:r>
                <a:endParaRPr lang="en-AU" sz="1400" b="1" kern="1200" dirty="0"/>
              </a:p>
            </p:txBody>
          </p:sp>
        </p:grpSp>
        <p:grpSp>
          <p:nvGrpSpPr>
            <p:cNvPr id="40" name="Group 39"/>
            <p:cNvGrpSpPr/>
            <p:nvPr/>
          </p:nvGrpSpPr>
          <p:grpSpPr>
            <a:xfrm>
              <a:off x="7545077" y="1504633"/>
              <a:ext cx="1074474" cy="836353"/>
              <a:chOff x="6901257" y="1014735"/>
              <a:chExt cx="1074474" cy="748866"/>
            </a:xfrm>
          </p:grpSpPr>
          <p:sp>
            <p:nvSpPr>
              <p:cNvPr id="41" name="Rounded Rectangle 40"/>
              <p:cNvSpPr/>
              <p:nvPr/>
            </p:nvSpPr>
            <p:spPr>
              <a:xfrm>
                <a:off x="6901257" y="1014735"/>
                <a:ext cx="1074474" cy="74886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2" name="Rounded Rectangle 4"/>
              <p:cNvSpPr/>
              <p:nvPr/>
            </p:nvSpPr>
            <p:spPr>
              <a:xfrm>
                <a:off x="6901257" y="1118917"/>
                <a:ext cx="1074474" cy="429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en-AU" sz="1400" b="1" kern="1200" dirty="0" smtClean="0"/>
                  <a:t>18-29 Jun</a:t>
                </a:r>
                <a:br>
                  <a:rPr lang="en-AU" sz="1400" b="1" kern="1200" dirty="0" smtClean="0"/>
                </a:br>
                <a:r>
                  <a:rPr lang="en-AU" sz="1400" b="1" kern="1200" dirty="0" smtClean="0"/>
                  <a:t>2018</a:t>
                </a:r>
                <a:endParaRPr lang="en-AU" sz="1400" b="1" kern="1200" dirty="0"/>
              </a:p>
            </p:txBody>
          </p:sp>
        </p:grpSp>
        <p:grpSp>
          <p:nvGrpSpPr>
            <p:cNvPr id="43" name="Group 42"/>
            <p:cNvGrpSpPr/>
            <p:nvPr/>
          </p:nvGrpSpPr>
          <p:grpSpPr>
            <a:xfrm>
              <a:off x="7039235" y="1824322"/>
              <a:ext cx="341302" cy="267513"/>
              <a:chOff x="6418285" y="1196161"/>
              <a:chExt cx="341302" cy="267513"/>
            </a:xfrm>
          </p:grpSpPr>
          <p:sp>
            <p:nvSpPr>
              <p:cNvPr id="44" name="Right Arrow 43"/>
              <p:cNvSpPr/>
              <p:nvPr/>
            </p:nvSpPr>
            <p:spPr>
              <a:xfrm rot="15759">
                <a:off x="6418285" y="1196161"/>
                <a:ext cx="341302" cy="267513"/>
              </a:xfrm>
              <a:prstGeom prst="righ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5" name="Right Arrow 4"/>
              <p:cNvSpPr/>
              <p:nvPr/>
            </p:nvSpPr>
            <p:spPr>
              <a:xfrm rot="15759">
                <a:off x="6418285" y="1249480"/>
                <a:ext cx="261048" cy="160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a:p>
            </p:txBody>
          </p:sp>
        </p:grpSp>
        <p:grpSp>
          <p:nvGrpSpPr>
            <p:cNvPr id="46" name="Group 45"/>
            <p:cNvGrpSpPr/>
            <p:nvPr/>
          </p:nvGrpSpPr>
          <p:grpSpPr>
            <a:xfrm>
              <a:off x="6025275" y="2234846"/>
              <a:ext cx="1074474" cy="863190"/>
              <a:chOff x="5402896" y="1732464"/>
              <a:chExt cx="1074474" cy="720000"/>
            </a:xfrm>
          </p:grpSpPr>
          <p:sp>
            <p:nvSpPr>
              <p:cNvPr id="47" name="Rounded Rectangle 46"/>
              <p:cNvSpPr/>
              <p:nvPr/>
            </p:nvSpPr>
            <p:spPr>
              <a:xfrm>
                <a:off x="5402896" y="1732464"/>
                <a:ext cx="1074474" cy="7200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Rounded Rectangle 4"/>
              <p:cNvSpPr/>
              <p:nvPr/>
            </p:nvSpPr>
            <p:spPr>
              <a:xfrm>
                <a:off x="5423984" y="1753552"/>
                <a:ext cx="1032298" cy="677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ctr" anchorCtr="0">
                <a:noAutofit/>
              </a:bodyPr>
              <a:lstStyle/>
              <a:p>
                <a:pPr marL="0" lvl="1" algn="ctr" defTabSz="488950">
                  <a:lnSpc>
                    <a:spcPct val="90000"/>
                  </a:lnSpc>
                  <a:spcBef>
                    <a:spcPct val="0"/>
                  </a:spcBef>
                  <a:spcAft>
                    <a:spcPct val="15000"/>
                  </a:spcAft>
                </a:pPr>
                <a:r>
                  <a:rPr lang="en-AU" sz="1200" kern="1200" dirty="0" smtClean="0">
                    <a:solidFill>
                      <a:schemeClr val="accent1"/>
                    </a:solidFill>
                  </a:rPr>
                  <a:t>Program Commences</a:t>
                </a:r>
                <a:endParaRPr lang="en-AU" sz="1200" kern="1200" dirty="0">
                  <a:solidFill>
                    <a:schemeClr val="accent1"/>
                  </a:solidFill>
                </a:endParaRPr>
              </a:p>
            </p:txBody>
          </p:sp>
        </p:grpSp>
        <p:grpSp>
          <p:nvGrpSpPr>
            <p:cNvPr id="49" name="Group 48"/>
            <p:cNvGrpSpPr/>
            <p:nvPr/>
          </p:nvGrpSpPr>
          <p:grpSpPr>
            <a:xfrm>
              <a:off x="7764931" y="2226898"/>
              <a:ext cx="1074474" cy="863190"/>
              <a:chOff x="7128916" y="1717659"/>
              <a:chExt cx="1074474" cy="720000"/>
            </a:xfrm>
          </p:grpSpPr>
          <p:sp>
            <p:nvSpPr>
              <p:cNvPr id="50" name="Rounded Rectangle 49"/>
              <p:cNvSpPr/>
              <p:nvPr/>
            </p:nvSpPr>
            <p:spPr>
              <a:xfrm>
                <a:off x="7128916" y="1717659"/>
                <a:ext cx="1074474" cy="720000"/>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ounded Rectangle 4"/>
              <p:cNvSpPr/>
              <p:nvPr/>
            </p:nvSpPr>
            <p:spPr>
              <a:xfrm>
                <a:off x="7150004" y="1738747"/>
                <a:ext cx="1032298" cy="6778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ctr" anchorCtr="0">
                <a:noAutofit/>
              </a:bodyPr>
              <a:lstStyle/>
              <a:p>
                <a:pPr marL="0" lvl="1" algn="ctr" defTabSz="488950">
                  <a:lnSpc>
                    <a:spcPct val="90000"/>
                  </a:lnSpc>
                  <a:spcBef>
                    <a:spcPct val="0"/>
                  </a:spcBef>
                  <a:spcAft>
                    <a:spcPct val="15000"/>
                  </a:spcAft>
                </a:pPr>
                <a:r>
                  <a:rPr lang="en-AU" sz="1200" kern="1200" dirty="0" smtClean="0">
                    <a:solidFill>
                      <a:schemeClr val="accent1"/>
                    </a:solidFill>
                  </a:rPr>
                  <a:t>Finals Presentations</a:t>
                </a:r>
                <a:endParaRPr lang="en-AU" sz="1200" kern="1200" dirty="0">
                  <a:solidFill>
                    <a:schemeClr val="accent1"/>
                  </a:solidFill>
                </a:endParaRPr>
              </a:p>
            </p:txBody>
          </p:sp>
        </p:grpSp>
      </p:grpSp>
    </p:spTree>
    <p:extLst>
      <p:ext uri="{BB962C8B-B14F-4D97-AF65-F5344CB8AC3E}">
        <p14:creationId xmlns:p14="http://schemas.microsoft.com/office/powerpoint/2010/main" val="446742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ON Prime facilitators</a:t>
            </a:r>
            <a:endParaRPr lang="en-AU" dirty="0"/>
          </a:p>
        </p:txBody>
      </p:sp>
      <p:sp>
        <p:nvSpPr>
          <p:cNvPr id="5" name="TextBox 4"/>
          <p:cNvSpPr txBox="1">
            <a:spLocks noChangeArrowheads="1"/>
          </p:cNvSpPr>
          <p:nvPr/>
        </p:nvSpPr>
        <p:spPr bwMode="auto">
          <a:xfrm>
            <a:off x="4639694" y="5292084"/>
            <a:ext cx="2200533" cy="609398"/>
          </a:xfrm>
          <a:prstGeom prst="rect">
            <a:avLst/>
          </a:prstGeom>
          <a:noFill/>
          <a:ln w="9525">
            <a:noFill/>
            <a:miter lim="800000"/>
            <a:headEnd/>
            <a:tailEnd/>
          </a:ln>
        </p:spPr>
        <p:txBody>
          <a:bodyPr wrap="square" lIns="0" tIns="0" rIns="0" bIns="0">
            <a:spAutoFit/>
          </a:bodyPr>
          <a:lstStyle/>
          <a:p>
            <a:pPr algn="ctr" fontAlgn="base">
              <a:lnSpc>
                <a:spcPct val="90000"/>
              </a:lnSpc>
              <a:spcBef>
                <a:spcPct val="0"/>
              </a:spcBef>
              <a:spcAft>
                <a:spcPct val="0"/>
              </a:spcAft>
            </a:pPr>
            <a:r>
              <a:rPr lang="en-AU" sz="2000" b="1" dirty="0" smtClean="0">
                <a:solidFill>
                  <a:srgbClr val="00313C"/>
                </a:solidFill>
                <a:cs typeface="Arial" charset="0"/>
              </a:rPr>
              <a:t>Nick Rakis</a:t>
            </a:r>
          </a:p>
          <a:p>
            <a:pPr algn="ctr" fontAlgn="base">
              <a:lnSpc>
                <a:spcPct val="90000"/>
              </a:lnSpc>
              <a:spcBef>
                <a:spcPct val="0"/>
              </a:spcBef>
              <a:spcAft>
                <a:spcPct val="0"/>
              </a:spcAft>
            </a:pPr>
            <a:r>
              <a:rPr lang="en-AU" sz="1200" dirty="0" smtClean="0">
                <a:solidFill>
                  <a:srgbClr val="00313C"/>
                </a:solidFill>
                <a:cs typeface="Arial" charset="0"/>
              </a:rPr>
              <a:t>Business designer, </a:t>
            </a:r>
          </a:p>
          <a:p>
            <a:pPr algn="ctr" fontAlgn="base">
              <a:lnSpc>
                <a:spcPct val="90000"/>
              </a:lnSpc>
              <a:spcBef>
                <a:spcPct val="0"/>
              </a:spcBef>
              <a:spcAft>
                <a:spcPct val="0"/>
              </a:spcAft>
            </a:pPr>
            <a:r>
              <a:rPr lang="en-AU" sz="1200" dirty="0" smtClean="0">
                <a:solidFill>
                  <a:srgbClr val="00313C"/>
                </a:solidFill>
                <a:cs typeface="Arial" charset="0"/>
              </a:rPr>
              <a:t>Lean Startup practitioner</a:t>
            </a:r>
            <a:endParaRPr lang="en-AU" sz="1100" dirty="0">
              <a:solidFill>
                <a:srgbClr val="00313C"/>
              </a:solidFill>
              <a:cs typeface="Arial" charset="0"/>
            </a:endParaRPr>
          </a:p>
        </p:txBody>
      </p:sp>
      <p:sp>
        <p:nvSpPr>
          <p:cNvPr id="6" name="TextBox 5"/>
          <p:cNvSpPr txBox="1"/>
          <p:nvPr/>
        </p:nvSpPr>
        <p:spPr>
          <a:xfrm>
            <a:off x="2406045" y="2750144"/>
            <a:ext cx="2160239" cy="609398"/>
          </a:xfrm>
          <a:prstGeom prst="rect">
            <a:avLst/>
          </a:prstGeom>
          <a:noFill/>
        </p:spPr>
        <p:txBody>
          <a:bodyPr wrap="square" lIns="0" tIns="0" rIns="0" bIns="0">
            <a:spAutoFit/>
          </a:bodyPr>
          <a:lstStyle/>
          <a:p>
            <a:pPr algn="ctr">
              <a:lnSpc>
                <a:spcPct val="90000"/>
              </a:lnSpc>
              <a:defRPr/>
            </a:pPr>
            <a:r>
              <a:rPr lang="en-AU" sz="2000" b="1" dirty="0" smtClean="0">
                <a:solidFill>
                  <a:srgbClr val="00313C"/>
                </a:solidFill>
                <a:cs typeface="Arial" charset="0"/>
              </a:rPr>
              <a:t>Ian Brown</a:t>
            </a:r>
          </a:p>
          <a:p>
            <a:pPr algn="ctr">
              <a:lnSpc>
                <a:spcPct val="90000"/>
              </a:lnSpc>
              <a:defRPr/>
            </a:pPr>
            <a:r>
              <a:rPr lang="en-AU" sz="1200" dirty="0" smtClean="0">
                <a:solidFill>
                  <a:srgbClr val="00313C"/>
                </a:solidFill>
                <a:cs typeface="Arial" charset="0"/>
              </a:rPr>
              <a:t>Experienced and </a:t>
            </a:r>
          </a:p>
          <a:p>
            <a:pPr algn="ctr">
              <a:lnSpc>
                <a:spcPct val="90000"/>
              </a:lnSpc>
              <a:defRPr/>
            </a:pPr>
            <a:r>
              <a:rPr lang="en-AU" sz="1200" dirty="0" smtClean="0">
                <a:solidFill>
                  <a:srgbClr val="00313C"/>
                </a:solidFill>
                <a:cs typeface="Arial" charset="0"/>
              </a:rPr>
              <a:t>successful entrepreneur</a:t>
            </a:r>
            <a:endParaRPr lang="en-AU" sz="1200" dirty="0">
              <a:solidFill>
                <a:srgbClr val="00313C"/>
              </a:solidFill>
              <a:cs typeface="Arial" charset="0"/>
            </a:endParaRPr>
          </a:p>
        </p:txBody>
      </p:sp>
      <p:sp>
        <p:nvSpPr>
          <p:cNvPr id="7" name="TextBox 6"/>
          <p:cNvSpPr txBox="1">
            <a:spLocks noChangeArrowheads="1"/>
          </p:cNvSpPr>
          <p:nvPr/>
        </p:nvSpPr>
        <p:spPr bwMode="auto">
          <a:xfrm>
            <a:off x="7167017" y="5362391"/>
            <a:ext cx="1804422" cy="443198"/>
          </a:xfrm>
          <a:prstGeom prst="rect">
            <a:avLst/>
          </a:prstGeom>
          <a:noFill/>
          <a:ln w="9525">
            <a:noFill/>
            <a:miter lim="800000"/>
            <a:headEnd/>
            <a:tailEnd/>
          </a:ln>
        </p:spPr>
        <p:txBody>
          <a:bodyPr wrap="square" lIns="0" tIns="0" rIns="0" bIns="0">
            <a:spAutoFit/>
          </a:bodyPr>
          <a:lstStyle/>
          <a:p>
            <a:pPr algn="ctr" fontAlgn="base">
              <a:lnSpc>
                <a:spcPct val="90000"/>
              </a:lnSpc>
              <a:spcBef>
                <a:spcPct val="0"/>
              </a:spcBef>
              <a:spcAft>
                <a:spcPct val="0"/>
              </a:spcAft>
            </a:pPr>
            <a:r>
              <a:rPr lang="en-AU" sz="2000" b="1" dirty="0" smtClean="0">
                <a:solidFill>
                  <a:srgbClr val="00313C"/>
                </a:solidFill>
                <a:cs typeface="Arial" charset="0"/>
              </a:rPr>
              <a:t>David Ireland</a:t>
            </a:r>
          </a:p>
          <a:p>
            <a:pPr algn="ctr" fontAlgn="base">
              <a:lnSpc>
                <a:spcPct val="90000"/>
              </a:lnSpc>
              <a:spcBef>
                <a:spcPct val="0"/>
              </a:spcBef>
              <a:spcAft>
                <a:spcPct val="0"/>
              </a:spcAft>
            </a:pPr>
            <a:r>
              <a:rPr lang="en-AU" sz="1200" dirty="0" smtClean="0">
                <a:solidFill>
                  <a:srgbClr val="00313C"/>
                </a:solidFill>
                <a:cs typeface="Arial" charset="0"/>
              </a:rPr>
              <a:t>Principal at ThinkPlace</a:t>
            </a:r>
            <a:endParaRPr lang="en-AU" sz="1100" dirty="0">
              <a:solidFill>
                <a:srgbClr val="00313C"/>
              </a:solidFill>
              <a:cs typeface="Arial" charset="0"/>
            </a:endParaRPr>
          </a:p>
        </p:txBody>
      </p:sp>
      <p:sp>
        <p:nvSpPr>
          <p:cNvPr id="8" name="TextBox 7"/>
          <p:cNvSpPr txBox="1"/>
          <p:nvPr/>
        </p:nvSpPr>
        <p:spPr>
          <a:xfrm>
            <a:off x="5818" y="2760638"/>
            <a:ext cx="2389166" cy="609398"/>
          </a:xfrm>
          <a:prstGeom prst="rect">
            <a:avLst/>
          </a:prstGeom>
          <a:noFill/>
        </p:spPr>
        <p:txBody>
          <a:bodyPr wrap="square" lIns="0" tIns="0" rIns="0" bIns="0">
            <a:spAutoFit/>
          </a:bodyPr>
          <a:lstStyle/>
          <a:p>
            <a:pPr algn="ctr">
              <a:lnSpc>
                <a:spcPct val="90000"/>
              </a:lnSpc>
              <a:defRPr/>
            </a:pPr>
            <a:r>
              <a:rPr lang="en-AU" sz="2000" b="1" dirty="0" smtClean="0">
                <a:solidFill>
                  <a:srgbClr val="00313C"/>
                </a:solidFill>
                <a:cs typeface="Arial" charset="0"/>
              </a:rPr>
              <a:t>Lynne </a:t>
            </a:r>
            <a:r>
              <a:rPr lang="en-AU" sz="2000" b="1" dirty="0" err="1" smtClean="0">
                <a:solidFill>
                  <a:srgbClr val="00313C"/>
                </a:solidFill>
                <a:cs typeface="Arial" charset="0"/>
              </a:rPr>
              <a:t>Teo</a:t>
            </a:r>
            <a:endParaRPr lang="en-AU" sz="2000" b="1" dirty="0" smtClean="0">
              <a:solidFill>
                <a:srgbClr val="00313C"/>
              </a:solidFill>
              <a:cs typeface="Arial" charset="0"/>
            </a:endParaRPr>
          </a:p>
          <a:p>
            <a:pPr algn="ctr">
              <a:lnSpc>
                <a:spcPct val="90000"/>
              </a:lnSpc>
              <a:defRPr/>
            </a:pPr>
            <a:r>
              <a:rPr lang="en-AU" sz="1200" dirty="0">
                <a:solidFill>
                  <a:srgbClr val="00313C"/>
                </a:solidFill>
                <a:cs typeface="Arial" charset="0"/>
              </a:rPr>
              <a:t>IP expertise and business development</a:t>
            </a:r>
          </a:p>
        </p:txBody>
      </p:sp>
      <p:sp>
        <p:nvSpPr>
          <p:cNvPr id="10" name="TextBox 9"/>
          <p:cNvSpPr txBox="1"/>
          <p:nvPr/>
        </p:nvSpPr>
        <p:spPr>
          <a:xfrm>
            <a:off x="2347865" y="5354903"/>
            <a:ext cx="2232248" cy="443198"/>
          </a:xfrm>
          <a:prstGeom prst="rect">
            <a:avLst/>
          </a:prstGeom>
          <a:noFill/>
        </p:spPr>
        <p:txBody>
          <a:bodyPr wrap="square" lIns="0" tIns="0" rIns="0" bIns="0">
            <a:spAutoFit/>
          </a:bodyPr>
          <a:lstStyle/>
          <a:p>
            <a:pPr algn="ctr">
              <a:lnSpc>
                <a:spcPct val="90000"/>
              </a:lnSpc>
              <a:defRPr/>
            </a:pPr>
            <a:r>
              <a:rPr lang="en-AU" sz="2000" b="1" dirty="0" smtClean="0">
                <a:solidFill>
                  <a:srgbClr val="00313C"/>
                </a:solidFill>
                <a:cs typeface="Arial" charset="0"/>
              </a:rPr>
              <a:t>Petr Adamek</a:t>
            </a:r>
          </a:p>
          <a:p>
            <a:pPr algn="ctr">
              <a:lnSpc>
                <a:spcPct val="90000"/>
              </a:lnSpc>
              <a:defRPr/>
            </a:pPr>
            <a:r>
              <a:rPr lang="en-AU" sz="1200" dirty="0" smtClean="0">
                <a:solidFill>
                  <a:srgbClr val="00313C"/>
                </a:solidFill>
                <a:cs typeface="Arial" charset="0"/>
              </a:rPr>
              <a:t>Innovation and business expert</a:t>
            </a:r>
            <a:endParaRPr lang="en-AU" sz="1100" dirty="0">
              <a:solidFill>
                <a:srgbClr val="00313C"/>
              </a:solidFill>
              <a:cs typeface="Arial" charset="0"/>
            </a:endParaRPr>
          </a:p>
        </p:txBody>
      </p:sp>
      <p:pic>
        <p:nvPicPr>
          <p:cNvPr id="12" name="Picture 1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86440" y="3669753"/>
            <a:ext cx="1507040" cy="1516669"/>
          </a:xfrm>
          <a:prstGeom prst="ellipse">
            <a:avLst/>
          </a:prstGeom>
          <a:ln w="63500" cap="rnd">
            <a:solidFill>
              <a:srgbClr val="2DCCD3"/>
            </a:solidFill>
          </a:ln>
          <a:effectLst/>
        </p:spPr>
      </p:pic>
      <p:pic>
        <p:nvPicPr>
          <p:cNvPr id="14" name="Picture 13"/>
          <p:cNvPicPr>
            <a:picLocks noChangeAspect="1"/>
          </p:cNvPicPr>
          <p:nvPr/>
        </p:nvPicPr>
        <p:blipFill rotWithShape="1">
          <a:blip r:embed="rId4" cstate="print">
            <a:grayscl/>
            <a:extLst>
              <a:ext uri="{28A0092B-C50C-407E-A947-70E740481C1C}">
                <a14:useLocalDpi xmlns:a14="http://schemas.microsoft.com/office/drawing/2010/main" val="0"/>
              </a:ext>
            </a:extLst>
          </a:blip>
          <a:srcRect t="16401" b="19551"/>
          <a:stretch/>
        </p:blipFill>
        <p:spPr>
          <a:xfrm>
            <a:off x="2733638" y="1113147"/>
            <a:ext cx="1546641" cy="1557961"/>
          </a:xfrm>
          <a:prstGeom prst="ellipse">
            <a:avLst/>
          </a:prstGeom>
          <a:ln w="63500" cap="rnd">
            <a:solidFill>
              <a:srgbClr val="2DCCD3"/>
            </a:solidFill>
          </a:ln>
          <a:effectLst/>
        </p:spPr>
      </p:pic>
      <p:pic>
        <p:nvPicPr>
          <p:cNvPr id="15" name="Picture 14"/>
          <p:cNvPicPr>
            <a:picLocks noChangeAspect="1"/>
          </p:cNvPicPr>
          <p:nvPr/>
        </p:nvPicPr>
        <p:blipFill rotWithShape="1">
          <a:blip r:embed="rId5" cstate="print">
            <a:grayscl/>
            <a:extLst>
              <a:ext uri="{28A0092B-C50C-407E-A947-70E740481C1C}">
                <a14:useLocalDpi xmlns:a14="http://schemas.microsoft.com/office/drawing/2010/main" val="0"/>
              </a:ext>
            </a:extLst>
          </a:blip>
          <a:srcRect l="5900" b="39500"/>
          <a:stretch/>
        </p:blipFill>
        <p:spPr>
          <a:xfrm>
            <a:off x="7244463" y="3619705"/>
            <a:ext cx="1649530" cy="1590813"/>
          </a:xfrm>
          <a:prstGeom prst="ellipse">
            <a:avLst/>
          </a:prstGeom>
          <a:ln w="63500" cap="rnd">
            <a:solidFill>
              <a:srgbClr val="2DCCD3"/>
            </a:solidFill>
          </a:ln>
          <a:effectLst/>
        </p:spPr>
      </p:pic>
      <p:pic>
        <p:nvPicPr>
          <p:cNvPr id="3" name="Picture 2"/>
          <p:cNvPicPr>
            <a:picLocks noChangeAspect="1"/>
          </p:cNvPicPr>
          <p:nvPr/>
        </p:nvPicPr>
        <p:blipFill>
          <a:blip r:embed="rId6">
            <a:grayscl/>
          </a:blip>
          <a:stretch>
            <a:fillRect/>
          </a:stretch>
        </p:blipFill>
        <p:spPr>
          <a:xfrm>
            <a:off x="2686729" y="3678518"/>
            <a:ext cx="1554521" cy="1554521"/>
          </a:xfrm>
          <a:prstGeom prst="ellipse">
            <a:avLst/>
          </a:prstGeom>
          <a:ln w="63500" cap="rnd">
            <a:solidFill>
              <a:srgbClr val="2DCCD3"/>
            </a:solidFill>
          </a:ln>
          <a:effectLst/>
        </p:spPr>
      </p:pic>
      <p:sp>
        <p:nvSpPr>
          <p:cNvPr id="18" name="TextBox 17"/>
          <p:cNvSpPr txBox="1"/>
          <p:nvPr/>
        </p:nvSpPr>
        <p:spPr>
          <a:xfrm>
            <a:off x="4650373" y="2803510"/>
            <a:ext cx="2232248" cy="609398"/>
          </a:xfrm>
          <a:prstGeom prst="rect">
            <a:avLst/>
          </a:prstGeom>
          <a:noFill/>
        </p:spPr>
        <p:txBody>
          <a:bodyPr wrap="square" lIns="0" tIns="0" rIns="0" bIns="0">
            <a:spAutoFit/>
          </a:bodyPr>
          <a:lstStyle/>
          <a:p>
            <a:pPr algn="ctr">
              <a:lnSpc>
                <a:spcPct val="90000"/>
              </a:lnSpc>
              <a:defRPr/>
            </a:pPr>
            <a:r>
              <a:rPr lang="en-AU" sz="2000" b="1" dirty="0" smtClean="0">
                <a:solidFill>
                  <a:srgbClr val="00313C"/>
                </a:solidFill>
                <a:cs typeface="Arial" charset="0"/>
              </a:rPr>
              <a:t>Cameron Turner</a:t>
            </a:r>
          </a:p>
          <a:p>
            <a:pPr algn="ctr">
              <a:lnSpc>
                <a:spcPct val="90000"/>
              </a:lnSpc>
              <a:defRPr/>
            </a:pPr>
            <a:r>
              <a:rPr lang="en-AU" sz="1200" dirty="0" smtClean="0">
                <a:solidFill>
                  <a:srgbClr val="00313C"/>
                </a:solidFill>
                <a:cs typeface="Arial" charset="0"/>
              </a:rPr>
              <a:t>Director, Commercial Engagement UniQuest</a:t>
            </a:r>
            <a:endParaRPr lang="en-AU" sz="1100" dirty="0" smtClean="0">
              <a:solidFill>
                <a:srgbClr val="00313C"/>
              </a:solidFill>
              <a:cs typeface="Arial" charset="0"/>
            </a:endParaRPr>
          </a:p>
        </p:txBody>
      </p:sp>
      <p:pic>
        <p:nvPicPr>
          <p:cNvPr id="19" name="Picture 18"/>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989237" y="1151670"/>
            <a:ext cx="1554521" cy="1505430"/>
          </a:xfrm>
          <a:prstGeom prst="ellipse">
            <a:avLst/>
          </a:prstGeom>
          <a:ln w="63500" cap="rnd">
            <a:solidFill>
              <a:srgbClr val="2DCCD3"/>
            </a:solidFill>
          </a:ln>
          <a:effectLst/>
        </p:spPr>
      </p:pic>
      <p:sp>
        <p:nvSpPr>
          <p:cNvPr id="20" name="TextBox 19"/>
          <p:cNvSpPr txBox="1"/>
          <p:nvPr/>
        </p:nvSpPr>
        <p:spPr>
          <a:xfrm>
            <a:off x="-5729" y="5325984"/>
            <a:ext cx="2389166" cy="720197"/>
          </a:xfrm>
          <a:prstGeom prst="rect">
            <a:avLst/>
          </a:prstGeom>
          <a:noFill/>
        </p:spPr>
        <p:txBody>
          <a:bodyPr wrap="square" lIns="0" tIns="0" rIns="0" bIns="0">
            <a:spAutoFit/>
          </a:bodyPr>
          <a:lstStyle/>
          <a:p>
            <a:pPr algn="ctr">
              <a:lnSpc>
                <a:spcPct val="90000"/>
              </a:lnSpc>
              <a:defRPr/>
            </a:pPr>
            <a:r>
              <a:rPr lang="en-AU" sz="2000" b="1" dirty="0" smtClean="0">
                <a:solidFill>
                  <a:srgbClr val="00313C"/>
                </a:solidFill>
                <a:cs typeface="Arial" charset="0"/>
              </a:rPr>
              <a:t>Jonathan Lacey</a:t>
            </a:r>
          </a:p>
          <a:p>
            <a:pPr algn="ctr">
              <a:lnSpc>
                <a:spcPct val="90000"/>
              </a:lnSpc>
              <a:defRPr/>
            </a:pPr>
            <a:r>
              <a:rPr lang="en-AU" sz="1200" dirty="0">
                <a:solidFill>
                  <a:prstClr val="black"/>
                </a:solidFill>
              </a:rPr>
              <a:t>Principal, Irelya Consulting</a:t>
            </a:r>
          </a:p>
          <a:p>
            <a:pPr algn="ctr">
              <a:lnSpc>
                <a:spcPct val="90000"/>
              </a:lnSpc>
              <a:defRPr/>
            </a:pPr>
            <a:endParaRPr lang="en-AU" sz="2000" b="1" dirty="0">
              <a:solidFill>
                <a:srgbClr val="00313C"/>
              </a:solidFill>
              <a:cs typeface="Arial" charset="0"/>
            </a:endParaRPr>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781" y="3686420"/>
            <a:ext cx="1552146" cy="1506269"/>
          </a:xfrm>
          <a:prstGeom prst="ellipse">
            <a:avLst/>
          </a:prstGeom>
          <a:ln w="63500" cap="rnd">
            <a:solidFill>
              <a:srgbClr val="2DCCD3"/>
            </a:solidFill>
          </a:ln>
          <a:effectLst/>
        </p:spPr>
      </p:pic>
      <p:sp>
        <p:nvSpPr>
          <p:cNvPr id="22" name="TextBox 21"/>
          <p:cNvSpPr txBox="1">
            <a:spLocks noChangeArrowheads="1"/>
          </p:cNvSpPr>
          <p:nvPr/>
        </p:nvSpPr>
        <p:spPr bwMode="auto">
          <a:xfrm>
            <a:off x="7145912" y="2795884"/>
            <a:ext cx="1804422" cy="443198"/>
          </a:xfrm>
          <a:prstGeom prst="rect">
            <a:avLst/>
          </a:prstGeom>
          <a:noFill/>
          <a:ln w="9525">
            <a:noFill/>
            <a:miter lim="800000"/>
            <a:headEnd/>
            <a:tailEnd/>
          </a:ln>
        </p:spPr>
        <p:txBody>
          <a:bodyPr wrap="square" lIns="0" tIns="0" rIns="0" bIns="0">
            <a:spAutoFit/>
          </a:bodyPr>
          <a:lstStyle/>
          <a:p>
            <a:pPr algn="ctr" fontAlgn="base">
              <a:lnSpc>
                <a:spcPct val="90000"/>
              </a:lnSpc>
              <a:spcBef>
                <a:spcPct val="0"/>
              </a:spcBef>
              <a:spcAft>
                <a:spcPct val="0"/>
              </a:spcAft>
            </a:pPr>
            <a:r>
              <a:rPr lang="en-AU" sz="2000" b="1" dirty="0" smtClean="0">
                <a:solidFill>
                  <a:srgbClr val="00313C"/>
                </a:solidFill>
                <a:cs typeface="Arial" charset="0"/>
              </a:rPr>
              <a:t>Brian Dorricott</a:t>
            </a:r>
          </a:p>
          <a:p>
            <a:pPr algn="ctr" fontAlgn="base">
              <a:lnSpc>
                <a:spcPct val="90000"/>
              </a:lnSpc>
              <a:spcBef>
                <a:spcPct val="0"/>
              </a:spcBef>
              <a:spcAft>
                <a:spcPct val="0"/>
              </a:spcAft>
            </a:pPr>
            <a:r>
              <a:rPr lang="en-AU" sz="1200" dirty="0" smtClean="0">
                <a:solidFill>
                  <a:srgbClr val="00313C"/>
                </a:solidFill>
                <a:cs typeface="Arial" charset="0"/>
              </a:rPr>
              <a:t>Australia’s pitch expert</a:t>
            </a:r>
            <a:endParaRPr lang="en-AU" sz="1200" dirty="0">
              <a:solidFill>
                <a:srgbClr val="00313C"/>
              </a:solidFill>
              <a:cs typeface="Arial" charset="0"/>
            </a:endParaRPr>
          </a:p>
        </p:txBody>
      </p:sp>
      <p:pic>
        <p:nvPicPr>
          <p:cNvPr id="23" name="Picture 2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7252716" y="1053198"/>
            <a:ext cx="1590813" cy="1590813"/>
          </a:xfrm>
          <a:prstGeom prst="ellipse">
            <a:avLst/>
          </a:prstGeom>
          <a:ln w="63500" cap="rnd">
            <a:solidFill>
              <a:srgbClr val="2DCCD3"/>
            </a:solidFill>
          </a:ln>
          <a:effectLst/>
        </p:spPr>
      </p:pic>
      <p:pic>
        <p:nvPicPr>
          <p:cNvPr id="24" name="Picture 23"/>
          <p:cNvPicPr>
            <a:picLocks noChangeAspect="1"/>
          </p:cNvPicPr>
          <p:nvPr/>
        </p:nvPicPr>
        <p:blipFill rotWithShape="1">
          <a:blip r:embed="rId12" cstate="print">
            <a:grayscl/>
            <a:extLst>
              <a:ext uri="{28A0092B-C50C-407E-A947-70E740481C1C}">
                <a14:useLocalDpi xmlns:a14="http://schemas.microsoft.com/office/drawing/2010/main" val="0"/>
              </a:ext>
            </a:extLst>
          </a:blip>
          <a:srcRect l="-1" t="5405" r="-1" b="3922"/>
          <a:stretch/>
        </p:blipFill>
        <p:spPr>
          <a:xfrm>
            <a:off x="451692" y="1108620"/>
            <a:ext cx="1572988" cy="1562488"/>
          </a:xfrm>
          <a:prstGeom prst="ellipse">
            <a:avLst/>
          </a:prstGeom>
          <a:ln w="63500" cap="rnd">
            <a:solidFill>
              <a:srgbClr val="2DCCD3"/>
            </a:solidFill>
          </a:ln>
          <a:effectLst/>
        </p:spPr>
      </p:pic>
    </p:spTree>
    <p:extLst>
      <p:ext uri="{BB962C8B-B14F-4D97-AF65-F5344CB8AC3E}">
        <p14:creationId xmlns:p14="http://schemas.microsoft.com/office/powerpoint/2010/main" val="2542205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A-PowerPoint">
  <a:themeElements>
    <a:clrScheme name="CSIRO-ON">
      <a:dk1>
        <a:sysClr val="windowText" lastClr="000000"/>
      </a:dk1>
      <a:lt1>
        <a:srgbClr val="FFFFFF"/>
      </a:lt1>
      <a:dk2>
        <a:srgbClr val="000000"/>
      </a:dk2>
      <a:lt2>
        <a:srgbClr val="FFFFFF"/>
      </a:lt2>
      <a:accent1>
        <a:srgbClr val="00313C"/>
      </a:accent1>
      <a:accent2>
        <a:srgbClr val="DF1995"/>
      </a:accent2>
      <a:accent3>
        <a:srgbClr val="2DCCD3"/>
      </a:accent3>
      <a:accent4>
        <a:srgbClr val="FFB81C"/>
      </a:accent4>
      <a:accent5>
        <a:srgbClr val="6D2077"/>
      </a:accent5>
      <a:accent6>
        <a:srgbClr val="78BE20"/>
      </a:accent6>
      <a:hlink>
        <a:srgbClr val="41B6E6"/>
      </a:hlink>
      <a:folHlink>
        <a:srgbClr val="E87722"/>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 PowerPoint.potx" id="{369F6CCD-191F-4498-8DE3-00DD15A16CC3}" vid="{55F89230-E5BE-429F-BCCF-C754C68D80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808D90EC011F489078AFEE46E85138" ma:contentTypeVersion="0" ma:contentTypeDescription="Create a new document." ma:contentTypeScope="" ma:versionID="5f1f43115815e5deb5c0bcfe551e7ff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D0DF5-4D51-46AA-A2AB-70FAB2FFBB54}">
  <ds:schemaRefs>
    <ds:schemaRef ds:uri="http://schemas.microsoft.com/sharepoint/v3/contenttype/forms"/>
  </ds:schemaRefs>
</ds:datastoreItem>
</file>

<file path=customXml/itemProps2.xml><?xml version="1.0" encoding="utf-8"?>
<ds:datastoreItem xmlns:ds="http://schemas.openxmlformats.org/officeDocument/2006/customXml" ds:itemID="{B873CAF5-4A52-4AF9-AA30-F0F958C11839}">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E9F69D7C-0EA8-41D9-97CA-61710B670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ON PowerPoint</Template>
  <TotalTime>2321</TotalTime>
  <Words>1753</Words>
  <Application>Microsoft Office PowerPoint</Application>
  <PresentationFormat>On-screen Show (4:3)</PresentationFormat>
  <Paragraphs>263</Paragraphs>
  <Slides>17</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A-PowerPoint</vt:lpstr>
      <vt:lpstr>Australia’s sci-tech accelerator</vt:lpstr>
      <vt:lpstr>PowerPoint Presentation</vt:lpstr>
      <vt:lpstr>How? </vt:lpstr>
      <vt:lpstr>Why and which program for me?</vt:lpstr>
      <vt:lpstr>ON Prime: a pre-accelerator </vt:lpstr>
      <vt:lpstr>PowerPoint Presentation</vt:lpstr>
      <vt:lpstr>ON Prime 3</vt:lpstr>
      <vt:lpstr>ON Prime4 – Open for Business!</vt:lpstr>
      <vt:lpstr>ON Prime facilitators</vt:lpstr>
      <vt:lpstr>Just some of our ON Mentor Network</vt:lpstr>
      <vt:lpstr>Hear from those who’ve done it before!</vt:lpstr>
      <vt:lpstr>Some words from our teams </vt:lpstr>
      <vt:lpstr>ON Program - Key Figures (pre Prime3)</vt:lpstr>
      <vt:lpstr>ON Partners </vt:lpstr>
      <vt:lpstr>How can you get involved?</vt:lpstr>
      <vt:lpstr>Thank you</vt:lpstr>
      <vt:lpstr>Investment Readiness Level &amp; Technology Readiness Level charts</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Hines, Kate (Comms, Newcastle)</dc:creator>
  <cp:lastModifiedBy>Becker, Alisa (SM&amp;I, Pullenvale)</cp:lastModifiedBy>
  <cp:revision>184</cp:revision>
  <dcterms:created xsi:type="dcterms:W3CDTF">2016-07-20T09:34:08Z</dcterms:created>
  <dcterms:modified xsi:type="dcterms:W3CDTF">2017-12-03T22:41:08Z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0x01010072808D90EC011F489078AFEE46E85138</vt:lpwstr>
  </property>
</Properties>
</file>